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  <p:sldMasterId id="2147483676" r:id="rId2"/>
    <p:sldMasterId id="2147483690" r:id="rId3"/>
  </p:sldMasterIdLst>
  <p:notesMasterIdLst>
    <p:notesMasterId r:id="rId39"/>
  </p:notesMasterIdLst>
  <p:sldIdLst>
    <p:sldId id="278" r:id="rId4"/>
    <p:sldId id="366" r:id="rId5"/>
    <p:sldId id="395" r:id="rId6"/>
    <p:sldId id="388" r:id="rId7"/>
    <p:sldId id="444" r:id="rId8"/>
    <p:sldId id="443" r:id="rId9"/>
    <p:sldId id="445" r:id="rId10"/>
    <p:sldId id="390" r:id="rId11"/>
    <p:sldId id="429" r:id="rId12"/>
    <p:sldId id="431" r:id="rId13"/>
    <p:sldId id="394" r:id="rId14"/>
    <p:sldId id="433" r:id="rId15"/>
    <p:sldId id="438" r:id="rId16"/>
    <p:sldId id="435" r:id="rId17"/>
    <p:sldId id="439" r:id="rId18"/>
    <p:sldId id="436" r:id="rId19"/>
    <p:sldId id="446" r:id="rId20"/>
    <p:sldId id="447" r:id="rId21"/>
    <p:sldId id="448" r:id="rId22"/>
    <p:sldId id="449" r:id="rId23"/>
    <p:sldId id="427" r:id="rId24"/>
    <p:sldId id="428" r:id="rId25"/>
    <p:sldId id="450" r:id="rId26"/>
    <p:sldId id="430" r:id="rId27"/>
    <p:sldId id="441" r:id="rId28"/>
    <p:sldId id="440" r:id="rId29"/>
    <p:sldId id="411" r:id="rId30"/>
    <p:sldId id="419" r:id="rId31"/>
    <p:sldId id="412" r:id="rId32"/>
    <p:sldId id="413" r:id="rId33"/>
    <p:sldId id="414" r:id="rId34"/>
    <p:sldId id="417" r:id="rId35"/>
    <p:sldId id="451" r:id="rId36"/>
    <p:sldId id="415" r:id="rId37"/>
    <p:sldId id="418" r:id="rId38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5" autoAdjust="0"/>
    <p:restoredTop sz="94660"/>
  </p:normalViewPr>
  <p:slideViewPr>
    <p:cSldViewPr>
      <p:cViewPr varScale="1">
        <p:scale>
          <a:sx n="106" d="100"/>
          <a:sy n="106" d="100"/>
        </p:scale>
        <p:origin x="1392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hr-HR" altLang="sr-Latn-RS" noProof="0" smtClean="0"/>
          </a:p>
        </p:txBody>
      </p:sp>
    </p:spTree>
    <p:extLst>
      <p:ext uri="{BB962C8B-B14F-4D97-AF65-F5344CB8AC3E}">
        <p14:creationId xmlns:p14="http://schemas.microsoft.com/office/powerpoint/2010/main" val="1969647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hr-HR" altLang="sr-Latn-RS" smtClean="0"/>
          </a:p>
        </p:txBody>
      </p:sp>
    </p:spTree>
    <p:extLst>
      <p:ext uri="{BB962C8B-B14F-4D97-AF65-F5344CB8AC3E}">
        <p14:creationId xmlns:p14="http://schemas.microsoft.com/office/powerpoint/2010/main" val="1756683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05548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2B844C-3008-4071-90A8-8FE7EB4E812B}" type="slidenum">
              <a:rPr lang="hr-HR" altLang="sr-Latn-R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hr-HR" altLang="sr-Latn-RS" sz="120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2036940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1681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0D8C57-DB29-4C5C-AB2A-5AE6B4151B72}" type="slidenum">
              <a:rPr lang="hr-HR" altLang="sr-Latn-R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hr-HR" altLang="sr-Latn-RS" sz="1200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1454855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0D8C57-DB29-4C5C-AB2A-5AE6B4151B72}" type="slidenum">
              <a:rPr lang="hr-HR" altLang="sr-Latn-R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hr-HR" altLang="sr-Latn-RS" sz="1200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947776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0D8C57-DB29-4C5C-AB2A-5AE6B4151B72}" type="slidenum">
              <a:rPr lang="hr-HR" altLang="sr-Latn-R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hr-HR" altLang="sr-Latn-RS" sz="1200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4130531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0D8C57-DB29-4C5C-AB2A-5AE6B4151B72}" type="slidenum">
              <a:rPr lang="hr-HR" altLang="sr-Latn-R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hr-HR" altLang="sr-Latn-RS" sz="1200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4121680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0D8C57-DB29-4C5C-AB2A-5AE6B4151B72}" type="slidenum">
              <a:rPr lang="hr-HR" altLang="sr-Latn-R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hr-HR" altLang="sr-Latn-RS" sz="1200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4212468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0D8C57-DB29-4C5C-AB2A-5AE6B4151B72}" type="slidenum">
              <a:rPr lang="hr-HR" altLang="sr-Latn-R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hr-HR" altLang="sr-Latn-RS" sz="1200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3014428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0D8C57-DB29-4C5C-AB2A-5AE6B4151B72}" type="slidenum">
              <a:rPr lang="hr-HR" altLang="sr-Latn-R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hr-HR" altLang="sr-Latn-RS" sz="1200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63526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35447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1636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5331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89063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5831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F42F87-901A-4AAE-88C4-97938F162EEB}" type="slidenum">
              <a:rPr lang="hr-HR" altLang="sr-Latn-R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hr-HR" altLang="sr-Latn-RS" sz="1200">
              <a:latin typeface="Tahoma" panose="020B0604030504040204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826696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81137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04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638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59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89163" cy="6323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419850" cy="6323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374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8953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53912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8992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62573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684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4587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397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978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3519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hr-HR" noProof="0" smtClean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215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8556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17235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62000" y="2057400"/>
            <a:ext cx="75422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1650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408540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08431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13493396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72777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65293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801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5214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950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28162308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12113032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31215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723999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62000" y="2057400"/>
            <a:ext cx="7542213" cy="1141413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118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303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84713" y="914400"/>
            <a:ext cx="4305300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939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940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516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87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hr-HR" noProof="0" smtClean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205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686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" r:id="rId14" imgW="3600000" imgH="3600000" progId="">
                  <p:embed/>
                </p:oleObj>
              </mc:Choice>
              <mc:Fallback>
                <p:oleObj r:id="rId14" imgW="3600000" imgH="36000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6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the title text format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761413" cy="540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the outline text format</a:t>
            </a:r>
          </a:p>
          <a:p>
            <a:pPr lvl="1"/>
            <a:r>
              <a:rPr lang="en-GB" altLang="sr-Latn-RS" smtClean="0"/>
              <a:t>Second Outline Level</a:t>
            </a:r>
          </a:p>
          <a:p>
            <a:pPr lvl="2"/>
            <a:r>
              <a:rPr lang="en-GB" altLang="sr-Latn-RS" smtClean="0"/>
              <a:t>Third Outline Level</a:t>
            </a:r>
          </a:p>
          <a:p>
            <a:pPr lvl="3"/>
            <a:r>
              <a:rPr lang="en-GB" altLang="sr-Latn-RS" smtClean="0"/>
              <a:t>Fourth Outline Level</a:t>
            </a:r>
          </a:p>
          <a:p>
            <a:pPr lvl="4"/>
            <a:r>
              <a:rPr lang="en-GB" altLang="sr-Latn-RS" smtClean="0"/>
              <a:t>Fifth Outline Level</a:t>
            </a:r>
          </a:p>
          <a:p>
            <a:pPr lvl="4"/>
            <a:r>
              <a:rPr lang="en-GB" altLang="sr-Latn-RS" smtClean="0"/>
              <a:t>Sixth Outline Level</a:t>
            </a:r>
          </a:p>
          <a:p>
            <a:pPr lvl="4"/>
            <a:r>
              <a:rPr lang="en-GB" altLang="sr-Latn-RS" smtClean="0"/>
              <a:t>Seventh Outline Level</a:t>
            </a:r>
          </a:p>
          <a:p>
            <a:pPr lvl="4"/>
            <a:r>
              <a:rPr lang="en-GB" altLang="sr-Latn-RS" smtClean="0"/>
              <a:t>Eighth Outline Level</a:t>
            </a:r>
          </a:p>
          <a:p>
            <a:pPr lvl="4"/>
            <a:r>
              <a:rPr lang="en-GB" altLang="sr-Latn-R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»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65175" indent="-196850" algn="l" defTabSz="457200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263A63"/>
        </a:buClr>
        <a:buSzPct val="45000"/>
        <a:buFont typeface="StarSymbol"/>
        <a:buChar char=""/>
        <a:defRPr sz="2000">
          <a:solidFill>
            <a:srgbClr val="000000"/>
          </a:solidFill>
          <a:latin typeface="+mn-lt"/>
        </a:defRPr>
      </a:lvl2pPr>
      <a:lvl3pPr marL="1165225" indent="-207963" algn="l" defTabSz="457200" rtl="0" eaLnBrk="0" fontAlgn="base" hangingPunct="0">
        <a:lnSpc>
          <a:spcPct val="102000"/>
        </a:lnSpc>
        <a:spcBef>
          <a:spcPts val="400"/>
        </a:spcBef>
        <a:spcAft>
          <a:spcPct val="0"/>
        </a:spcAft>
        <a:buClr>
          <a:srgbClr val="263A63"/>
        </a:buClr>
        <a:buSzPct val="75000"/>
        <a:buFont typeface="Verdana" pitchFamily="34" charset="0"/>
        <a:buChar char="•"/>
        <a:defRPr sz="1600" b="1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&gt;"/>
        <a:defRPr sz="1400" b="1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anose="02020603050405020304" pitchFamily="18" charset="0"/>
        <a:buChar char="•"/>
        <a:defRPr sz="1400">
          <a:solidFill>
            <a:srgbClr val="000000"/>
          </a:solidFill>
          <a:latin typeface="+mn-lt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057400"/>
            <a:ext cx="75422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the title text format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the outline text format</a:t>
            </a:r>
          </a:p>
          <a:p>
            <a:pPr lvl="1"/>
            <a:r>
              <a:rPr lang="en-GB" altLang="sr-Latn-RS" smtClean="0"/>
              <a:t>Second Outline Level</a:t>
            </a:r>
          </a:p>
          <a:p>
            <a:pPr lvl="2"/>
            <a:r>
              <a:rPr lang="en-GB" altLang="sr-Latn-RS" smtClean="0"/>
              <a:t>Third Outline Level</a:t>
            </a:r>
          </a:p>
          <a:p>
            <a:pPr lvl="3"/>
            <a:r>
              <a:rPr lang="en-GB" altLang="sr-Latn-RS" smtClean="0"/>
              <a:t>Fourth Outline Level</a:t>
            </a:r>
          </a:p>
          <a:p>
            <a:pPr lvl="4"/>
            <a:r>
              <a:rPr lang="en-GB" altLang="sr-Latn-RS" smtClean="0"/>
              <a:t>Fifth Outline Level</a:t>
            </a:r>
          </a:p>
          <a:p>
            <a:pPr lvl="4"/>
            <a:r>
              <a:rPr lang="en-GB" altLang="sr-Latn-RS" smtClean="0"/>
              <a:t>Sixth Outline Level</a:t>
            </a:r>
          </a:p>
          <a:p>
            <a:pPr lvl="4"/>
            <a:r>
              <a:rPr lang="en-GB" altLang="sr-Latn-RS" smtClean="0"/>
              <a:t>Seventh Outline Level</a:t>
            </a:r>
          </a:p>
          <a:p>
            <a:pPr lvl="4"/>
            <a:r>
              <a:rPr lang="en-GB" altLang="sr-Latn-RS" smtClean="0"/>
              <a:t>Eighth Outline Level</a:t>
            </a:r>
          </a:p>
          <a:p>
            <a:pPr lvl="4"/>
            <a:r>
              <a:rPr lang="en-GB" altLang="sr-Latn-R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»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65175" indent="-196850" algn="l" defTabSz="457200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263A63"/>
        </a:buClr>
        <a:buSzPct val="120000"/>
        <a:buFont typeface="Wingdings" pitchFamily="2" charset="2"/>
        <a:buChar char=""/>
        <a:defRPr sz="2000">
          <a:solidFill>
            <a:srgbClr val="000000"/>
          </a:solidFill>
          <a:latin typeface="+mn-lt"/>
        </a:defRPr>
      </a:lvl2pPr>
      <a:lvl3pPr marL="1165225" indent="-207963" algn="l" defTabSz="457200" rtl="0" eaLnBrk="0" fontAlgn="base" hangingPunct="0">
        <a:lnSpc>
          <a:spcPct val="102000"/>
        </a:lnSpc>
        <a:spcBef>
          <a:spcPts val="400"/>
        </a:spcBef>
        <a:spcAft>
          <a:spcPct val="0"/>
        </a:spcAft>
        <a:buClr>
          <a:srgbClr val="263A63"/>
        </a:buClr>
        <a:buSzPct val="75000"/>
        <a:buFont typeface="Verdana" pitchFamily="34" charset="0"/>
        <a:buChar char="•"/>
        <a:defRPr sz="1600" b="1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&gt;"/>
        <a:defRPr sz="1400" b="1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anose="02020603050405020304" pitchFamily="18" charset="0"/>
        <a:buChar char="•"/>
        <a:defRPr sz="1400">
          <a:solidFill>
            <a:srgbClr val="000000"/>
          </a:solidFill>
          <a:latin typeface="+mn-lt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057400"/>
            <a:ext cx="75422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the title text format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the outline text format</a:t>
            </a:r>
          </a:p>
          <a:p>
            <a:pPr lvl="1"/>
            <a:r>
              <a:rPr lang="en-GB" altLang="sr-Latn-RS" smtClean="0"/>
              <a:t>Second Outline Level</a:t>
            </a:r>
          </a:p>
          <a:p>
            <a:pPr lvl="2"/>
            <a:r>
              <a:rPr lang="en-GB" altLang="sr-Latn-RS" smtClean="0"/>
              <a:t>Third Outline Level</a:t>
            </a:r>
          </a:p>
          <a:p>
            <a:pPr lvl="3"/>
            <a:r>
              <a:rPr lang="en-GB" altLang="sr-Latn-RS" smtClean="0"/>
              <a:t>Fourth Outline Level</a:t>
            </a:r>
          </a:p>
          <a:p>
            <a:pPr lvl="4"/>
            <a:r>
              <a:rPr lang="en-GB" altLang="sr-Latn-RS" smtClean="0"/>
              <a:t>Fifth Outline Level</a:t>
            </a:r>
          </a:p>
          <a:p>
            <a:pPr lvl="4"/>
            <a:r>
              <a:rPr lang="en-GB" altLang="sr-Latn-RS" smtClean="0"/>
              <a:t>Sixth Outline Level</a:t>
            </a:r>
          </a:p>
          <a:p>
            <a:pPr lvl="4"/>
            <a:r>
              <a:rPr lang="en-GB" altLang="sr-Latn-RS" smtClean="0"/>
              <a:t>Seventh Outline Level</a:t>
            </a:r>
          </a:p>
          <a:p>
            <a:pPr lvl="4"/>
            <a:r>
              <a:rPr lang="en-GB" altLang="sr-Latn-RS" smtClean="0"/>
              <a:t>Eighth Outline Level</a:t>
            </a:r>
          </a:p>
          <a:p>
            <a:pPr lvl="4"/>
            <a:r>
              <a:rPr lang="en-GB" altLang="sr-Latn-R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defRPr sz="3200" b="1">
          <a:solidFill>
            <a:srgbClr val="263A63"/>
          </a:solidFill>
          <a:latin typeface="Verdana" pitchFamily="34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Clr>
          <a:srgbClr val="263A63"/>
        </a:buClr>
        <a:buSzPct val="100000"/>
        <a:buFont typeface="Verdana" pitchFamily="32" charset="0"/>
        <a:defRPr sz="4400">
          <a:solidFill>
            <a:srgbClr val="000000"/>
          </a:solidFill>
          <a:latin typeface="Times New Roman" pitchFamily="16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»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65175" indent="-196850" algn="l" defTabSz="457200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263A63"/>
        </a:buClr>
        <a:buSzPct val="120000"/>
        <a:buFont typeface="Wingdings" pitchFamily="2" charset="2"/>
        <a:buChar char=""/>
        <a:defRPr sz="2000">
          <a:solidFill>
            <a:srgbClr val="000000"/>
          </a:solidFill>
          <a:latin typeface="+mn-lt"/>
        </a:defRPr>
      </a:lvl2pPr>
      <a:lvl3pPr marL="1165225" indent="-207963" algn="l" defTabSz="457200" rtl="0" eaLnBrk="0" fontAlgn="base" hangingPunct="0">
        <a:lnSpc>
          <a:spcPct val="102000"/>
        </a:lnSpc>
        <a:spcBef>
          <a:spcPts val="400"/>
        </a:spcBef>
        <a:spcAft>
          <a:spcPct val="0"/>
        </a:spcAft>
        <a:buClr>
          <a:srgbClr val="263A63"/>
        </a:buClr>
        <a:buSzPct val="75000"/>
        <a:buFont typeface="Verdana" pitchFamily="34" charset="0"/>
        <a:buChar char="•"/>
        <a:defRPr sz="1600" b="1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100000"/>
        <a:buFont typeface="Verdana" pitchFamily="34" charset="0"/>
        <a:buChar char="&gt;"/>
        <a:defRPr sz="1400" b="1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anose="02020603050405020304" pitchFamily="18" charset="0"/>
        <a:buChar char="•"/>
        <a:defRPr sz="1400">
          <a:solidFill>
            <a:srgbClr val="000000"/>
          </a:solidFill>
          <a:latin typeface="+mn-lt"/>
        </a:defRPr>
      </a:lvl5pPr>
      <a:lvl6pPr marL="25146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6pPr>
      <a:lvl7pPr marL="29718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7pPr>
      <a:lvl8pPr marL="34290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8pPr>
      <a:lvl9pPr marL="3886200" indent="-228600" algn="l" defTabSz="457200" rtl="0" eaLnBrk="0" fontAlgn="base" hangingPunct="0">
        <a:lnSpc>
          <a:spcPct val="102000"/>
        </a:lnSpc>
        <a:spcBef>
          <a:spcPts val="350"/>
        </a:spcBef>
        <a:spcAft>
          <a:spcPct val="0"/>
        </a:spcAft>
        <a:buClr>
          <a:srgbClr val="263A63"/>
        </a:buClr>
        <a:buSzPct val="85000"/>
        <a:buFont typeface="Times" pitchFamily="16" charset="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2047875"/>
            <a:ext cx="7543800" cy="1162050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sr-Latn-RS" sz="3500" smtClean="0"/>
              <a:t>PROGRAMSKI ALATI NA UNIX RAČUNALIMA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403350" y="3860800"/>
            <a:ext cx="6400800" cy="3825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120000"/>
              <a:buFont typeface="Wingdings" pitchFamily="2" charset="2"/>
              <a:buChar char="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lvl="1" indent="0" algn="ctr" eaLnBrk="1" hangingPunct="1">
              <a:spcBef>
                <a:spcPts val="450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hr-HR" altLang="sr-Latn-RS" b="1" kern="0" dirty="0" smtClean="0"/>
              <a:t>Regularni izrazi</a:t>
            </a:r>
            <a:endParaRPr lang="en-GB" altLang="sr-Latn-RS" b="1" kern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posebni znakovi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414521"/>
            <a:ext cx="889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285750">
              <a:buNone/>
            </a:pPr>
            <a:r>
              <a:rPr lang="hr-HR" altLang="sr-Latn-RS" sz="2000" dirty="0" smtClean="0"/>
              <a:t>-  alati u </a:t>
            </a:r>
            <a:r>
              <a:rPr lang="hr-HR" altLang="sr-Latn-RS" sz="2000" dirty="0" err="1" smtClean="0"/>
              <a:t>Unixu</a:t>
            </a:r>
            <a:r>
              <a:rPr lang="hr-HR" altLang="sr-Latn-RS" sz="2000" dirty="0" smtClean="0"/>
              <a:t> traže preklapanja RI redak po redak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910635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285750">
              <a:buNone/>
            </a:pPr>
            <a:r>
              <a:rPr lang="hr-HR" altLang="sr-Latn-RS" sz="2000" dirty="0" smtClean="0"/>
              <a:t>-  posljedica: znakovi ^ i $ imaju posebno značenje samo ako su na početku ili kraju RI, inače se ne interpretiraju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685" y="2996952"/>
            <a:ext cx="3115110" cy="6668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685" y="3663795"/>
            <a:ext cx="311511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9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ponavljanja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1196752"/>
            <a:ext cx="85227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sz="2000" dirty="0" smtClean="0"/>
              <a:t>posebni znakovi za "brojanje", tj. za broj ponavljanja:</a:t>
            </a:r>
          </a:p>
          <a:p>
            <a:pPr marL="715963"/>
            <a:r>
              <a:rPr lang="hr-HR" altLang="sr-Latn-RS" sz="2000" dirty="0"/>
              <a:t>	</a:t>
            </a:r>
            <a:r>
              <a:rPr lang="hr-HR" altLang="sr-Latn-RS" sz="2000" dirty="0" smtClean="0"/>
              <a:t>  </a:t>
            </a:r>
            <a:r>
              <a:rPr lang="hr-HR" altLang="sr-Latn-RS" sz="2000" b="1" dirty="0" smtClean="0"/>
              <a:t>?  *  +  {N}</a:t>
            </a:r>
          </a:p>
          <a:p>
            <a:pPr marL="715963">
              <a:buNone/>
            </a:pPr>
            <a:endParaRPr lang="hr-HR" altLang="sr-Latn-RS" sz="2000" dirty="0" smtClean="0"/>
          </a:p>
          <a:p>
            <a:pPr marL="715963">
              <a:buNone/>
              <a:tabLst>
                <a:tab pos="1428750" algn="l"/>
                <a:tab pos="1800225" algn="l"/>
                <a:tab pos="2957513" algn="l"/>
              </a:tabLst>
            </a:pPr>
            <a:r>
              <a:rPr lang="hr-HR" altLang="sr-Latn-RS" sz="2000" dirty="0" smtClean="0"/>
              <a:t>		a?	- nijedan ili jedan (znak 'a')</a:t>
            </a:r>
          </a:p>
          <a:p>
            <a:pPr marL="715963">
              <a:buNone/>
              <a:tabLst>
                <a:tab pos="1428750" algn="l"/>
                <a:tab pos="1800225" algn="l"/>
                <a:tab pos="2957513" algn="l"/>
              </a:tabLst>
            </a:pPr>
            <a:r>
              <a:rPr lang="hr-HR" altLang="sr-Latn-RS" sz="2000" dirty="0" smtClean="0"/>
              <a:t>		a*	- nijedan ili više</a:t>
            </a:r>
          </a:p>
          <a:p>
            <a:pPr marL="715963">
              <a:buNone/>
              <a:tabLst>
                <a:tab pos="1428750" algn="l"/>
                <a:tab pos="1800225" algn="l"/>
                <a:tab pos="2957513" algn="l"/>
              </a:tabLst>
            </a:pPr>
            <a:r>
              <a:rPr lang="hr-HR" altLang="sr-Latn-RS" sz="2000" dirty="0" smtClean="0"/>
              <a:t>		a+	- jedan ili više</a:t>
            </a:r>
          </a:p>
          <a:p>
            <a:pPr marL="715963">
              <a:buNone/>
              <a:tabLst>
                <a:tab pos="1428750" algn="l"/>
                <a:tab pos="1800225" algn="l"/>
                <a:tab pos="2957513" algn="l"/>
              </a:tabLst>
            </a:pPr>
            <a:r>
              <a:rPr lang="hr-HR" altLang="sr-Latn-RS" sz="2000" dirty="0"/>
              <a:t>		</a:t>
            </a:r>
            <a:r>
              <a:rPr lang="hr-HR" altLang="sr-Latn-RS" sz="2000" dirty="0" smtClean="0"/>
              <a:t>a{4}</a:t>
            </a:r>
            <a:r>
              <a:rPr lang="hr-HR" altLang="sr-Latn-RS" sz="2000" dirty="0"/>
              <a:t>	- točno </a:t>
            </a:r>
            <a:r>
              <a:rPr lang="hr-HR" altLang="sr-Latn-RS" sz="2000" dirty="0" smtClean="0"/>
              <a:t>4 ponavljanja</a:t>
            </a:r>
          </a:p>
          <a:p>
            <a:pPr marL="715963">
              <a:buNone/>
              <a:tabLst>
                <a:tab pos="1428750" algn="l"/>
                <a:tab pos="1800225" algn="l"/>
                <a:tab pos="2957513" algn="l"/>
              </a:tabLst>
            </a:pPr>
            <a:r>
              <a:rPr lang="hr-HR" altLang="sr-Latn-RS" sz="2000" dirty="0"/>
              <a:t>		</a:t>
            </a:r>
            <a:r>
              <a:rPr lang="hr-HR" altLang="sr-Latn-RS" sz="2000" dirty="0" smtClean="0"/>
              <a:t>a{4,}</a:t>
            </a:r>
            <a:r>
              <a:rPr lang="hr-HR" altLang="sr-Latn-RS" sz="2000" dirty="0"/>
              <a:t>	- </a:t>
            </a:r>
            <a:r>
              <a:rPr lang="hr-HR" altLang="sr-Latn-RS" sz="2000" dirty="0" smtClean="0"/>
              <a:t>4 ili više</a:t>
            </a:r>
          </a:p>
          <a:p>
            <a:pPr marL="715963">
              <a:tabLst>
                <a:tab pos="1428750" algn="l"/>
                <a:tab pos="1800225" algn="l"/>
                <a:tab pos="2957513" algn="l"/>
              </a:tabLst>
            </a:pPr>
            <a:r>
              <a:rPr lang="hr-HR" altLang="sr-Latn-RS" sz="2000" dirty="0"/>
              <a:t>	</a:t>
            </a:r>
            <a:r>
              <a:rPr lang="hr-HR" altLang="sr-Latn-RS" sz="2000" dirty="0" smtClean="0"/>
              <a:t>	a{,8}	- najviše 8</a:t>
            </a:r>
            <a:endParaRPr lang="hr-HR" altLang="sr-Latn-RS" sz="2000" dirty="0"/>
          </a:p>
          <a:p>
            <a:pPr marL="715963">
              <a:tabLst>
                <a:tab pos="1428750" algn="l"/>
                <a:tab pos="1800225" algn="l"/>
                <a:tab pos="2957513" algn="l"/>
              </a:tabLst>
            </a:pPr>
            <a:r>
              <a:rPr lang="hr-HR" altLang="sr-Latn-RS" sz="2000" dirty="0"/>
              <a:t>		</a:t>
            </a:r>
            <a:r>
              <a:rPr lang="hr-HR" altLang="sr-Latn-RS" sz="2000" dirty="0" smtClean="0"/>
              <a:t>a{4,8}</a:t>
            </a:r>
            <a:r>
              <a:rPr lang="hr-HR" altLang="sr-Latn-RS" sz="2000" dirty="0"/>
              <a:t>	- </a:t>
            </a:r>
            <a:r>
              <a:rPr lang="hr-HR" altLang="sr-Latn-RS" sz="2000" dirty="0" smtClean="0"/>
              <a:t>između 4 i 8</a:t>
            </a:r>
            <a:endParaRPr lang="hr-HR" altLang="sr-Latn-R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-25700" y="4382473"/>
            <a:ext cx="8522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sz="2000" dirty="0" smtClean="0"/>
              <a:t>- uočiti razlike u odnosu na </a:t>
            </a:r>
            <a:r>
              <a:rPr lang="hr-HR" altLang="sr-Latn-RS" sz="2000" dirty="0" err="1" smtClean="0"/>
              <a:t>wildcard</a:t>
            </a:r>
            <a:r>
              <a:rPr lang="hr-HR" altLang="sr-Latn-RS" sz="2000" dirty="0" smtClean="0"/>
              <a:t> uzorke!</a:t>
            </a:r>
            <a:endParaRPr lang="hr-HR" altLang="sr-Latn-RS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-25700" y="4798205"/>
            <a:ext cx="8522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sz="2000" dirty="0" smtClean="0"/>
              <a:t>- usporediti RI i proširivanje zagradama, npr.:</a:t>
            </a:r>
          </a:p>
          <a:p>
            <a:pPr marL="715963"/>
            <a:r>
              <a:rPr lang="hr-HR" alt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altLang="sr-Latn-R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hr-HR" alt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a{4..8}</a:t>
            </a:r>
            <a:endParaRPr lang="hr-HR" altLang="sr-Latn-R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0" y="5805264"/>
            <a:ext cx="8414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sz="2000" dirty="0" smtClean="0"/>
              <a:t>dodatno, postoje posebni znakovi za grupiranje:</a:t>
            </a:r>
          </a:p>
          <a:p>
            <a:pPr marL="715963"/>
            <a:r>
              <a:rPr lang="hr-HR" altLang="sr-Latn-RS" sz="2000" dirty="0"/>
              <a:t>	</a:t>
            </a:r>
            <a:r>
              <a:rPr lang="hr-HR" altLang="sr-Latn-RS" sz="2000" b="1" dirty="0" smtClean="0"/>
              <a:t>  ( ) |</a:t>
            </a:r>
            <a:endParaRPr lang="hr-HR" altLang="sr-Latn-RS" sz="2000" b="1" dirty="0"/>
          </a:p>
        </p:txBody>
      </p:sp>
    </p:spTree>
    <p:extLst>
      <p:ext uri="{BB962C8B-B14F-4D97-AF65-F5344CB8AC3E}">
        <p14:creationId xmlns:p14="http://schemas.microsoft.com/office/powerpoint/2010/main" val="300818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problem: različite sintakse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1981" y="1042243"/>
            <a:ext cx="8522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buNone/>
            </a:pPr>
            <a:r>
              <a:rPr lang="hr-HR" altLang="sr-Latn-RS" dirty="0" smtClean="0"/>
              <a:t>grep razlikuje tri vrste sintakse:</a:t>
            </a:r>
            <a:endParaRPr lang="hr-HR" altLang="sr-Latn-RS" dirty="0"/>
          </a:p>
          <a:p>
            <a:pPr marL="1058863" indent="-342900">
              <a:buFontTx/>
              <a:buChar char="-"/>
              <a:tabLst>
                <a:tab pos="2686050" algn="l"/>
              </a:tabLst>
            </a:pPr>
            <a:r>
              <a:rPr lang="hr-HR" altLang="sr-Latn-RS" dirty="0" err="1" smtClean="0"/>
              <a:t>basic</a:t>
            </a:r>
            <a:r>
              <a:rPr lang="hr-HR" altLang="sr-Latn-RS" dirty="0" smtClean="0"/>
              <a:t> 	– BRE</a:t>
            </a:r>
          </a:p>
          <a:p>
            <a:pPr marL="1058863" indent="-342900">
              <a:buFontTx/>
              <a:buChar char="-"/>
              <a:tabLst>
                <a:tab pos="2686050" algn="l"/>
              </a:tabLst>
            </a:pPr>
            <a:r>
              <a:rPr lang="hr-HR" altLang="sr-Latn-RS" dirty="0" err="1" smtClean="0"/>
              <a:t>extended</a:t>
            </a:r>
            <a:r>
              <a:rPr lang="hr-HR" altLang="sr-Latn-RS" dirty="0" smtClean="0"/>
              <a:t> 	– ERE</a:t>
            </a:r>
          </a:p>
          <a:p>
            <a:pPr marL="1058863" indent="-342900">
              <a:buFontTx/>
              <a:buChar char="-"/>
              <a:tabLst>
                <a:tab pos="2686050" algn="l"/>
              </a:tabLst>
            </a:pPr>
            <a:r>
              <a:rPr lang="hr-HR" altLang="sr-Latn-RS" dirty="0" err="1" smtClean="0"/>
              <a:t>perl</a:t>
            </a:r>
            <a:r>
              <a:rPr lang="hr-HR" altLang="sr-Latn-RS" dirty="0" smtClean="0"/>
              <a:t> 	– PRCE</a:t>
            </a:r>
            <a:endParaRPr lang="hr-HR" alt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-11982" y="2369633"/>
            <a:ext cx="9155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buNone/>
            </a:pPr>
            <a:r>
              <a:rPr lang="hr-HR" altLang="sr-Latn-RS" dirty="0" smtClean="0"/>
              <a:t>u ovom kolegiju:</a:t>
            </a:r>
            <a:endParaRPr lang="hr-HR" altLang="sr-Latn-RS" dirty="0"/>
          </a:p>
          <a:p>
            <a:pPr marL="1058863" indent="-342900">
              <a:buFontTx/>
              <a:buChar char="-"/>
              <a:tabLst>
                <a:tab pos="2686050" algn="l"/>
              </a:tabLst>
            </a:pPr>
            <a:r>
              <a:rPr lang="hr-HR" altLang="sr-Latn-RS" dirty="0" err="1" smtClean="0"/>
              <a:t>basic</a:t>
            </a:r>
            <a:r>
              <a:rPr lang="hr-HR" altLang="sr-Latn-RS" dirty="0" smtClean="0"/>
              <a:t> 	– koristit ćemo alat </a:t>
            </a:r>
            <a:r>
              <a:rPr lang="hr-HR" altLang="sr-Latn-RS" b="1" dirty="0" err="1" smtClean="0"/>
              <a:t>grep</a:t>
            </a:r>
            <a:endParaRPr lang="hr-HR" altLang="sr-Latn-RS" b="1" dirty="0" smtClean="0"/>
          </a:p>
          <a:p>
            <a:pPr marL="1058863" indent="-342900">
              <a:buFontTx/>
              <a:buChar char="-"/>
              <a:tabLst>
                <a:tab pos="2686050" algn="l"/>
              </a:tabLst>
            </a:pPr>
            <a:r>
              <a:rPr lang="hr-HR" altLang="sr-Latn-RS" dirty="0" err="1" smtClean="0"/>
              <a:t>extended</a:t>
            </a:r>
            <a:r>
              <a:rPr lang="hr-HR" altLang="sr-Latn-RS" dirty="0" smtClean="0"/>
              <a:t> 	– koristit ćemo alat </a:t>
            </a:r>
            <a:r>
              <a:rPr lang="hr-HR" altLang="sr-Latn-RS" b="1" dirty="0" err="1" smtClean="0"/>
              <a:t>egrep</a:t>
            </a:r>
            <a:endParaRPr lang="hr-HR" altLang="sr-Latn-RS" b="1" dirty="0" smtClean="0"/>
          </a:p>
          <a:p>
            <a:pPr marL="1058863" indent="-342900">
              <a:buFontTx/>
              <a:buChar char="-"/>
              <a:tabLst>
                <a:tab pos="2686050" algn="l"/>
              </a:tabLst>
            </a:pPr>
            <a:r>
              <a:rPr lang="hr-HR" altLang="sr-Latn-RS" dirty="0" err="1" smtClean="0"/>
              <a:t>perl</a:t>
            </a:r>
            <a:r>
              <a:rPr lang="hr-HR" altLang="sr-Latn-RS" dirty="0" smtClean="0"/>
              <a:t> 	– nećemo koristiti</a:t>
            </a:r>
            <a:endParaRPr lang="hr-HR" altLang="sr-Latn-RS" dirty="0"/>
          </a:p>
        </p:txBody>
      </p:sp>
      <p:sp>
        <p:nvSpPr>
          <p:cNvPr id="11" name="TextBox 10"/>
          <p:cNvSpPr txBox="1"/>
          <p:nvPr/>
        </p:nvSpPr>
        <p:spPr>
          <a:xfrm>
            <a:off x="-108572" y="4869160"/>
            <a:ext cx="8522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buNone/>
            </a:pPr>
            <a:r>
              <a:rPr lang="hr-HR" altLang="sr-Latn-RS" dirty="0" smtClean="0"/>
              <a:t>- postoje različite implementacija alata </a:t>
            </a:r>
            <a:r>
              <a:rPr lang="hr-HR" altLang="sr-Latn-RS" dirty="0" err="1" smtClean="0"/>
              <a:t>grep</a:t>
            </a:r>
            <a:endParaRPr lang="hr-HR" altLang="sr-Latn-RS" dirty="0" smtClean="0"/>
          </a:p>
          <a:p>
            <a:pPr marL="715963">
              <a:buNone/>
            </a:pPr>
            <a:r>
              <a:rPr lang="hr-HR" altLang="sr-Latn-RS" dirty="0" smtClean="0"/>
              <a:t>- u nastavi koristimo GNU (e)</a:t>
            </a:r>
            <a:r>
              <a:rPr lang="hr-HR" altLang="sr-Latn-RS" dirty="0" err="1" smtClean="0"/>
              <a:t>grep</a:t>
            </a:r>
            <a:endParaRPr lang="hr-HR" altLang="sr-Latn-RS" dirty="0"/>
          </a:p>
        </p:txBody>
      </p:sp>
      <p:sp>
        <p:nvSpPr>
          <p:cNvPr id="12" name="TextBox 11"/>
          <p:cNvSpPr txBox="1"/>
          <p:nvPr/>
        </p:nvSpPr>
        <p:spPr>
          <a:xfrm>
            <a:off x="-108520" y="5774992"/>
            <a:ext cx="9126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buNone/>
            </a:pPr>
            <a:r>
              <a:rPr lang="hr-HR" i="1" dirty="0" smtClean="0"/>
              <a:t>Za razliku od nekih drugih implementacija, GNU </a:t>
            </a:r>
            <a:r>
              <a:rPr lang="hr-HR" i="1" dirty="0" err="1" smtClean="0"/>
              <a:t>grep</a:t>
            </a:r>
            <a:r>
              <a:rPr lang="hr-HR" i="1" dirty="0" smtClean="0"/>
              <a:t> podržava "pojačani" BRE skup posebnih znakova (zapravo, iste znakove kao i ERE). Ipak, sintaksa korištenja tih znakova je različita. Vidi </a:t>
            </a:r>
            <a:r>
              <a:rPr lang="hr-HR" i="1" dirty="0" err="1" smtClean="0"/>
              <a:t>man</a:t>
            </a:r>
            <a:r>
              <a:rPr lang="hr-HR" i="1" dirty="0" smtClean="0"/>
              <a:t> </a:t>
            </a:r>
            <a:r>
              <a:rPr lang="hr-HR" i="1" dirty="0" err="1" smtClean="0"/>
              <a:t>grep</a:t>
            </a:r>
            <a:r>
              <a:rPr lang="hr-HR" i="1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82" y="3926908"/>
            <a:ext cx="9141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buNone/>
            </a:pPr>
            <a:r>
              <a:rPr lang="hr-HR" alt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altLang="sr-Latn-R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hr-HR" alt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# isto</a:t>
            </a:r>
          </a:p>
          <a:p>
            <a:pPr marL="715963">
              <a:buNone/>
            </a:pPr>
            <a:r>
              <a:rPr lang="hr-HR" alt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altLang="sr-Latn-R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hr-HR" alt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  # isto</a:t>
            </a:r>
            <a:endParaRPr lang="hr-HR" altLang="sr-Latn-R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39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err="1" smtClean="0"/>
              <a:t>grep</a:t>
            </a:r>
            <a:r>
              <a:rPr lang="hr-HR" altLang="sr-Latn-RS" kern="0" dirty="0" smtClean="0"/>
              <a:t>: različite sintakse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58244" y="1314996"/>
            <a:ext cx="889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buNone/>
            </a:pPr>
            <a:r>
              <a:rPr lang="hr-HR" altLang="sr-Latn-RS" b="1" dirty="0" err="1" smtClean="0"/>
              <a:t>grep</a:t>
            </a:r>
            <a:r>
              <a:rPr lang="hr-HR" altLang="sr-Latn-RS" dirty="0" smtClean="0"/>
              <a:t>: </a:t>
            </a:r>
          </a:p>
          <a:p>
            <a:pPr marL="715963">
              <a:buNone/>
            </a:pPr>
            <a:r>
              <a:rPr lang="hr-HR" dirty="0"/>
              <a:t>	</a:t>
            </a:r>
            <a:r>
              <a:rPr lang="hr-HR" dirty="0" smtClean="0"/>
              <a:t>- ?, </a:t>
            </a:r>
            <a:r>
              <a:rPr lang="hr-HR" dirty="0"/>
              <a:t>+, {, |, </a:t>
            </a:r>
            <a:r>
              <a:rPr lang="hr-HR" dirty="0" smtClean="0"/>
              <a:t>(, i ) </a:t>
            </a:r>
            <a:r>
              <a:rPr lang="hr-HR" b="1" dirty="0" smtClean="0"/>
              <a:t>nemaju</a:t>
            </a:r>
            <a:r>
              <a:rPr lang="hr-HR" dirty="0" smtClean="0"/>
              <a:t> posebno značenje </a:t>
            </a:r>
          </a:p>
          <a:p>
            <a:pPr marL="715963">
              <a:buNone/>
            </a:pPr>
            <a:r>
              <a:rPr lang="hr-HR" altLang="sr-Latn-RS" dirty="0" smtClean="0"/>
              <a:t>	- potrebno </a:t>
            </a:r>
            <a:r>
              <a:rPr lang="hr-HR" altLang="sr-Latn-RS" dirty="0"/>
              <a:t>je koristiti escape  </a:t>
            </a:r>
            <a:r>
              <a:rPr lang="hr-HR" altLang="sr-Latn-RS" dirty="0" smtClean="0"/>
              <a:t>\?, </a:t>
            </a:r>
            <a:r>
              <a:rPr lang="hr-HR" altLang="sr-Latn-RS" dirty="0"/>
              <a:t>\+, </a:t>
            </a:r>
            <a:r>
              <a:rPr lang="hr-HR" altLang="sr-Latn-RS" dirty="0" smtClean="0"/>
              <a:t>\{, </a:t>
            </a:r>
            <a:r>
              <a:rPr lang="hr-HR" altLang="sr-Latn-RS" dirty="0"/>
              <a:t>\|, \(, i</a:t>
            </a:r>
            <a:r>
              <a:rPr lang="hr-HR" altLang="sr-Latn-RS" dirty="0" smtClean="0"/>
              <a:t> \)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58244" y="2574336"/>
            <a:ext cx="85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buNone/>
            </a:pPr>
            <a:r>
              <a:rPr lang="hr-HR" altLang="sr-Latn-RS" dirty="0" smtClean="0"/>
              <a:t>Primjer: dohvatiti jedno ili više ponavljanja znaka 'a'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4771936"/>
            <a:ext cx="3343742" cy="457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5229200"/>
            <a:ext cx="3343742" cy="504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671" y="3228389"/>
            <a:ext cx="305795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primjeri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384218"/>
            <a:ext cx="3057952" cy="1124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968931"/>
            <a:ext cx="3057952" cy="428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397616"/>
            <a:ext cx="3057952" cy="447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3845353"/>
            <a:ext cx="3057952" cy="228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840" y="4059543"/>
            <a:ext cx="3057952" cy="885949"/>
          </a:xfrm>
          <a:prstGeom prst="rect">
            <a:avLst/>
          </a:prstGeom>
        </p:spPr>
      </p:pic>
      <p:sp>
        <p:nvSpPr>
          <p:cNvPr id="9" name="Rectangle 12"/>
          <p:cNvSpPr/>
          <p:nvPr/>
        </p:nvSpPr>
        <p:spPr>
          <a:xfrm>
            <a:off x="2805416" y="5159682"/>
            <a:ext cx="3384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sz="1600" dirty="0" smtClean="0"/>
              <a:t>znak * uvijek ima posebno značenje (u </a:t>
            </a:r>
            <a:r>
              <a:rPr lang="hr-HR" sz="1600" dirty="0" err="1" smtClean="0"/>
              <a:t>grepu</a:t>
            </a:r>
            <a:r>
              <a:rPr lang="hr-HR" sz="1600" dirty="0" smtClean="0"/>
              <a:t> i </a:t>
            </a:r>
            <a:r>
              <a:rPr lang="hr-HR" sz="1600" dirty="0" err="1" smtClean="0"/>
              <a:t>egrepu</a:t>
            </a:r>
            <a:r>
              <a:rPr lang="hr-HR" sz="1600" dirty="0" smtClean="0"/>
              <a:t>)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107096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grep: različite sintakse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58245" y="1314996"/>
            <a:ext cx="9124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buNone/>
            </a:pPr>
            <a:r>
              <a:rPr lang="hr-HR" altLang="sr-Latn-RS" b="1" dirty="0" err="1" smtClean="0"/>
              <a:t>egrep</a:t>
            </a:r>
            <a:r>
              <a:rPr lang="hr-HR" altLang="sr-Latn-RS" dirty="0" smtClean="0"/>
              <a:t>:</a:t>
            </a:r>
          </a:p>
          <a:p>
            <a:pPr marL="715963">
              <a:buNone/>
            </a:pPr>
            <a:r>
              <a:rPr lang="hr-HR" altLang="sr-Latn-RS" dirty="0" smtClean="0"/>
              <a:t>  -  </a:t>
            </a:r>
            <a:r>
              <a:rPr lang="hr-HR" dirty="0" smtClean="0"/>
              <a:t>?, </a:t>
            </a:r>
            <a:r>
              <a:rPr lang="hr-HR" dirty="0"/>
              <a:t>+, {, |, </a:t>
            </a:r>
            <a:r>
              <a:rPr lang="hr-HR" dirty="0" smtClean="0"/>
              <a:t>(, i ) </a:t>
            </a:r>
            <a:r>
              <a:rPr lang="hr-HR" b="1" dirty="0" smtClean="0"/>
              <a:t>imaju</a:t>
            </a:r>
            <a:r>
              <a:rPr lang="hr-HR" dirty="0" smtClean="0"/>
              <a:t> posebno značenje</a:t>
            </a:r>
          </a:p>
          <a:p>
            <a:pPr marL="715963">
              <a:buNone/>
            </a:pPr>
            <a:r>
              <a:rPr lang="hr-HR" dirty="0" smtClean="0"/>
              <a:t>  - ako koristimo </a:t>
            </a:r>
            <a:r>
              <a:rPr lang="hr-HR" dirty="0" err="1" smtClean="0"/>
              <a:t>escape</a:t>
            </a:r>
            <a:r>
              <a:rPr lang="hr-HR" dirty="0" smtClean="0"/>
              <a:t> prije posebnog znaka, </a:t>
            </a:r>
          </a:p>
          <a:p>
            <a:pPr marL="715963">
              <a:buNone/>
            </a:pPr>
            <a:r>
              <a:rPr lang="hr-HR" dirty="0"/>
              <a:t>	</a:t>
            </a:r>
            <a:r>
              <a:rPr lang="hr-HR" dirty="0" smtClean="0"/>
              <a:t>	poništavamo njegovo posebno značenje</a:t>
            </a:r>
            <a:endParaRPr lang="hr-HR" altLang="sr-Latn-R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216" y="2650275"/>
            <a:ext cx="3343742" cy="914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652" y="3564803"/>
            <a:ext cx="3343742" cy="4382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947" y="5115166"/>
            <a:ext cx="3057952" cy="400106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-30065" y="4661621"/>
            <a:ext cx="85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buNone/>
            </a:pPr>
            <a:r>
              <a:rPr lang="hr-HR" altLang="sr-Latn-RS" dirty="0" smtClean="0"/>
              <a:t>suprotno ponašanje:</a:t>
            </a:r>
          </a:p>
        </p:txBody>
      </p:sp>
    </p:spTree>
    <p:extLst>
      <p:ext uri="{BB962C8B-B14F-4D97-AF65-F5344CB8AC3E}">
        <p14:creationId xmlns:p14="http://schemas.microsoft.com/office/powerpoint/2010/main" val="51630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primjeri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628800"/>
            <a:ext cx="3057952" cy="11145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743381"/>
            <a:ext cx="3057952" cy="11050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3848435"/>
            <a:ext cx="3057952" cy="1095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4943963"/>
            <a:ext cx="305795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6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različite sintakse, ponovimo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74233" y="2780928"/>
            <a:ext cx="9124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buNone/>
            </a:pPr>
            <a:r>
              <a:rPr lang="hr-HR" altLang="sr-Latn-RS" b="1" dirty="0" err="1" smtClean="0"/>
              <a:t>egrep</a:t>
            </a:r>
            <a:r>
              <a:rPr lang="hr-HR" altLang="sr-Latn-RS" dirty="0" smtClean="0"/>
              <a:t>:</a:t>
            </a:r>
          </a:p>
          <a:p>
            <a:pPr marL="715963">
              <a:buNone/>
            </a:pPr>
            <a:r>
              <a:rPr lang="hr-HR" altLang="sr-Latn-RS" dirty="0" smtClean="0"/>
              <a:t>  -  </a:t>
            </a:r>
            <a:r>
              <a:rPr lang="hr-HR" dirty="0" smtClean="0"/>
              <a:t>?, </a:t>
            </a:r>
            <a:r>
              <a:rPr lang="hr-HR" dirty="0"/>
              <a:t>+, {, |, </a:t>
            </a:r>
            <a:r>
              <a:rPr lang="hr-HR" dirty="0" smtClean="0"/>
              <a:t>(, i ) </a:t>
            </a:r>
            <a:r>
              <a:rPr lang="hr-HR" b="1" dirty="0" smtClean="0"/>
              <a:t>imaju</a:t>
            </a:r>
            <a:r>
              <a:rPr lang="hr-HR" dirty="0" smtClean="0"/>
              <a:t> posebno značenje</a:t>
            </a:r>
          </a:p>
          <a:p>
            <a:pPr marL="715963">
              <a:buNone/>
            </a:pPr>
            <a:r>
              <a:rPr lang="hr-HR" dirty="0" smtClean="0"/>
              <a:t>  - ako koristimo </a:t>
            </a:r>
            <a:r>
              <a:rPr lang="hr-HR" i="1" dirty="0" err="1" smtClean="0"/>
              <a:t>escape</a:t>
            </a:r>
            <a:r>
              <a:rPr lang="hr-HR" dirty="0" smtClean="0"/>
              <a:t> prije posebnog znaka, </a:t>
            </a:r>
          </a:p>
          <a:p>
            <a:pPr marL="715963">
              <a:buNone/>
            </a:pPr>
            <a:r>
              <a:rPr lang="hr-HR" dirty="0"/>
              <a:t>	</a:t>
            </a:r>
            <a:r>
              <a:rPr lang="hr-HR" dirty="0" smtClean="0"/>
              <a:t>	poništavamo njegovo posebno značenje</a:t>
            </a:r>
            <a:endParaRPr lang="hr-HR" altLang="sr-Latn-RS" dirty="0" smtClean="0"/>
          </a:p>
        </p:txBody>
      </p:sp>
      <p:sp>
        <p:nvSpPr>
          <p:cNvPr id="10" name="TextBox 7"/>
          <p:cNvSpPr txBox="1"/>
          <p:nvPr/>
        </p:nvSpPr>
        <p:spPr>
          <a:xfrm>
            <a:off x="-174233" y="1556792"/>
            <a:ext cx="889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buNone/>
            </a:pPr>
            <a:r>
              <a:rPr lang="hr-HR" altLang="sr-Latn-RS" b="1" dirty="0" err="1" smtClean="0"/>
              <a:t>grep</a:t>
            </a:r>
            <a:r>
              <a:rPr lang="hr-HR" altLang="sr-Latn-RS" dirty="0" smtClean="0"/>
              <a:t>: </a:t>
            </a:r>
          </a:p>
          <a:p>
            <a:pPr marL="715963">
              <a:buNone/>
            </a:pPr>
            <a:r>
              <a:rPr lang="hr-HR" dirty="0"/>
              <a:t>	</a:t>
            </a:r>
            <a:r>
              <a:rPr lang="hr-HR" dirty="0" smtClean="0"/>
              <a:t>- ?, </a:t>
            </a:r>
            <a:r>
              <a:rPr lang="hr-HR" dirty="0"/>
              <a:t>+, {, |, </a:t>
            </a:r>
            <a:r>
              <a:rPr lang="hr-HR" dirty="0" smtClean="0"/>
              <a:t>(, i ) </a:t>
            </a:r>
            <a:r>
              <a:rPr lang="hr-HR" b="1" dirty="0" smtClean="0"/>
              <a:t>nemaju</a:t>
            </a:r>
            <a:r>
              <a:rPr lang="hr-HR" dirty="0" smtClean="0"/>
              <a:t> posebno značenje </a:t>
            </a:r>
          </a:p>
          <a:p>
            <a:pPr marL="715963">
              <a:buNone/>
            </a:pPr>
            <a:r>
              <a:rPr lang="hr-HR" altLang="sr-Latn-RS" dirty="0" smtClean="0"/>
              <a:t>	- potrebno </a:t>
            </a:r>
            <a:r>
              <a:rPr lang="hr-HR" altLang="sr-Latn-RS" dirty="0"/>
              <a:t>je koristiti escape  </a:t>
            </a:r>
            <a:r>
              <a:rPr lang="hr-HR" altLang="sr-Latn-RS" dirty="0" smtClean="0"/>
              <a:t>\?, </a:t>
            </a:r>
            <a:r>
              <a:rPr lang="hr-HR" altLang="sr-Latn-RS" dirty="0"/>
              <a:t>\+, </a:t>
            </a:r>
            <a:r>
              <a:rPr lang="hr-HR" altLang="sr-Latn-RS" dirty="0" smtClean="0"/>
              <a:t>\{, </a:t>
            </a:r>
            <a:r>
              <a:rPr lang="hr-HR" altLang="sr-Latn-RS" dirty="0"/>
              <a:t>\|, \(, i</a:t>
            </a:r>
            <a:r>
              <a:rPr lang="hr-HR" altLang="sr-Latn-RS" dirty="0" smtClean="0"/>
              <a:t> \)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5537934" y="2348880"/>
            <a:ext cx="3180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buNone/>
            </a:pPr>
            <a:r>
              <a:rPr lang="hr-HR" altLang="sr-Latn-RS" sz="5400" dirty="0" smtClean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15" name="TextBox 7"/>
          <p:cNvSpPr txBox="1"/>
          <p:nvPr/>
        </p:nvSpPr>
        <p:spPr>
          <a:xfrm>
            <a:off x="0" y="458078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 algn="ctr">
              <a:buNone/>
            </a:pPr>
            <a:r>
              <a:rPr lang="hr-HR" altLang="sr-Latn-RS" sz="4800" dirty="0">
                <a:solidFill>
                  <a:srgbClr val="FF0000"/>
                </a:solidFill>
              </a:rPr>
              <a:t>z</a:t>
            </a:r>
            <a:r>
              <a:rPr lang="hr-HR" altLang="sr-Latn-RS" sz="4800" dirty="0" smtClean="0">
                <a:solidFill>
                  <a:srgbClr val="FF0000"/>
                </a:solidFill>
              </a:rPr>
              <a:t>bunjujuće!</a:t>
            </a:r>
          </a:p>
        </p:txBody>
      </p:sp>
    </p:spTree>
    <p:extLst>
      <p:ext uri="{BB962C8B-B14F-4D97-AF65-F5344CB8AC3E}">
        <p14:creationId xmlns:p14="http://schemas.microsoft.com/office/powerpoint/2010/main" val="212120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prijedlog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" y="155679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buNone/>
            </a:pPr>
            <a:r>
              <a:rPr lang="hr-HR" altLang="sr-Latn-RS" b="1" dirty="0" smtClean="0"/>
              <a:t>koristimo </a:t>
            </a:r>
            <a:r>
              <a:rPr lang="hr-HR" altLang="sr-Latn-RS" b="1" dirty="0" err="1" smtClean="0"/>
              <a:t>grep</a:t>
            </a:r>
            <a:r>
              <a:rPr lang="hr-HR" altLang="sr-Latn-RS" dirty="0" smtClean="0"/>
              <a:t>:</a:t>
            </a:r>
          </a:p>
          <a:p>
            <a:pPr marL="715963">
              <a:buNone/>
            </a:pPr>
            <a:r>
              <a:rPr lang="hr-HR" dirty="0"/>
              <a:t>	</a:t>
            </a:r>
            <a:r>
              <a:rPr lang="hr-HR" dirty="0" smtClean="0"/>
              <a:t>- za jednostavne pretrage</a:t>
            </a:r>
          </a:p>
          <a:p>
            <a:pPr marL="715963">
              <a:buNone/>
            </a:pPr>
            <a:r>
              <a:rPr lang="hr-HR" altLang="sr-Latn-RS" dirty="0"/>
              <a:t>	</a:t>
            </a:r>
            <a:r>
              <a:rPr lang="hr-HR" altLang="sr-Latn-RS" dirty="0" smtClean="0"/>
              <a:t>- za pretrage bez ponavljanja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788" y="3212976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buNone/>
            </a:pPr>
            <a:r>
              <a:rPr lang="hr-HR" altLang="sr-Latn-RS" dirty="0" smtClean="0"/>
              <a:t>PRIMJER: u datoteci /</a:t>
            </a:r>
            <a:r>
              <a:rPr lang="hr-HR" altLang="sr-Latn-RS" dirty="0" err="1" smtClean="0"/>
              <a:t>etc</a:t>
            </a:r>
            <a:r>
              <a:rPr lang="hr-HR" altLang="sr-Latn-RS" dirty="0" smtClean="0"/>
              <a:t>/</a:t>
            </a:r>
            <a:r>
              <a:rPr lang="hr-HR" altLang="sr-Latn-RS" dirty="0" err="1" smtClean="0"/>
              <a:t>passwd</a:t>
            </a:r>
            <a:r>
              <a:rPr lang="hr-HR" altLang="sr-Latn-RS" dirty="0" smtClean="0"/>
              <a:t> treba pronaći liniju koja se odnosi na korisnika 114</a:t>
            </a: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9385"/>
            <a:ext cx="9144000" cy="2352675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20433"/>
            <a:ext cx="9144000" cy="235267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9385"/>
            <a:ext cx="9144000" cy="2352675"/>
          </a:xfrm>
          <a:prstGeom prst="rect">
            <a:avLst/>
          </a:prstGeom>
        </p:spPr>
      </p:pic>
      <p:pic>
        <p:nvPicPr>
          <p:cNvPr id="9" name="Slika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98337"/>
            <a:ext cx="9144001" cy="2352675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207681"/>
            <a:ext cx="9150351" cy="2352675"/>
          </a:xfrm>
          <a:prstGeom prst="rect">
            <a:avLst/>
          </a:prstGeom>
        </p:spPr>
      </p:pic>
      <p:pic>
        <p:nvPicPr>
          <p:cNvPr id="11" name="Slika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4213205"/>
            <a:ext cx="9150352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5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prijedlog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69439" y="1270349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buNone/>
            </a:pPr>
            <a:r>
              <a:rPr lang="hr-HR" altLang="sr-Latn-RS" b="1" dirty="0" err="1" smtClean="0"/>
              <a:t>egrep</a:t>
            </a:r>
            <a:r>
              <a:rPr lang="hr-HR" altLang="sr-Latn-RS" b="1" dirty="0" smtClean="0"/>
              <a:t> koristimo</a:t>
            </a:r>
            <a:r>
              <a:rPr lang="hr-HR" altLang="sr-Latn-RS" dirty="0" smtClean="0"/>
              <a:t>:</a:t>
            </a:r>
          </a:p>
          <a:p>
            <a:pPr marL="715963">
              <a:buNone/>
            </a:pPr>
            <a:r>
              <a:rPr lang="hr-HR" dirty="0"/>
              <a:t>	</a:t>
            </a:r>
            <a:r>
              <a:rPr lang="hr-HR" dirty="0" smtClean="0"/>
              <a:t>- za složene pretrage</a:t>
            </a:r>
          </a:p>
          <a:p>
            <a:pPr marL="715963">
              <a:buNone/>
            </a:pPr>
            <a:r>
              <a:rPr lang="hr-HR" altLang="sr-Latn-RS" dirty="0"/>
              <a:t>	</a:t>
            </a:r>
            <a:r>
              <a:rPr lang="hr-HR" altLang="sr-Latn-RS" dirty="0" smtClean="0"/>
              <a:t>- za pretrage s ponavljanjima znakova</a:t>
            </a:r>
          </a:p>
          <a:p>
            <a:pPr marL="715963">
              <a:buNone/>
            </a:pPr>
            <a:r>
              <a:rPr lang="hr-HR" altLang="sr-Latn-RS" dirty="0"/>
              <a:t>	</a:t>
            </a:r>
            <a:r>
              <a:rPr lang="hr-HR" altLang="sr-Latn-RS" dirty="0" smtClean="0"/>
              <a:t>- za pretrage s grupiranjima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788" y="2759952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buNone/>
            </a:pPr>
            <a:r>
              <a:rPr lang="hr-HR" altLang="sr-Latn-RS" dirty="0" smtClean="0"/>
              <a:t>PRIMJER: u datoteci </a:t>
            </a:r>
            <a:r>
              <a:rPr lang="hr-HR" altLang="sr-Latn-RS" dirty="0" err="1" smtClean="0"/>
              <a:t>program.c</a:t>
            </a:r>
            <a:r>
              <a:rPr lang="hr-HR" altLang="sr-Latn-RS" dirty="0" smtClean="0"/>
              <a:t> pronađite linije teksta koje sadrže broj 7 koji se ponavlja barem dva puta (77, 777, …)  </a:t>
            </a:r>
          </a:p>
        </p:txBody>
      </p:sp>
      <p:pic>
        <p:nvPicPr>
          <p:cNvPr id="3" name="Slik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501008"/>
            <a:ext cx="9124950" cy="2352675"/>
          </a:xfrm>
          <a:prstGeom prst="rect">
            <a:avLst/>
          </a:prstGeom>
        </p:spPr>
      </p:pic>
      <p:pic>
        <p:nvPicPr>
          <p:cNvPr id="15" name="Slika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1007"/>
            <a:ext cx="9124950" cy="2352675"/>
          </a:xfrm>
          <a:prstGeom prst="rect">
            <a:avLst/>
          </a:prstGeom>
        </p:spPr>
      </p:pic>
      <p:pic>
        <p:nvPicPr>
          <p:cNvPr id="16" name="Slika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" y="3501007"/>
            <a:ext cx="9124950" cy="2352675"/>
          </a:xfrm>
          <a:prstGeom prst="rect">
            <a:avLst/>
          </a:prstGeom>
        </p:spPr>
      </p:pic>
      <p:pic>
        <p:nvPicPr>
          <p:cNvPr id="17" name="Slika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01007"/>
            <a:ext cx="9124950" cy="2352675"/>
          </a:xfrm>
          <a:prstGeom prst="rect">
            <a:avLst/>
          </a:prstGeom>
        </p:spPr>
      </p:pic>
      <p:pic>
        <p:nvPicPr>
          <p:cNvPr id="20" name="Slika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" y="3501006"/>
            <a:ext cx="9124950" cy="2352675"/>
          </a:xfrm>
          <a:prstGeom prst="rect">
            <a:avLst/>
          </a:prstGeom>
        </p:spPr>
      </p:pic>
      <p:pic>
        <p:nvPicPr>
          <p:cNvPr id="21" name="Slika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350" y="3501005"/>
            <a:ext cx="9124950" cy="2352675"/>
          </a:xfrm>
          <a:prstGeom prst="rect">
            <a:avLst/>
          </a:prstGeom>
        </p:spPr>
      </p:pic>
      <p:sp>
        <p:nvSpPr>
          <p:cNvPr id="22" name="TextBox 7"/>
          <p:cNvSpPr txBox="1"/>
          <p:nvPr/>
        </p:nvSpPr>
        <p:spPr>
          <a:xfrm>
            <a:off x="9524" y="6165304"/>
            <a:ext cx="910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buNone/>
            </a:pPr>
            <a:r>
              <a:rPr lang="hr-HR" altLang="sr-Latn-RS" dirty="0" err="1" smtClean="0"/>
              <a:t>egrep</a:t>
            </a:r>
            <a:r>
              <a:rPr lang="hr-HR" altLang="sr-Latn-RS" dirty="0" smtClean="0"/>
              <a:t> izraze ćemo stavljati u jednostruke navodnike (nisu viška)</a:t>
            </a:r>
          </a:p>
        </p:txBody>
      </p:sp>
    </p:spTree>
    <p:extLst>
      <p:ext uri="{BB962C8B-B14F-4D97-AF65-F5344CB8AC3E}">
        <p14:creationId xmlns:p14="http://schemas.microsoft.com/office/powerpoint/2010/main" val="38169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Regularni izrazi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619763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285750">
              <a:buNone/>
            </a:pPr>
            <a:r>
              <a:rPr lang="hr-HR" altLang="sr-Latn-RS" sz="2000" dirty="0" smtClean="0"/>
              <a:t>-  regularni izrazi - uzorci za pretragu stringova</a:t>
            </a:r>
            <a:endParaRPr lang="hr-HR" altLang="sr-Latn-RS" sz="2000" dirty="0"/>
          </a:p>
          <a:p>
            <a:pPr marL="714375" indent="-285750">
              <a:buFontTx/>
              <a:buChar char="-"/>
            </a:pPr>
            <a:r>
              <a:rPr lang="hr-HR" sz="2000" dirty="0" smtClean="0"/>
              <a:t>nastali 1950-ih u sklopu teorije automata</a:t>
            </a:r>
            <a:endParaRPr lang="hr-HR" altLang="sr-Latn-R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3674223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285750">
              <a:buFontTx/>
              <a:buChar char="-"/>
            </a:pPr>
            <a:r>
              <a:rPr lang="hr-HR" altLang="sr-Latn-RS" sz="2000" dirty="0" smtClean="0"/>
              <a:t>velik broj implementacija</a:t>
            </a:r>
          </a:p>
          <a:p>
            <a:pPr marL="714375" indent="-285750">
              <a:buFontTx/>
              <a:buChar char="-"/>
            </a:pPr>
            <a:r>
              <a:rPr lang="hr-HR" altLang="sr-Latn-RS" sz="2000" dirty="0"/>
              <a:t>r</a:t>
            </a:r>
            <a:r>
              <a:rPr lang="hr-HR" altLang="sr-Latn-RS" sz="2000" dirty="0" smtClean="0"/>
              <a:t>azlike u sintaksi i mogućnostima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725441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285750">
              <a:buFontTx/>
              <a:buChar char="-"/>
            </a:pPr>
            <a:r>
              <a:rPr lang="hr-HR" altLang="sr-Latn-RS" sz="2000" dirty="0" smtClean="0"/>
              <a:t>1970-ih </a:t>
            </a:r>
            <a:r>
              <a:rPr lang="hr-HR" altLang="sr-Latn-RS" sz="2000" dirty="0"/>
              <a:t>su intenzivno korišteni u okruženjima gdje se razvijao </a:t>
            </a:r>
            <a:r>
              <a:rPr lang="hr-HR" altLang="sr-Latn-RS" sz="2000" dirty="0" err="1" smtClean="0"/>
              <a:t>Unix</a:t>
            </a:r>
            <a:r>
              <a:rPr lang="hr-HR" altLang="sr-Latn-RS" sz="2000" dirty="0" smtClean="0"/>
              <a:t>: alati </a:t>
            </a:r>
            <a:r>
              <a:rPr lang="hr-HR" altLang="sr-Latn-RS" sz="2000" dirty="0" err="1" smtClean="0"/>
              <a:t>ed</a:t>
            </a:r>
            <a:r>
              <a:rPr lang="hr-HR" altLang="sr-Latn-RS" sz="2000" dirty="0" smtClean="0"/>
              <a:t>, </a:t>
            </a:r>
            <a:r>
              <a:rPr lang="hr-HR" altLang="sr-Latn-RS" sz="2000" dirty="0" err="1" smtClean="0"/>
              <a:t>grep</a:t>
            </a:r>
            <a:r>
              <a:rPr lang="hr-HR" altLang="sr-Latn-RS" sz="2000" dirty="0" smtClean="0"/>
              <a:t>, vi, sed, </a:t>
            </a:r>
            <a:r>
              <a:rPr lang="hr-HR" altLang="sr-Latn-RS" sz="2000" dirty="0" err="1" smtClean="0"/>
              <a:t>awk</a:t>
            </a:r>
            <a:endParaRPr lang="hr-HR" altLang="sr-Latn-R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20" y="2623005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1525" indent="-342900">
              <a:buFontTx/>
              <a:buChar char="-"/>
            </a:pPr>
            <a:r>
              <a:rPr lang="hr-HR" altLang="sr-Latn-RS" sz="2000" dirty="0" smtClean="0"/>
              <a:t>HRV:  </a:t>
            </a:r>
            <a:r>
              <a:rPr lang="hr-HR" altLang="sr-Latn-RS" sz="2000" i="1" dirty="0" smtClean="0"/>
              <a:t>regularni izraz, RI</a:t>
            </a:r>
          </a:p>
          <a:p>
            <a:pPr marL="771525" indent="-342900">
              <a:buFontTx/>
              <a:buChar char="-"/>
            </a:pPr>
            <a:r>
              <a:rPr lang="hr-HR" altLang="sr-Latn-RS" sz="2000" dirty="0" smtClean="0"/>
              <a:t>ENG:  </a:t>
            </a:r>
            <a:r>
              <a:rPr lang="hr-HR" altLang="sr-Latn-RS" sz="2000" i="1" dirty="0" err="1" smtClean="0"/>
              <a:t>regular</a:t>
            </a:r>
            <a:r>
              <a:rPr lang="hr-HR" altLang="sr-Latn-RS" sz="2000" i="1" dirty="0" smtClean="0"/>
              <a:t> </a:t>
            </a:r>
            <a:r>
              <a:rPr lang="hr-HR" altLang="sr-Latn-RS" sz="2000" i="1" dirty="0" err="1" smtClean="0"/>
              <a:t>expression</a:t>
            </a:r>
            <a:r>
              <a:rPr lang="hr-HR" altLang="sr-Latn-RS" sz="2000" i="1" dirty="0"/>
              <a:t>,</a:t>
            </a:r>
            <a:r>
              <a:rPr lang="hr-HR" altLang="sr-Latn-RS" sz="2000" i="1" dirty="0" smtClean="0"/>
              <a:t> </a:t>
            </a:r>
            <a:r>
              <a:rPr lang="hr-HR" altLang="sr-Latn-RS" sz="2000" i="1" dirty="0" err="1" smtClean="0"/>
              <a:t>regex</a:t>
            </a:r>
            <a:endParaRPr lang="hr-HR" altLang="sr-Latn-R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93335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grupiranje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4073" y="940239"/>
            <a:ext cx="85227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buNone/>
            </a:pPr>
            <a:r>
              <a:rPr lang="hr-HR" altLang="sr-Latn-RS" sz="2000" dirty="0" smtClean="0"/>
              <a:t>Grupiranje niza znakova:</a:t>
            </a:r>
          </a:p>
          <a:p>
            <a:pPr marL="715963">
              <a:buNone/>
              <a:tabLst>
                <a:tab pos="1428750" algn="l"/>
                <a:tab pos="1800225" algn="l"/>
                <a:tab pos="2957513" algn="l"/>
              </a:tabLst>
            </a:pPr>
            <a:r>
              <a:rPr lang="hr-HR" altLang="sr-Latn-RS" sz="2000" dirty="0" smtClean="0"/>
              <a:t>		(ab)	- 'ab'</a:t>
            </a:r>
          </a:p>
          <a:p>
            <a:pPr marL="715963">
              <a:buNone/>
              <a:tabLst>
                <a:tab pos="1428750" algn="l"/>
                <a:tab pos="1800225" algn="l"/>
                <a:tab pos="2957513" algn="l"/>
              </a:tabLst>
            </a:pPr>
            <a:r>
              <a:rPr lang="hr-HR" altLang="sr-Latn-RS" sz="2000" dirty="0" smtClean="0"/>
              <a:t>		(ab)+	- 'ababab'</a:t>
            </a:r>
          </a:p>
          <a:p>
            <a:pPr marL="715963">
              <a:buNone/>
              <a:tabLst>
                <a:tab pos="1428750" algn="l"/>
                <a:tab pos="1800225" algn="l"/>
                <a:tab pos="2957513" algn="l"/>
              </a:tabLst>
            </a:pPr>
            <a:r>
              <a:rPr lang="hr-HR" altLang="sr-Latn-RS" sz="2000" dirty="0" smtClean="0"/>
              <a:t>		(a|b)	- a ili b, ekvivalentno izrazu [</a:t>
            </a:r>
            <a:r>
              <a:rPr lang="hr-HR" altLang="sr-Latn-RS" sz="2000" dirty="0" err="1" smtClean="0"/>
              <a:t>ab</a:t>
            </a:r>
            <a:r>
              <a:rPr lang="hr-HR" altLang="sr-Latn-RS" sz="2000" dirty="0" smtClean="0"/>
              <a:t>]</a:t>
            </a:r>
            <a:endParaRPr lang="hr-HR" altLang="sr-Latn-R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513" y="2382001"/>
            <a:ext cx="5277587" cy="4382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513" y="2820212"/>
            <a:ext cx="5277587" cy="4667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512" y="3258423"/>
            <a:ext cx="5277587" cy="4001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443" y="3651487"/>
            <a:ext cx="5277587" cy="4191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20" y="5046338"/>
            <a:ext cx="8496944" cy="409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9444" y="5549712"/>
            <a:ext cx="4062165" cy="3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 smtClean="0"/>
              <a:t>www.youtube.com/watch?v=l3_tRPRt9x8</a:t>
            </a:r>
            <a:endParaRPr lang="hr-HR" sz="1400" i="1" dirty="0"/>
          </a:p>
        </p:txBody>
      </p:sp>
    </p:spTree>
    <p:extLst>
      <p:ext uri="{BB962C8B-B14F-4D97-AF65-F5344CB8AC3E}">
        <p14:creationId xmlns:p14="http://schemas.microsoft.com/office/powerpoint/2010/main" val="384976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err="1" smtClean="0"/>
              <a:t>grep</a:t>
            </a:r>
            <a:r>
              <a:rPr lang="hr-HR" altLang="sr-Latn-RS" kern="0" dirty="0" smtClean="0"/>
              <a:t> parametri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2899" y="1963565"/>
            <a:ext cx="8761413" cy="93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hr-HR" altLang="sr-Latn-RS" sz="2000" kern="0" dirty="0" smtClean="0"/>
              <a:t>primjer: </a:t>
            </a:r>
            <a:r>
              <a:rPr lang="hr-HR" altLang="sr-Latn-RS" sz="2000" b="0" kern="0" dirty="0" smtClean="0"/>
              <a:t>izbacivanje praznih linija iz datoteke</a:t>
            </a:r>
          </a:p>
          <a:p>
            <a:pPr marL="568325" lvl="1" indent="0" eaLnBrk="1" hangingPunct="1">
              <a:buFont typeface="StarSymbol"/>
              <a:buNone/>
            </a:pPr>
            <a:r>
              <a:rPr lang="hr-HR" altLang="sr-Latn-R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grep –v '^$' datoteka</a:t>
            </a:r>
            <a:endParaRPr lang="hr-HR" altLang="sr-Latn-RS" sz="2400" kern="0" dirty="0" smtClean="0">
              <a:latin typeface="Lucida Console" panose="020B060904050402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hr-HR" altLang="sr-Latn-RS" kern="0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2587" y="1186047"/>
            <a:ext cx="8761413" cy="54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hr-HR" altLang="sr-Latn-RS" sz="2000" kern="0" dirty="0" smtClean="0"/>
              <a:t>-v  </a:t>
            </a:r>
            <a:r>
              <a:rPr lang="hr-HR" altLang="sr-Latn-RS" sz="2000" b="0" kern="0" dirty="0" smtClean="0"/>
              <a:t>- vraća linije koje </a:t>
            </a:r>
            <a:r>
              <a:rPr lang="hr-HR" altLang="sr-Latn-RS" sz="2000" kern="0" dirty="0" smtClean="0"/>
              <a:t>nisu </a:t>
            </a:r>
            <a:r>
              <a:rPr lang="hr-HR" altLang="sr-Latn-RS" sz="2000" b="0" kern="0" dirty="0" smtClean="0"/>
              <a:t>prepoznate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3" y="3999719"/>
            <a:ext cx="7525800" cy="4477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73" y="4447456"/>
            <a:ext cx="7525800" cy="457264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81000" y="3353653"/>
            <a:ext cx="8761413" cy="54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hr-HR" altLang="sr-Latn-RS" sz="2000" kern="0" dirty="0" smtClean="0"/>
              <a:t>-- color=[auto, never, always]</a:t>
            </a:r>
            <a:endParaRPr lang="hr-HR" altLang="sr-Latn-RS" sz="20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98927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err="1" smtClean="0"/>
              <a:t>grep</a:t>
            </a:r>
            <a:r>
              <a:rPr lang="hr-HR" altLang="sr-Latn-RS" kern="0" dirty="0" smtClean="0"/>
              <a:t> parametri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8" y="5219367"/>
            <a:ext cx="7525800" cy="428685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37243" y="4775164"/>
            <a:ext cx="8761413" cy="37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hr-HR" altLang="sr-Latn-RS" sz="2000" kern="0" dirty="0" smtClean="0"/>
              <a:t>-o  </a:t>
            </a:r>
            <a:r>
              <a:rPr lang="hr-HR" altLang="sr-Latn-RS" sz="1800" b="0" kern="0" dirty="0" smtClean="0"/>
              <a:t>- vraća samo dijelove stringa koji je prepoznat od strane RI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41403" y="1101446"/>
            <a:ext cx="8598669" cy="44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hr-HR" altLang="sr-Latn-RS" sz="2000" kern="0" dirty="0" smtClean="0"/>
              <a:t>-c  </a:t>
            </a:r>
            <a:r>
              <a:rPr lang="hr-HR" altLang="sr-Latn-RS" sz="2000" b="0" kern="0" dirty="0" smtClean="0"/>
              <a:t>- vraća broj ponavljanja RI (po datotekama)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523" y="1597661"/>
            <a:ext cx="3648584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8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altLang="sr-Latn-RS" dirty="0" smtClean="0"/>
              <a:t>Pohlepnost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789" y="2349263"/>
            <a:ext cx="8761413" cy="75137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hr-HR" altLang="sr-Latn-RS" sz="2000" b="0" dirty="0" smtClean="0"/>
              <a:t>pohlepnost (</a:t>
            </a:r>
            <a:r>
              <a:rPr lang="hr-HR" altLang="sr-Latn-RS" sz="2000" b="0" dirty="0" err="1" smtClean="0"/>
              <a:t>greediness</a:t>
            </a:r>
            <a:r>
              <a:rPr lang="hr-HR" altLang="sr-Latn-RS" sz="2000" b="0" dirty="0" smtClean="0"/>
              <a:t>):</a:t>
            </a:r>
            <a:endParaRPr lang="hr-HR" altLang="sr-Latn-RS" sz="2000" b="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hr-HR" altLang="sr-Latn-RS" sz="2000" b="0" dirty="0" smtClean="0"/>
              <a:t>  *, </a:t>
            </a:r>
            <a:r>
              <a:rPr lang="hr-HR" altLang="sr-Latn-RS" sz="2000" b="0" dirty="0"/>
              <a:t>+, i </a:t>
            </a:r>
            <a:r>
              <a:rPr lang="hr-HR" altLang="sr-Latn-RS" sz="2000" b="0" dirty="0" smtClean="0"/>
              <a:t>{} prepoznaju najdulji mogući niz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9790" y="3284984"/>
            <a:ext cx="8761413" cy="7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buClr>
                <a:srgbClr val="263A63"/>
              </a:buClr>
              <a:buSzPct val="100000"/>
              <a:buFont typeface="Verdana" pitchFamily="34" charset="0"/>
              <a:buNone/>
              <a:defRPr sz="2000" b="0" i="1" kern="0">
                <a:solidFill>
                  <a:srgbClr val="000000"/>
                </a:solidFill>
                <a:latin typeface="+mn-lt"/>
                <a:cs typeface="+mn-cs"/>
              </a:defRPr>
            </a:lvl1pPr>
            <a:lvl2pPr marL="765175" indent="-196850">
              <a:lnSpc>
                <a:spcPct val="102000"/>
              </a:lnSpc>
              <a:spcBef>
                <a:spcPts val="500"/>
              </a:spcBef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>
              <a:lnSpc>
                <a:spcPct val="102000"/>
              </a:lnSpc>
              <a:spcBef>
                <a:spcPts val="400"/>
              </a:spcBef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>
              <a:lnSpc>
                <a:spcPct val="102000"/>
              </a:lnSpc>
              <a:spcBef>
                <a:spcPts val="350"/>
              </a:spcBef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>
              <a:lnSpc>
                <a:spcPct val="102000"/>
              </a:lnSpc>
              <a:spcBef>
                <a:spcPts val="350"/>
              </a:spcBef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defTabSz="457200" fontAlgn="base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defTabSz="457200" fontAlgn="base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defTabSz="457200" fontAlgn="base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defTabSz="457200" fontAlgn="base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hr-HR" altLang="sr-Latn-RS" i="0" dirty="0"/>
              <a:t>u nekim implementacijama, tj. sintaksama, moguće je pohlepu promijeniti u lijenost (lazyness). Npr. u </a:t>
            </a:r>
            <a:r>
              <a:rPr lang="hr-HR" altLang="sr-Latn-RS" i="0" dirty="0" err="1"/>
              <a:t>perl</a:t>
            </a:r>
            <a:r>
              <a:rPr lang="hr-HR" altLang="sr-Latn-RS" i="0" dirty="0"/>
              <a:t> sintaksi:</a:t>
            </a:r>
          </a:p>
          <a:p>
            <a:endParaRPr lang="hr-HR" altLang="sr-Latn-RS" dirty="0"/>
          </a:p>
          <a:p>
            <a:endParaRPr lang="hr-HR" altLang="sr-Latn-R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9790" y="5517232"/>
            <a:ext cx="8761413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00000"/>
              </a:lnSpc>
              <a:buFont typeface="Verdana" pitchFamily="34" charset="0"/>
              <a:buNone/>
            </a:pPr>
            <a:r>
              <a:rPr lang="hr-HR" altLang="sr-Latn-RS" sz="2000" b="0" i="1" kern="0" dirty="0" smtClean="0"/>
              <a:t>Na ovom kolegiju rješavat ćemo samo zadatke s uključenom pohlepnošću (uobičajeno ponašanje naredbe </a:t>
            </a:r>
            <a:r>
              <a:rPr lang="hr-HR" altLang="sr-Latn-RS" sz="2000" b="0" i="1" kern="0" dirty="0" err="1" smtClean="0"/>
              <a:t>grep</a:t>
            </a:r>
            <a:r>
              <a:rPr lang="hr-HR" altLang="sr-Latn-RS" sz="2000" b="0" i="1" kern="0" dirty="0" smtClean="0"/>
              <a:t> i </a:t>
            </a:r>
            <a:r>
              <a:rPr lang="hr-HR" altLang="sr-Latn-RS" sz="2000" b="0" i="1" kern="0" dirty="0" err="1" smtClean="0"/>
              <a:t>egrep</a:t>
            </a:r>
            <a:r>
              <a:rPr lang="hr-HR" altLang="sr-Latn-RS" sz="2000" b="0" i="1" kern="0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982" y="4152710"/>
            <a:ext cx="3343742" cy="924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789" y="990002"/>
            <a:ext cx="7225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i="1" dirty="0" smtClean="0"/>
              <a:t>Primjer: izdvojiti samo tekst koji se nalazi između vitičastih zagrada</a:t>
            </a:r>
            <a:endParaRPr lang="hr-HR" sz="16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490" y="1398299"/>
            <a:ext cx="3343742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7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/>
      <p:bldP spid="6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err="1" smtClean="0"/>
              <a:t>grepanje</a:t>
            </a:r>
            <a:r>
              <a:rPr lang="hr-HR" altLang="sr-Latn-RS" kern="0" dirty="0" smtClean="0"/>
              <a:t> više datoteka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077119"/>
            <a:ext cx="837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buNone/>
            </a:pPr>
            <a:r>
              <a:rPr lang="hr-HR" altLang="sr-Latn-RS" dirty="0" err="1" smtClean="0"/>
              <a:t>grep</a:t>
            </a:r>
            <a:r>
              <a:rPr lang="hr-HR" altLang="sr-Latn-RS" dirty="0" smtClean="0"/>
              <a:t> se često koristi za pretraživanje više datoteka:</a:t>
            </a:r>
            <a:endParaRPr lang="hr-HR" altLang="sr-Latn-R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14" y="1664094"/>
            <a:ext cx="7878585" cy="1255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24544" y="3544917"/>
            <a:ext cx="9145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buNone/>
            </a:pPr>
            <a:r>
              <a:rPr lang="hr-HR" altLang="sr-Latn-RS" dirty="0" smtClean="0"/>
              <a:t>Primjer: u direktoriju </a:t>
            </a:r>
            <a:r>
              <a:rPr lang="hr-HR" alt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/var/log </a:t>
            </a:r>
            <a:r>
              <a:rPr lang="hr-HR" altLang="sr-Latn-RS" dirty="0" smtClean="0"/>
              <a:t>treba pronaći sve datoteke u kojima je zapisan neki događaj iz studenog (</a:t>
            </a:r>
            <a:r>
              <a:rPr lang="hr-HR" altLang="sr-Latn-RS" i="1" dirty="0" err="1" smtClean="0"/>
              <a:t>grepati</a:t>
            </a:r>
            <a:r>
              <a:rPr lang="hr-HR" altLang="sr-Latn-RS" dirty="0" smtClean="0"/>
              <a:t> </a:t>
            </a:r>
            <a:r>
              <a:rPr lang="hr-HR" altLang="sr-Latn-RS" dirty="0" err="1" smtClean="0"/>
              <a:t>string</a:t>
            </a:r>
            <a:r>
              <a:rPr lang="hr-HR" altLang="sr-Latn-RS" dirty="0" smtClean="0"/>
              <a:t> </a:t>
            </a:r>
            <a:r>
              <a:rPr lang="hr-HR" alt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Nov</a:t>
            </a:r>
            <a:r>
              <a:rPr lang="hr-HR" altLang="sr-Latn-RS" dirty="0" smtClean="0"/>
              <a:t>). Ispisati samo nazive datoteka (parametar -l); eventualne pogreške ne ispisivati.</a:t>
            </a:r>
            <a:endParaRPr lang="hr-HR" altLang="sr-Latn-R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4850853"/>
            <a:ext cx="4810796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1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POSIX klase znakova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12776"/>
            <a:ext cx="7325747" cy="46488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5659" y="1074222"/>
            <a:ext cx="744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/>
              <a:t>POSIX standard - klase će raditi u većini alata koji barataju s tekstom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170186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POSIX klase znakova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394820"/>
            <a:ext cx="744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r-HR" dirty="0" err="1" smtClean="0"/>
              <a:t>grep</a:t>
            </a:r>
            <a:r>
              <a:rPr lang="hr-HR" dirty="0" smtClean="0"/>
              <a:t> koristi format zapisa s dvostrukim zagradama</a:t>
            </a:r>
            <a:endParaRPr lang="hr-HR" dirty="0"/>
          </a:p>
          <a:p>
            <a:pPr marL="285750" indent="-285750">
              <a:buFontTx/>
              <a:buChar char="-"/>
            </a:pPr>
            <a:r>
              <a:rPr lang="hr-HR" dirty="0"/>
              <a:t>primjer: </a:t>
            </a:r>
            <a:r>
              <a:rPr lang="hr-HR" dirty="0" smtClean="0"/>
              <a:t>  </a:t>
            </a:r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[[:</a:t>
            </a:r>
            <a:r>
              <a:rPr lang="hr-HR" b="1" dirty="0"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:]],</a:t>
            </a:r>
            <a:r>
              <a:rPr lang="hr-H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[[:space:]] ...</a:t>
            </a:r>
            <a:r>
              <a:rPr lang="hr-HR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429000"/>
            <a:ext cx="2553056" cy="647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4076790"/>
            <a:ext cx="2553056" cy="657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4734107"/>
            <a:ext cx="2553056" cy="6668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3429000"/>
            <a:ext cx="2553056" cy="6668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5000" y="4095843"/>
            <a:ext cx="2553056" cy="6573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5000" y="4753160"/>
            <a:ext cx="2553056" cy="6573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6648" y="5516838"/>
            <a:ext cx="513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smtClean="0"/>
              <a:t>[[:</a:t>
            </a:r>
            <a:r>
              <a:rPr lang="hr-HR" i="1" dirty="0" err="1" smtClean="0"/>
              <a:t>xdigit</a:t>
            </a:r>
            <a:r>
              <a:rPr lang="hr-HR" i="1" dirty="0" smtClean="0"/>
              <a:t>]] - </a:t>
            </a:r>
            <a:r>
              <a:rPr lang="hr-HR" i="1" dirty="0" err="1" smtClean="0"/>
              <a:t>heksadecimalna</a:t>
            </a:r>
            <a:r>
              <a:rPr lang="hr-HR" i="1" dirty="0" smtClean="0"/>
              <a:t> znamenka :-)</a:t>
            </a:r>
            <a:endParaRPr lang="hr-HR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568" y="2392276"/>
            <a:ext cx="7468642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6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98203"/>
            <a:ext cx="8685213" cy="828675"/>
          </a:xfrm>
        </p:spPr>
        <p:txBody>
          <a:bodyPr/>
          <a:lstStyle/>
          <a:p>
            <a:pPr eaLnBrk="1" hangingPunct="1">
              <a:defRPr/>
            </a:pPr>
            <a:r>
              <a:rPr lang="hr-HR" altLang="sr-Latn-RS" dirty="0" smtClean="0"/>
              <a:t>grep u ljusci</a:t>
            </a:r>
            <a:endParaRPr lang="en-US" altLang="sr-Latn-R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93" y="1124744"/>
            <a:ext cx="4448796" cy="933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492" y="1004995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pipe</a:t>
            </a:r>
            <a:endParaRPr lang="hr-HR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88492" y="2486017"/>
            <a:ext cx="131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stdout</a:t>
            </a:r>
            <a:endParaRPr lang="hr-HR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2630598"/>
            <a:ext cx="5191850" cy="10955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7340" y="4165228"/>
            <a:ext cx="131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/>
              <a:t>stdin</a:t>
            </a:r>
            <a:endParaRPr lang="hr-HR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4309808"/>
            <a:ext cx="5191850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9050"/>
            <a:ext cx="523875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altLang="sr-Latn-RS" dirty="0" smtClean="0"/>
              <a:t>RI - vi editor</a:t>
            </a:r>
            <a:endParaRPr lang="en-US" altLang="sr-Latn-R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6165" y="1556792"/>
            <a:ext cx="880789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hr-HR" altLang="sr-Latn-RS" sz="2000" kern="0" dirty="0" smtClean="0"/>
              <a:t>Pretraga </a:t>
            </a:r>
            <a:r>
              <a:rPr lang="hr-HR" altLang="sr-Latn-RS" sz="2000" b="0" kern="0" dirty="0" smtClean="0"/>
              <a:t>(u </a:t>
            </a:r>
            <a:r>
              <a:rPr lang="hr-HR" altLang="sr-Latn-RS" sz="2000" b="0" kern="0" dirty="0" err="1" smtClean="0"/>
              <a:t>normal</a:t>
            </a:r>
            <a:r>
              <a:rPr lang="hr-HR" altLang="sr-Latn-RS" sz="2000" b="0" kern="0" dirty="0"/>
              <a:t> </a:t>
            </a:r>
            <a:r>
              <a:rPr lang="hr-HR" altLang="sr-Latn-RS" sz="2000" b="0" kern="0" dirty="0" smtClean="0"/>
              <a:t>modu):</a:t>
            </a:r>
          </a:p>
          <a:p>
            <a:pPr marL="0" indent="0" eaLnBrk="1" hangingPunct="1">
              <a:buNone/>
            </a:pPr>
            <a:r>
              <a:rPr lang="hr-HR" altLang="sr-Latn-RS" sz="2000" b="0" kern="0" dirty="0" smtClean="0"/>
              <a:t>   /RI &lt;ENTER&gt;</a:t>
            </a:r>
            <a:endParaRPr lang="hr-HR" altLang="sr-Latn-RS" sz="2000" b="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4160" y="2708921"/>
            <a:ext cx="891984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hr-HR" altLang="sr-Latn-R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:s/RI/zamjena  </a:t>
            </a:r>
            <a:r>
              <a:rPr lang="hr-HR" altLang="sr-Latn-R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r-HR" altLang="sr-Latn-RS" sz="2000" b="0" kern="0" dirty="0" smtClean="0"/>
              <a:t>- pretraga i zamjena prvog pojavljivanja RI</a:t>
            </a:r>
          </a:p>
          <a:p>
            <a:pPr marL="0" indent="0" eaLnBrk="1" hangingPunct="1">
              <a:buNone/>
            </a:pPr>
            <a:r>
              <a:rPr lang="hr-HR" altLang="sr-Latn-R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hr-HR" altLang="sr-Latn-R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s/RI/zamjena/g  </a:t>
            </a:r>
            <a:r>
              <a:rPr lang="hr-HR" altLang="sr-Latn-RS" sz="2000" b="0" kern="0" dirty="0" smtClean="0"/>
              <a:t>- zamjena svih pojavljivanja RI u liniji</a:t>
            </a:r>
          </a:p>
          <a:p>
            <a:pPr marL="0" indent="0" eaLnBrk="1" hangingPunct="1">
              <a:buNone/>
            </a:pPr>
            <a:r>
              <a:rPr lang="hr-HR" altLang="sr-Latn-R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:%</a:t>
            </a:r>
            <a:r>
              <a:rPr lang="hr-HR" altLang="sr-Latn-R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s/RI/zamjena/g -</a:t>
            </a:r>
            <a:r>
              <a:rPr lang="hr-HR" altLang="sr-Latn-RS" sz="2000" b="0" kern="0" dirty="0" smtClean="0"/>
              <a:t> </a:t>
            </a:r>
            <a:r>
              <a:rPr lang="hr-HR" altLang="sr-Latn-RS" sz="2000" b="0" kern="0" dirty="0"/>
              <a:t>zamjena svih pojavljivanja </a:t>
            </a:r>
            <a:r>
              <a:rPr lang="hr-HR" altLang="sr-Latn-RS" sz="2000" b="0" kern="0" dirty="0" smtClean="0"/>
              <a:t>RI u tekstu</a:t>
            </a:r>
            <a:endParaRPr lang="hr-HR" altLang="sr-Latn-RS" sz="2000" b="0" kern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7044" y="4329662"/>
            <a:ext cx="8807896" cy="130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hr-HR" altLang="sr-Latn-RS" sz="2000" b="0" kern="0" dirty="0" smtClean="0"/>
              <a:t>Napomena:</a:t>
            </a:r>
          </a:p>
          <a:p>
            <a:pPr marL="0" indent="0" eaLnBrk="1" hangingPunct="1">
              <a:buNone/>
            </a:pPr>
            <a:r>
              <a:rPr lang="hr-HR" altLang="sr-Latn-R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</a:t>
            </a:r>
            <a:r>
              <a:rPr lang="hr-HR" altLang="sr-Latn-RS" sz="2000" b="0" kern="0" dirty="0" smtClean="0"/>
              <a:t>  je opcija koja omogućava globalnu pretragu po RI,</a:t>
            </a:r>
          </a:p>
          <a:p>
            <a:pPr marL="0" indent="0" eaLnBrk="1" hangingPunct="1">
              <a:buNone/>
            </a:pPr>
            <a:r>
              <a:rPr lang="hr-HR" altLang="sr-Latn-RS" sz="2000" b="0" kern="0" dirty="0"/>
              <a:t>	</a:t>
            </a:r>
            <a:r>
              <a:rPr lang="hr-HR" altLang="sr-Latn-RS" sz="2000" b="0" kern="0" dirty="0" smtClean="0"/>
              <a:t> u suprotnom pretraga staje nakon prvog rezultata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0132" y="5729236"/>
            <a:ext cx="8807896" cy="856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hr-HR" altLang="sr-Latn-RS" sz="2000" b="0" kern="0" dirty="0" smtClean="0"/>
              <a:t>Primjer:</a:t>
            </a:r>
          </a:p>
          <a:p>
            <a:pPr marL="0" indent="0" eaLnBrk="1" hangingPunct="1">
              <a:buNone/>
            </a:pPr>
            <a:r>
              <a:rPr lang="hr-HR" altLang="sr-Latn-R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:%s/malo/</a:t>
            </a:r>
            <a:r>
              <a:rPr lang="hr-HR" altLang="sr-Latn-R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velo</a:t>
            </a:r>
            <a:r>
              <a:rPr lang="hr-HR" altLang="sr-Latn-R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</a:t>
            </a:r>
            <a:r>
              <a:rPr lang="hr-HR" altLang="sr-Latn-RS" sz="2000" b="0" kern="0" dirty="0" smtClean="0"/>
              <a:t>   - malo misto &gt; velo misto</a:t>
            </a:r>
          </a:p>
        </p:txBody>
      </p:sp>
    </p:spTree>
    <p:extLst>
      <p:ext uri="{BB962C8B-B14F-4D97-AF65-F5344CB8AC3E}">
        <p14:creationId xmlns:p14="http://schemas.microsoft.com/office/powerpoint/2010/main" val="240184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err="1" smtClean="0"/>
              <a:t>grep</a:t>
            </a:r>
            <a:endParaRPr lang="hr-HR" altLang="sr-Latn-RS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-1" y="1196752"/>
            <a:ext cx="8522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buNone/>
            </a:pPr>
            <a:r>
              <a:rPr lang="hr-HR" altLang="sr-Latn-RS" sz="2000" dirty="0" smtClean="0"/>
              <a:t>- alat za pretragu teksta uz pomoć regularnih izraza</a:t>
            </a:r>
            <a:endParaRPr lang="hr-HR" altLang="sr-Latn-RS" sz="2000" dirty="0"/>
          </a:p>
          <a:p>
            <a:pPr marL="715963">
              <a:buNone/>
            </a:pPr>
            <a:r>
              <a:rPr lang="hr-HR" altLang="sr-Latn-RS" sz="2000" dirty="0" smtClean="0"/>
              <a:t>-</a:t>
            </a:r>
            <a:r>
              <a:rPr lang="en-US" sz="2000" b="1" dirty="0"/>
              <a:t> g</a:t>
            </a:r>
            <a:r>
              <a:rPr lang="en-US" sz="2000" dirty="0"/>
              <a:t>lobally search a </a:t>
            </a:r>
            <a:r>
              <a:rPr lang="en-US" sz="2000" b="1" dirty="0"/>
              <a:t>r</a:t>
            </a:r>
            <a:r>
              <a:rPr lang="en-US" sz="2000" dirty="0"/>
              <a:t>egular </a:t>
            </a:r>
            <a:r>
              <a:rPr lang="en-US" sz="2000" b="1" dirty="0"/>
              <a:t>e</a:t>
            </a:r>
            <a:r>
              <a:rPr lang="en-US" sz="2000" dirty="0"/>
              <a:t>xpression and </a:t>
            </a:r>
            <a:r>
              <a:rPr lang="en-US" sz="2000" b="1" dirty="0"/>
              <a:t>p</a:t>
            </a:r>
            <a:r>
              <a:rPr lang="en-US" sz="2000" dirty="0"/>
              <a:t>rint</a:t>
            </a:r>
            <a:endParaRPr lang="hr-HR" altLang="sr-Latn-RS" sz="2000" dirty="0"/>
          </a:p>
          <a:p>
            <a:pPr marL="715963">
              <a:buNone/>
            </a:pPr>
            <a:r>
              <a:rPr lang="hr-HR" altLang="sr-Latn-RS" sz="2000" dirty="0"/>
              <a:t>- </a:t>
            </a:r>
            <a:r>
              <a:rPr lang="hr-HR" altLang="sr-Latn-RS" sz="2000" dirty="0" smtClean="0"/>
              <a:t>ispisuje sve linije koje sadržavaju tekst zadan RI</a:t>
            </a:r>
            <a:endParaRPr lang="hr-HR" altLang="sr-Latn-R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77" y="5034478"/>
            <a:ext cx="7897327" cy="238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77" y="5272636"/>
            <a:ext cx="7897327" cy="8859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77" y="3496266"/>
            <a:ext cx="7840169" cy="2191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77" y="3715372"/>
            <a:ext cx="7840169" cy="8668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26266" y="2321417"/>
            <a:ext cx="8522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sz="2000" i="1" dirty="0" err="1" smtClean="0"/>
              <a:t>grepanje</a:t>
            </a:r>
            <a:r>
              <a:rPr lang="hr-HR" altLang="sr-Latn-RS" sz="2000" dirty="0" smtClean="0"/>
              <a:t>: žargonski izraz za korištenje alata </a:t>
            </a:r>
            <a:r>
              <a:rPr lang="hr-HR" altLang="sr-Latn-RS" sz="2000" dirty="0" err="1" smtClean="0"/>
              <a:t>grep</a:t>
            </a:r>
            <a:endParaRPr lang="hr-HR" altLang="sr-Latn-RS" sz="2000" dirty="0" smtClean="0"/>
          </a:p>
        </p:txBody>
      </p:sp>
      <p:sp>
        <p:nvSpPr>
          <p:cNvPr id="9" name="TextBox 7"/>
          <p:cNvSpPr txBox="1"/>
          <p:nvPr/>
        </p:nvSpPr>
        <p:spPr>
          <a:xfrm>
            <a:off x="-108520" y="2899434"/>
            <a:ext cx="8522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/>
            <a:r>
              <a:rPr lang="hr-HR" altLang="sr-Latn-RS" sz="2000" dirty="0"/>
              <a:t>osnovna sintaksa: </a:t>
            </a: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altLang="sr-Latn-R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hr-HR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 </a:t>
            </a:r>
            <a:r>
              <a:rPr lang="hr-HR" altLang="sr-Latn-R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endParaRPr lang="hr-HR" altLang="sr-Latn-R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2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altLang="sr-Latn-RS" dirty="0" smtClean="0"/>
              <a:t>sed</a:t>
            </a:r>
            <a:endParaRPr lang="en-US" altLang="sr-Latn-R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8622" y="1052736"/>
            <a:ext cx="8640960" cy="157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hr-HR" altLang="sr-Latn-RS" sz="2000" b="0" kern="0" dirty="0" smtClean="0"/>
              <a:t>- stream editor</a:t>
            </a:r>
          </a:p>
          <a:p>
            <a:pPr marL="0" indent="0" eaLnBrk="1" hangingPunct="1">
              <a:buNone/>
            </a:pPr>
            <a:r>
              <a:rPr lang="hr-HR" altLang="sr-Latn-RS" sz="2000" b="0" kern="0" dirty="0"/>
              <a:t>- jedan od prvih alata s podrškom za regularne izraze</a:t>
            </a:r>
          </a:p>
          <a:p>
            <a:pPr marL="0" indent="0" eaLnBrk="1" hangingPunct="1">
              <a:buNone/>
            </a:pPr>
            <a:r>
              <a:rPr lang="hr-HR" altLang="sr-Latn-RS" sz="2000" b="0" kern="0" dirty="0" smtClean="0"/>
              <a:t>- podržava samo osnovne regularne izraze</a:t>
            </a:r>
            <a:endParaRPr lang="hr-HR" altLang="sr-Latn-RS" sz="2000" b="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88622" y="2628874"/>
            <a:ext cx="8640960" cy="12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hr-HR" altLang="sr-Latn-RS" sz="2000" b="0" kern="0" dirty="0" smtClean="0"/>
              <a:t>- obrađuje ulazni </a:t>
            </a:r>
            <a:r>
              <a:rPr lang="hr-HR" altLang="sr-Latn-RS" sz="2000" b="0" i="1" kern="0" dirty="0" err="1" smtClean="0"/>
              <a:t>stream</a:t>
            </a:r>
            <a:r>
              <a:rPr lang="hr-HR" altLang="sr-Latn-RS" sz="2000" b="0" kern="0" dirty="0" smtClean="0"/>
              <a:t> liniju po liniju</a:t>
            </a:r>
          </a:p>
          <a:p>
            <a:pPr marL="0" indent="0" eaLnBrk="1" hangingPunct="1">
              <a:buNone/>
            </a:pPr>
            <a:r>
              <a:rPr lang="hr-HR" altLang="sr-Latn-RS" sz="2000" b="0" kern="0" dirty="0" smtClean="0"/>
              <a:t>- koristi se za pretragu i zamjenu teksta direktno iz ljuske       	(pogodan kod pisanja skripti i automatizacije)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7856" y="4005065"/>
            <a:ext cx="864096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eaLnBrk="1" hangingPunct="1">
              <a:buFontTx/>
              <a:buChar char="-"/>
            </a:pPr>
            <a:r>
              <a:rPr lang="hr-HR" altLang="sr-Latn-RS" sz="2000" b="0" kern="0" dirty="0" smtClean="0"/>
              <a:t>podržava velik broj naredbi</a:t>
            </a:r>
          </a:p>
          <a:p>
            <a:pPr eaLnBrk="1" hangingPunct="1">
              <a:buFontTx/>
              <a:buChar char="-"/>
            </a:pPr>
            <a:r>
              <a:rPr lang="hr-HR" altLang="sr-Latn-RS" sz="2000" b="0" kern="0" dirty="0" smtClean="0"/>
              <a:t>najčešće se koristi naredba s – </a:t>
            </a:r>
            <a:r>
              <a:rPr lang="hr-HR" altLang="sr-Latn-RS" sz="2000" b="0" kern="0" dirty="0" err="1" smtClean="0"/>
              <a:t>substitute</a:t>
            </a:r>
            <a:endParaRPr lang="hr-HR" altLang="sr-Latn-RS" sz="2000" b="0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8169" y="5157192"/>
            <a:ext cx="864096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hr-HR" altLang="sr-Latn-R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's/RI/</a:t>
            </a:r>
            <a:r>
              <a:rPr lang="hr-HR" altLang="sr-Latn-R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substitute_string</a:t>
            </a: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hr-HR" altLang="sr-Latn-R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hr-HR" altLang="sr-Latn-RS" sz="2000" b="0" kern="0" dirty="0" smtClean="0"/>
              <a:t>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8169" y="5661248"/>
            <a:ext cx="864096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hr-HR" altLang="sr-Latn-RS" sz="2000" b="0" kern="0" dirty="0" smtClean="0"/>
              <a:t>„pretraži datoteku </a:t>
            </a:r>
            <a:r>
              <a:rPr lang="hr-HR" altLang="sr-Latn-RS" sz="2000" b="0" kern="0" dirty="0" err="1" smtClean="0"/>
              <a:t>input_file</a:t>
            </a:r>
            <a:r>
              <a:rPr lang="hr-HR" altLang="sr-Latn-RS" sz="2000" b="0" kern="0" dirty="0" smtClean="0"/>
              <a:t> i zamijeni prvi niz znakova koji se bude podudarao s zadanim RI”</a:t>
            </a:r>
          </a:p>
        </p:txBody>
      </p:sp>
    </p:spTree>
    <p:extLst>
      <p:ext uri="{BB962C8B-B14F-4D97-AF65-F5344CB8AC3E}">
        <p14:creationId xmlns:p14="http://schemas.microsoft.com/office/powerpoint/2010/main" val="416036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altLang="sr-Latn-RS" dirty="0" smtClean="0"/>
              <a:t>sed</a:t>
            </a:r>
            <a:endParaRPr lang="en-US" altLang="sr-Latn-R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44" y="1988840"/>
            <a:ext cx="6725589" cy="2000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744" y="2188893"/>
            <a:ext cx="6725589" cy="12860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384" y="4893965"/>
            <a:ext cx="6725589" cy="1476581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9198" y="1381436"/>
            <a:ext cx="8554615" cy="38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hr-HR" altLang="sr-Latn-RS" sz="2000" b="0" kern="0" dirty="0" smtClean="0"/>
              <a:t>Primjeri: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40385" y="3713168"/>
            <a:ext cx="6627960" cy="77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</a:t>
            </a:r>
            <a:r>
              <a:rPr lang="hr-HR" altLang="sr-Latn-RS" sz="1800" b="0" kern="0" dirty="0" smtClean="0"/>
              <a:t>  - globalna pretraga (pretražuje ulaz do kraja, ne  				odustaje nakon prvog pojavljivanja RI)</a:t>
            </a:r>
          </a:p>
        </p:txBody>
      </p:sp>
    </p:spTree>
    <p:extLst>
      <p:ext uri="{BB962C8B-B14F-4D97-AF65-F5344CB8AC3E}">
        <p14:creationId xmlns:p14="http://schemas.microsoft.com/office/powerpoint/2010/main" val="223714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altLang="sr-Latn-RS" dirty="0" err="1" smtClean="0"/>
              <a:t>sed</a:t>
            </a:r>
            <a:endParaRPr lang="en-US" altLang="sr-Latn-R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3935" y="860338"/>
            <a:ext cx="8568952" cy="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tabLst>
                <a:tab pos="2692400" algn="l"/>
              </a:tabLst>
            </a:pP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/RI/d</a:t>
            </a:r>
            <a:r>
              <a:rPr lang="hr-HR" altLang="sr-Latn-RS" sz="2000" b="0" kern="0" dirty="0"/>
              <a:t> </a:t>
            </a:r>
            <a:r>
              <a:rPr lang="hr-HR" altLang="sr-Latn-RS" sz="2000" b="0" kern="0" dirty="0" smtClean="0"/>
              <a:t> - brisanje svih linija koje sadrže </a:t>
            </a:r>
            <a:r>
              <a:rPr lang="hr-HR" altLang="sr-Latn-RS" sz="2000" b="0" kern="0" dirty="0" err="1" smtClean="0"/>
              <a:t>string</a:t>
            </a:r>
            <a:endParaRPr lang="hr-HR" altLang="sr-Latn-RS" sz="2000" b="0" kern="0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7544" y="1482285"/>
            <a:ext cx="8568952" cy="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tabLst>
                <a:tab pos="2692400" algn="l"/>
              </a:tabLst>
            </a:pP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Primjer:</a:t>
            </a:r>
            <a:endParaRPr lang="hr-HR" altLang="sr-Latn-RS" sz="2000" b="0" kern="0" dirty="0" smtClean="0"/>
          </a:p>
        </p:txBody>
      </p:sp>
      <p:pic>
        <p:nvPicPr>
          <p:cNvPr id="12" name="Slika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1924050"/>
            <a:ext cx="9124950" cy="3009900"/>
          </a:xfrm>
          <a:prstGeom prst="rect">
            <a:avLst/>
          </a:prstGeom>
        </p:spPr>
      </p:pic>
      <p:pic>
        <p:nvPicPr>
          <p:cNvPr id="13" name="Slika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" y="1931324"/>
            <a:ext cx="9124950" cy="3009900"/>
          </a:xfrm>
          <a:prstGeom prst="rect">
            <a:avLst/>
          </a:prstGeom>
        </p:spPr>
      </p:pic>
      <p:pic>
        <p:nvPicPr>
          <p:cNvPr id="15" name="Slika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" y="1938598"/>
            <a:ext cx="9124950" cy="3009900"/>
          </a:xfrm>
          <a:prstGeom prst="rect">
            <a:avLst/>
          </a:prstGeom>
        </p:spPr>
      </p:pic>
      <p:pic>
        <p:nvPicPr>
          <p:cNvPr id="16" name="Slika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" y="1931324"/>
            <a:ext cx="9124950" cy="3009900"/>
          </a:xfrm>
          <a:prstGeom prst="rect">
            <a:avLst/>
          </a:prstGeom>
        </p:spPr>
      </p:pic>
      <p:pic>
        <p:nvPicPr>
          <p:cNvPr id="18" name="Slika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" y="1931324"/>
            <a:ext cx="9124950" cy="3009900"/>
          </a:xfrm>
          <a:prstGeom prst="rect">
            <a:avLst/>
          </a:prstGeom>
        </p:spPr>
      </p:pic>
      <p:pic>
        <p:nvPicPr>
          <p:cNvPr id="19" name="Slika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" y="1939016"/>
            <a:ext cx="9124950" cy="3009900"/>
          </a:xfrm>
          <a:prstGeom prst="rect">
            <a:avLst/>
          </a:prstGeom>
        </p:spPr>
      </p:pic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63934" y="5405229"/>
            <a:ext cx="8472562" cy="90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tabLst>
                <a:tab pos="2692400" algn="l"/>
              </a:tabLst>
            </a:pP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/^$/</a:t>
            </a:r>
            <a:r>
              <a:rPr lang="hr-HR" altLang="sr-Latn-R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hr-HR" altLang="sr-Latn-RS" sz="2000" b="0" kern="0" dirty="0" smtClean="0"/>
              <a:t>	- brisanje praznih linija</a:t>
            </a:r>
          </a:p>
          <a:p>
            <a:pPr marL="0" indent="0" eaLnBrk="1" hangingPunct="1">
              <a:buNone/>
              <a:tabLst>
                <a:tab pos="2692400" algn="l"/>
              </a:tabLst>
            </a:pP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/[</a:t>
            </a:r>
            <a:r>
              <a:rPr lang="hr-HR" altLang="sr-Latn-R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xX]$/</a:t>
            </a:r>
            <a:r>
              <a:rPr lang="hr-HR" altLang="sr-Latn-R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hr-HR" altLang="sr-Latn-R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r-HR" altLang="sr-Latn-RS" sz="2000" b="0" kern="0" dirty="0">
                <a:cs typeface="Courier New" panose="02070309020205020404" pitchFamily="49" charset="0"/>
              </a:rPr>
              <a:t>- brisanje </a:t>
            </a:r>
            <a:r>
              <a:rPr lang="hr-HR" altLang="sr-Latn-RS" sz="2000" b="0" kern="0" dirty="0" smtClean="0">
                <a:cs typeface="Courier New" panose="02070309020205020404" pitchFamily="49" charset="0"/>
              </a:rPr>
              <a:t>linija </a:t>
            </a:r>
            <a:r>
              <a:rPr lang="hr-HR" altLang="sr-Latn-RS" sz="2000" b="0" kern="0" dirty="0">
                <a:cs typeface="Courier New" panose="02070309020205020404" pitchFamily="49" charset="0"/>
              </a:rPr>
              <a:t>koje </a:t>
            </a:r>
            <a:r>
              <a:rPr lang="hr-HR" altLang="sr-Latn-RS" sz="2000" b="0" kern="0" dirty="0" smtClean="0">
                <a:cs typeface="Courier New" panose="02070309020205020404" pitchFamily="49" charset="0"/>
              </a:rPr>
              <a:t>završavaju </a:t>
            </a:r>
            <a:r>
              <a:rPr lang="hr-HR" altLang="sr-Latn-RS" sz="2000" b="0" kern="0" dirty="0">
                <a:cs typeface="Courier New" panose="02070309020205020404" pitchFamily="49" charset="0"/>
              </a:rPr>
              <a:t>na x ili X</a:t>
            </a:r>
            <a:endParaRPr lang="hr-HR" altLang="sr-Latn-RS" sz="20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263688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altLang="sr-Latn-RS" dirty="0" err="1" smtClean="0"/>
              <a:t>sed</a:t>
            </a:r>
            <a:endParaRPr lang="en-US" altLang="sr-Latn-R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170506"/>
            <a:ext cx="4096322" cy="12765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3429000"/>
            <a:ext cx="4096322" cy="107647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7493" y="1573899"/>
            <a:ext cx="8568952" cy="50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tabLst>
                <a:tab pos="2692400" algn="l"/>
              </a:tabLst>
            </a:pPr>
            <a:r>
              <a:rPr lang="hr-HR" altLang="sr-Latn-RS" sz="2000" b="0" kern="0" dirty="0" smtClean="0">
                <a:latin typeface="+mj-lt"/>
                <a:cs typeface="Courier New" panose="02070309020205020404" pitchFamily="49" charset="0"/>
              </a:rPr>
              <a:t>Primjer: znakom # komentirati sadržaj cijele skripte</a:t>
            </a:r>
            <a:endParaRPr lang="hr-HR" altLang="sr-Latn-RS" sz="2000" b="0" kern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14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altLang="sr-Latn-RS" dirty="0" smtClean="0"/>
              <a:t>sed</a:t>
            </a:r>
            <a:endParaRPr lang="en-US" altLang="sr-Latn-R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84784"/>
            <a:ext cx="6858957" cy="2724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4205191"/>
            <a:ext cx="6858957" cy="75258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93898" y="907526"/>
            <a:ext cx="8554615" cy="38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lnSpc>
                <a:spcPct val="102000"/>
              </a:lnSpc>
              <a:spcBef>
                <a:spcPts val="60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»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65175" indent="-196850" algn="l" defTabSz="457200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263A63"/>
              </a:buClr>
              <a:buSzPct val="45000"/>
              <a:buFont typeface="StarSymbol"/>
              <a:buChar char="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07963" algn="l" defTabSz="457200" rtl="0" eaLnBrk="0" fontAlgn="base" hangingPunct="0">
              <a:lnSpc>
                <a:spcPct val="102000"/>
              </a:lnSpc>
              <a:spcBef>
                <a:spcPts val="400"/>
              </a:spcBef>
              <a:spcAft>
                <a:spcPct val="0"/>
              </a:spcAft>
              <a:buClr>
                <a:srgbClr val="263A63"/>
              </a:buClr>
              <a:buSzPct val="75000"/>
              <a:buFont typeface="Verdana" pitchFamily="34" charset="0"/>
              <a:buChar char="•"/>
              <a:defRPr sz="1600" b="1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buChar char="&gt;"/>
              <a:defRPr sz="1400" b="1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anose="02020603050405020304" pitchFamily="18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102000"/>
              </a:lnSpc>
              <a:spcBef>
                <a:spcPts val="350"/>
              </a:spcBef>
              <a:spcAft>
                <a:spcPct val="0"/>
              </a:spcAft>
              <a:buClr>
                <a:srgbClr val="263A63"/>
              </a:buClr>
              <a:buSzPct val="85000"/>
              <a:buFont typeface="Times" pitchFamily="16" charset="0"/>
              <a:buChar char="•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hr-HR" altLang="sr-Latn-RS" sz="2000" b="0" kern="0" dirty="0" smtClean="0"/>
              <a:t>Primjeri:</a:t>
            </a:r>
          </a:p>
        </p:txBody>
      </p:sp>
    </p:spTree>
    <p:extLst>
      <p:ext uri="{BB962C8B-B14F-4D97-AF65-F5344CB8AC3E}">
        <p14:creationId xmlns:p14="http://schemas.microsoft.com/office/powerpoint/2010/main" val="280104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5824"/>
            <a:ext cx="6840760" cy="54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8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err="1" smtClean="0"/>
              <a:t>grep</a:t>
            </a:r>
            <a:endParaRPr lang="hr-HR" altLang="sr-Latn-RS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79512" y="1772816"/>
            <a:ext cx="843947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r-HR" altLang="sr-Latn-RS" dirty="0" smtClean="0"/>
              <a:t>- alat </a:t>
            </a:r>
            <a:r>
              <a:rPr lang="hr-HR" altLang="sr-Latn-RS" dirty="0" err="1" smtClean="0"/>
              <a:t>grep</a:t>
            </a:r>
            <a:r>
              <a:rPr lang="hr-HR" altLang="sr-Latn-RS" dirty="0" smtClean="0"/>
              <a:t> „izvlači” samo one linije koje sadrže traženi uzorak (RI)</a:t>
            </a:r>
            <a:endParaRPr lang="hr-HR" altLang="sr-Latn-RS" dirty="0"/>
          </a:p>
        </p:txBody>
      </p:sp>
      <p:graphicFrame>
        <p:nvGraphicFramePr>
          <p:cNvPr id="6" name="Objekt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212429"/>
              </p:ext>
            </p:extLst>
          </p:nvPr>
        </p:nvGraphicFramePr>
        <p:xfrm>
          <a:off x="1835696" y="2420888"/>
          <a:ext cx="5198132" cy="2923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Presentation" r:id="rId3" imgW="6094639" imgH="3427400" progId="PowerPoint.Show.12">
                  <p:embed/>
                </p:oleObj>
              </mc:Choice>
              <mc:Fallback>
                <p:oleObj name="Presentation" r:id="rId3" imgW="6094639" imgH="342740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2420888"/>
                        <a:ext cx="5198132" cy="2923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9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posebni znakovi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73" y="1113199"/>
            <a:ext cx="843947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r-HR" altLang="sr-Latn-RS" dirty="0">
                <a:latin typeface="Lucida Console" panose="020B0609040504020204" pitchFamily="49" charset="0"/>
              </a:rPr>
              <a:t>	</a:t>
            </a:r>
            <a:r>
              <a:rPr lang="hr-HR" altLang="sr-Latn-RS" dirty="0" smtClean="0">
                <a:latin typeface="Lucida Console" panose="020B0609040504020204" pitchFamily="49" charset="0"/>
              </a:rPr>
              <a:t>t</a:t>
            </a:r>
            <a:r>
              <a:rPr lang="hr-HR" altLang="sr-Latn-RS" dirty="0" smtClean="0"/>
              <a:t>očka zamjenjuje bilo </a:t>
            </a:r>
            <a:r>
              <a:rPr lang="hr-HR" altLang="sr-Latn-RS" dirty="0"/>
              <a:t>koji </a:t>
            </a:r>
            <a:r>
              <a:rPr lang="hr-HR" altLang="sr-Latn-RS" dirty="0" smtClean="0"/>
              <a:t>znak</a:t>
            </a:r>
            <a:endParaRPr lang="hr-HR" altLang="sr-Latn-R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86955"/>
            <a:ext cx="7763958" cy="1105054"/>
          </a:xfrm>
          <a:prstGeom prst="rect">
            <a:avLst/>
          </a:prstGeom>
        </p:spPr>
      </p:pic>
      <p:sp>
        <p:nvSpPr>
          <p:cNvPr id="5" name="TextBox 1"/>
          <p:cNvSpPr txBox="1"/>
          <p:nvPr/>
        </p:nvSpPr>
        <p:spPr>
          <a:xfrm>
            <a:off x="107504" y="2996952"/>
            <a:ext cx="843947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r-HR" altLang="sr-Latn-RS" dirty="0"/>
              <a:t>	</a:t>
            </a:r>
            <a:r>
              <a:rPr lang="en-US" altLang="sr-Latn-RS" dirty="0">
                <a:latin typeface="Lucida Console" panose="020B0609040504020204" pitchFamily="49" charset="0"/>
              </a:rPr>
              <a:t>^</a:t>
            </a:r>
            <a:r>
              <a:rPr lang="en-US" altLang="sr-Latn-RS" dirty="0"/>
              <a:t> </a:t>
            </a:r>
            <a:r>
              <a:rPr lang="hr-HR" altLang="sr-Latn-RS" dirty="0"/>
              <a:t>	</a:t>
            </a:r>
            <a:r>
              <a:rPr lang="hr-HR" altLang="sr-Latn-RS" dirty="0" smtClean="0"/>
              <a:t>označava početak </a:t>
            </a:r>
            <a:r>
              <a:rPr lang="hr-HR" altLang="sr-Latn-RS" dirty="0"/>
              <a:t>retka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r-HR" altLang="sr-Latn-RS" dirty="0"/>
              <a:t>	</a:t>
            </a:r>
            <a:r>
              <a:rPr lang="hr-HR" altLang="sr-Latn-RS" dirty="0">
                <a:latin typeface="Lucida Console" panose="020B0609040504020204" pitchFamily="49" charset="0"/>
              </a:rPr>
              <a:t>$</a:t>
            </a:r>
            <a:r>
              <a:rPr lang="hr-HR" altLang="sr-Latn-RS" dirty="0"/>
              <a:t>	</a:t>
            </a:r>
            <a:r>
              <a:rPr lang="hr-HR" altLang="sr-Latn-RS" dirty="0" smtClean="0"/>
              <a:t>označava kraj retka</a:t>
            </a:r>
            <a:endParaRPr lang="hr-HR" altLang="sr-Latn-RS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598318"/>
            <a:ext cx="7763958" cy="228632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826950"/>
            <a:ext cx="776395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posebni znakovi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12" y="4079995"/>
            <a:ext cx="7763958" cy="2095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12" y="4289574"/>
            <a:ext cx="7763958" cy="438211"/>
          </a:xfrm>
          <a:prstGeom prst="rect">
            <a:avLst/>
          </a:prstGeom>
        </p:spPr>
      </p:pic>
      <p:pic>
        <p:nvPicPr>
          <p:cNvPr id="13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12" y="1916916"/>
            <a:ext cx="7763958" cy="238158"/>
          </a:xfrm>
          <a:prstGeom prst="rect">
            <a:avLst/>
          </a:prstGeom>
        </p:spPr>
      </p:pic>
      <p:pic>
        <p:nvPicPr>
          <p:cNvPr id="15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12" y="2156773"/>
            <a:ext cx="7763958" cy="876422"/>
          </a:xfrm>
          <a:prstGeom prst="rect">
            <a:avLst/>
          </a:prstGeom>
        </p:spPr>
      </p:pic>
      <p:sp>
        <p:nvSpPr>
          <p:cNvPr id="16" name="TextBox 1"/>
          <p:cNvSpPr txBox="1"/>
          <p:nvPr/>
        </p:nvSpPr>
        <p:spPr>
          <a:xfrm>
            <a:off x="0" y="1484784"/>
            <a:ext cx="843947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r-HR" altLang="sr-Latn-RS" dirty="0" smtClean="0"/>
              <a:t>ako želimo pronaći točku, moramo napraviti „</a:t>
            </a:r>
            <a:r>
              <a:rPr lang="hr-HR" altLang="sr-Latn-RS" dirty="0" err="1" smtClean="0"/>
              <a:t>escape</a:t>
            </a:r>
            <a:r>
              <a:rPr lang="hr-HR" altLang="sr-Latn-RS" dirty="0" smtClean="0"/>
              <a:t>” točke:</a:t>
            </a:r>
            <a:endParaRPr lang="hr-HR" altLang="sr-Latn-RS" dirty="0"/>
          </a:p>
        </p:txBody>
      </p:sp>
      <p:sp>
        <p:nvSpPr>
          <p:cNvPr id="17" name="TextBox 1"/>
          <p:cNvSpPr txBox="1"/>
          <p:nvPr/>
        </p:nvSpPr>
        <p:spPr>
          <a:xfrm>
            <a:off x="63607" y="3301901"/>
            <a:ext cx="871296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r-HR" altLang="sr-Latn-RS" dirty="0" smtClean="0"/>
              <a:t>ako u </a:t>
            </a:r>
            <a:r>
              <a:rPr lang="hr-HR" altLang="sr-Latn-RS" dirty="0" err="1" smtClean="0"/>
              <a:t>bashu</a:t>
            </a:r>
            <a:r>
              <a:rPr lang="hr-HR" altLang="sr-Latn-RS" dirty="0" smtClean="0"/>
              <a:t> želimo koristiti </a:t>
            </a:r>
            <a:r>
              <a:rPr lang="hr-HR" altLang="sr-Latn-RS" dirty="0" err="1" smtClean="0"/>
              <a:t>backslash</a:t>
            </a:r>
            <a:r>
              <a:rPr lang="hr-HR" altLang="sr-Latn-RS" dirty="0" smtClean="0"/>
              <a:t>,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r-HR" altLang="sr-Latn-RS" dirty="0" smtClean="0"/>
              <a:t>trebamo napraviti „</a:t>
            </a:r>
            <a:r>
              <a:rPr lang="hr-HR" altLang="sr-Latn-RS" dirty="0" err="1" smtClean="0"/>
              <a:t>escape</a:t>
            </a:r>
            <a:r>
              <a:rPr lang="hr-HR" altLang="sr-Latn-RS" dirty="0" smtClean="0"/>
              <a:t>” </a:t>
            </a:r>
            <a:r>
              <a:rPr lang="hr-HR" altLang="sr-Latn-RS" dirty="0" err="1" smtClean="0"/>
              <a:t>backslasha</a:t>
            </a:r>
            <a:r>
              <a:rPr lang="hr-HR" altLang="sr-Latn-RS" dirty="0" smtClean="0"/>
              <a:t> :-( </a:t>
            </a:r>
            <a:endParaRPr lang="hr-HR" altLang="sr-Latn-RS" dirty="0"/>
          </a:p>
        </p:txBody>
      </p:sp>
      <p:sp>
        <p:nvSpPr>
          <p:cNvPr id="18" name="TextBox 9"/>
          <p:cNvSpPr txBox="1"/>
          <p:nvPr/>
        </p:nvSpPr>
        <p:spPr>
          <a:xfrm>
            <a:off x="-220691" y="4790360"/>
            <a:ext cx="8522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>
              <a:buNone/>
            </a:pPr>
            <a:r>
              <a:rPr lang="hr-HR" altLang="sr-Latn-RS" dirty="0" smtClean="0"/>
              <a:t>"dvostruki </a:t>
            </a:r>
            <a:r>
              <a:rPr lang="hr-HR" altLang="sr-Latn-RS" dirty="0" err="1" smtClean="0"/>
              <a:t>escape</a:t>
            </a:r>
            <a:r>
              <a:rPr lang="hr-HR" altLang="sr-Latn-RS" dirty="0" smtClean="0"/>
              <a:t>":</a:t>
            </a:r>
          </a:p>
          <a:p>
            <a:pPr marL="715963">
              <a:buNone/>
            </a:pPr>
            <a:r>
              <a:rPr lang="hr-HR" altLang="sr-Latn-RS" dirty="0" smtClean="0"/>
              <a:t>	znak \ treba proslijediti alatu </a:t>
            </a:r>
            <a:r>
              <a:rPr lang="hr-HR" altLang="sr-Latn-RS" dirty="0" err="1" smtClean="0"/>
              <a:t>grep</a:t>
            </a:r>
            <a:r>
              <a:rPr lang="hr-HR" altLang="sr-Latn-RS" dirty="0" smtClean="0"/>
              <a:t> kao argument</a:t>
            </a:r>
          </a:p>
          <a:p>
            <a:pPr marL="715963">
              <a:buNone/>
            </a:pPr>
            <a:r>
              <a:rPr lang="hr-HR" altLang="sr-Latn-RS" dirty="0" smtClean="0"/>
              <a:t>	znak \ je poseban znak u </a:t>
            </a:r>
            <a:r>
              <a:rPr lang="hr-HR" altLang="sr-Latn-RS" dirty="0" err="1" smtClean="0"/>
              <a:t>bashu</a:t>
            </a:r>
            <a:r>
              <a:rPr lang="hr-HR" altLang="sr-Latn-RS" dirty="0" smtClean="0"/>
              <a:t>; </a:t>
            </a:r>
            <a:r>
              <a:rPr lang="hr-HR" altLang="sr-Latn-RS" dirty="0" err="1" smtClean="0"/>
              <a:t>bash</a:t>
            </a:r>
            <a:r>
              <a:rPr lang="hr-HR" altLang="sr-Latn-RS" dirty="0" smtClean="0"/>
              <a:t> ga "proguta"</a:t>
            </a:r>
            <a:endParaRPr lang="hr-HR" altLang="sr-Latn-RS" dirty="0"/>
          </a:p>
          <a:p>
            <a:pPr marL="715963">
              <a:buNone/>
            </a:pPr>
            <a:r>
              <a:rPr lang="hr-HR" altLang="sr-Latn-RS" dirty="0" smtClean="0"/>
              <a:t>	znak \ je potrebno "pokriti" znakom \</a:t>
            </a:r>
          </a:p>
        </p:txBody>
      </p:sp>
    </p:spTree>
    <p:extLst>
      <p:ext uri="{BB962C8B-B14F-4D97-AF65-F5344CB8AC3E}">
        <p14:creationId xmlns:p14="http://schemas.microsoft.com/office/powerpoint/2010/main" val="7175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posebni znakovi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2859" y="1350145"/>
            <a:ext cx="843947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r-HR" altLang="sr-Latn-RS" dirty="0"/>
              <a:t>	</a:t>
            </a:r>
            <a:r>
              <a:rPr lang="en-US" altLang="sr-Latn-RS" dirty="0" smtClean="0">
                <a:latin typeface="Lucida Console" panose="020B0609040504020204" pitchFamily="49" charset="0"/>
              </a:rPr>
              <a:t>[]</a:t>
            </a:r>
            <a:r>
              <a:rPr lang="hr-HR" altLang="sr-Latn-RS" dirty="0" smtClean="0"/>
              <a:t>  prepoznaje bilo koji znak iz liste</a:t>
            </a:r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60848"/>
            <a:ext cx="8002122" cy="2957903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44914"/>
            <a:ext cx="8002122" cy="2957903"/>
          </a:xfrm>
          <a:prstGeom prst="rect">
            <a:avLst/>
          </a:prstGeom>
        </p:spPr>
      </p:pic>
      <p:pic>
        <p:nvPicPr>
          <p:cNvPr id="9" name="Slika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044914"/>
            <a:ext cx="8002123" cy="2957903"/>
          </a:xfrm>
          <a:prstGeom prst="rect">
            <a:avLst/>
          </a:prstGeom>
        </p:spPr>
      </p:pic>
      <p:pic>
        <p:nvPicPr>
          <p:cNvPr id="13" name="Slika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18" y="5805264"/>
            <a:ext cx="8002122" cy="610796"/>
          </a:xfrm>
          <a:prstGeom prst="rect">
            <a:avLst/>
          </a:prstGeom>
        </p:spPr>
      </p:pic>
      <p:sp>
        <p:nvSpPr>
          <p:cNvPr id="15" name="TextBox 1"/>
          <p:cNvSpPr txBox="1"/>
          <p:nvPr/>
        </p:nvSpPr>
        <p:spPr>
          <a:xfrm>
            <a:off x="93568" y="5348079"/>
            <a:ext cx="843947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hr-HR" altLang="sr-Latn-RS" dirty="0"/>
              <a:t>	</a:t>
            </a:r>
            <a:r>
              <a:rPr lang="hr-HR" altLang="sr-Latn-RS" dirty="0" err="1" smtClean="0"/>
              <a:t>grep</a:t>
            </a:r>
            <a:r>
              <a:rPr lang="hr-HR" altLang="sr-Latn-RS" dirty="0" smtClean="0"/>
              <a:t> "St</a:t>
            </a:r>
            <a:r>
              <a:rPr lang="en-US" altLang="sr-Latn-RS" dirty="0" smtClean="0">
                <a:latin typeface="Lucida Console" panose="020B0609040504020204" pitchFamily="49" charset="0"/>
              </a:rPr>
              <a:t>[</a:t>
            </a:r>
            <a:r>
              <a:rPr lang="hr-HR" altLang="sr-Latn-RS" dirty="0" err="1" smtClean="0">
                <a:latin typeface="Lucida Console" panose="020B0609040504020204" pitchFamily="49" charset="0"/>
              </a:rPr>
              <a:t>aoprt</a:t>
            </a:r>
            <a:r>
              <a:rPr lang="en-US" altLang="sr-Latn-RS" dirty="0" smtClean="0">
                <a:latin typeface="Lucida Console" panose="020B0609040504020204" pitchFamily="49" charset="0"/>
              </a:rPr>
              <a:t>]</a:t>
            </a:r>
            <a:r>
              <a:rPr lang="hr-HR" altLang="sr-Latn-RS" dirty="0" err="1" smtClean="0">
                <a:latin typeface="Lucida Console" panose="020B0609040504020204" pitchFamily="49" charset="0"/>
              </a:rPr>
              <a:t>ed</a:t>
            </a:r>
            <a:r>
              <a:rPr lang="hr-HR" altLang="sr-Latn-RS" dirty="0" smtClean="0">
                <a:latin typeface="Lucida Console" panose="020B0609040504020204" pitchFamily="49" charset="0"/>
              </a:rPr>
              <a:t>" – ne radi:</a:t>
            </a:r>
            <a:endParaRPr lang="hr-HR" alt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26268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primjeri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0" y="1719579"/>
            <a:ext cx="7754432" cy="438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80" y="2564904"/>
            <a:ext cx="7754432" cy="11050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80" y="4878452"/>
            <a:ext cx="7754432" cy="10669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1000" y="4293096"/>
            <a:ext cx="767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Znak ^ iza otvorene uglate zagrade ima značenje negacije liste: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579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8685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4" charset="0"/>
              <a:defRPr sz="3200" b="1">
                <a:solidFill>
                  <a:srgbClr val="263A63"/>
                </a:solidFill>
                <a:latin typeface="Verdana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263A63"/>
              </a:buClr>
              <a:buSzPct val="100000"/>
              <a:buFont typeface="Verdana" pitchFamily="32" charset="0"/>
              <a:defRPr sz="4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defRPr/>
            </a:pPr>
            <a:r>
              <a:rPr lang="hr-HR" altLang="sr-Latn-RS" kern="0" dirty="0" smtClean="0"/>
              <a:t>primjeri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33" y="2205936"/>
            <a:ext cx="7792537" cy="228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34" y="2434568"/>
            <a:ext cx="7792537" cy="20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3140968"/>
            <a:ext cx="7335274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0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ix theme1">
  <a:themeElements>
    <a:clrScheme name="Zadani dizaj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adani dizaj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Zadani dizaj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dani dizaj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x theme1" id="{51EECB7C-1E28-4111-A6B5-34293A2CCD06}" vid="{23A2C66B-DBB8-408A-8E1C-EAAFE4E03FF8}"/>
    </a:ext>
  </a:extLst>
</a:theme>
</file>

<file path=ppt/theme/theme2.xml><?xml version="1.0" encoding="utf-8"?>
<a:theme xmlns:a="http://schemas.openxmlformats.org/drawingml/2006/main" name="1_Zadani dizajn">
  <a:themeElements>
    <a:clrScheme name="Zadani dizaj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adani dizaj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Zadani dizaj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dani dizaj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Zadani dizajn">
  <a:themeElements>
    <a:clrScheme name="Zadani dizaj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adani dizaj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Zadani dizaj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dani dizaj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dani dizaj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Unix theme1</Template>
  <TotalTime>4783</TotalTime>
  <Words>893</Words>
  <Application>Microsoft Office PowerPoint</Application>
  <PresentationFormat>On-screen Show (4:3)</PresentationFormat>
  <Paragraphs>180</Paragraphs>
  <Slides>35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Courier New</vt:lpstr>
      <vt:lpstr>Lucida Console</vt:lpstr>
      <vt:lpstr>StarSymbol</vt:lpstr>
      <vt:lpstr>Tahoma</vt:lpstr>
      <vt:lpstr>Times</vt:lpstr>
      <vt:lpstr>Times New Roman</vt:lpstr>
      <vt:lpstr>Verdana</vt:lpstr>
      <vt:lpstr>Wingdings</vt:lpstr>
      <vt:lpstr>Unix theme1</vt:lpstr>
      <vt:lpstr>1_Zadani dizajn</vt:lpstr>
      <vt:lpstr>2_Zadani dizajn</vt:lpstr>
      <vt:lpstr>Presentation</vt:lpstr>
      <vt:lpstr>PROGRAMSKI ALATI NA UNIX RAČUNALIMA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Pohlepnost</vt:lpstr>
      <vt:lpstr>PowerPoint Presentation</vt:lpstr>
      <vt:lpstr>PowerPoint Presentation</vt:lpstr>
      <vt:lpstr>PowerPoint Presentation</vt:lpstr>
      <vt:lpstr>grep u ljusci</vt:lpstr>
      <vt:lpstr>PowerPoint Presentation</vt:lpstr>
      <vt:lpstr>RI - vi editor</vt:lpstr>
      <vt:lpstr>sed</vt:lpstr>
      <vt:lpstr>sed</vt:lpstr>
      <vt:lpstr>sed</vt:lpstr>
      <vt:lpstr>sed</vt:lpstr>
      <vt:lpstr>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PROGRAMSKI ALATI NA UNIX RAČUNALIMA</dc:title>
  <dc:creator>User</dc:creator>
  <cp:lastModifiedBy>Nikola</cp:lastModifiedBy>
  <cp:revision>753</cp:revision>
  <dcterms:modified xsi:type="dcterms:W3CDTF">2018-11-23T16:05:45Z</dcterms:modified>
</cp:coreProperties>
</file>