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1017-1173-40ED-9E02-876E6B88E4A3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32968-CA21-4BA3-B00B-6B134DD481CE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FDE3A8-EA55-47F3-BF23-2C8C0BED8F3D}" type="datetimeFigureOut">
              <a:rPr lang="sr-Latn-CS" smtClean="0"/>
              <a:pPr/>
              <a:t>29.5.2016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FC8F60-E2F1-4277-B0E2-807458166419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214555"/>
            <a:ext cx="7772400" cy="1512889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hr-HR" smtClean="0"/>
              <a:t/>
            </a:r>
            <a:br>
              <a:rPr lang="hr-HR" smtClean="0"/>
            </a:br>
            <a:r>
              <a:rPr lang="hr-HR"/>
              <a:t> </a:t>
            </a:r>
            <a:r>
              <a:rPr lang="hr-HR" smtClean="0"/>
              <a:t>                                               </a:t>
            </a:r>
            <a:br>
              <a:rPr lang="hr-HR" smtClean="0"/>
            </a:br>
            <a:r>
              <a:rPr lang="hr-HR" smtClean="0"/>
              <a:t>                                                         </a:t>
            </a:r>
            <a:r>
              <a:rPr lang="hr-HR" sz="2200" smtClean="0"/>
              <a:t>Završni rad</a:t>
            </a:r>
            <a:endParaRPr lang="hr-HR" sz="2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3"/>
            <a:ext cx="6400800" cy="1924048"/>
          </a:xfrm>
          <a:noFill/>
        </p:spPr>
        <p:txBody>
          <a:bodyPr>
            <a:normAutofit/>
          </a:bodyPr>
          <a:lstStyle/>
          <a:p>
            <a:r>
              <a:rPr lang="hr-HR" sz="4000" smtClean="0"/>
              <a:t>Akustička mjerenja</a:t>
            </a:r>
            <a:endParaRPr lang="hr-HR" sz="400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smtClean="0"/>
              <a:t>Zvuk</a:t>
            </a:r>
            <a:endParaRPr lang="hr-HR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715040"/>
          </a:xfrm>
        </p:spPr>
        <p:txBody>
          <a:bodyPr>
            <a:normAutofit fontScale="32500" lnSpcReduction="20000"/>
          </a:bodyPr>
          <a:lstStyle/>
          <a:p>
            <a:r>
              <a:rPr lang="en-GB" sz="5500" b="1" err="1" smtClean="0">
                <a:latin typeface="Times New Roman" pitchFamily="18" charset="0"/>
                <a:cs typeface="Times New Roman" pitchFamily="18" charset="0"/>
              </a:rPr>
              <a:t>Zvuk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nastaje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sudaru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dva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više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predmeta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pritom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emitiraju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energetski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val.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Taj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izaziva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promjene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tlaka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zraka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predmete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okružuje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Uslijed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promjene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tlaka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vibriraju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opne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bubnjića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uhu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mozak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pretvara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zvuk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r-HR" sz="5500" smtClean="0">
              <a:latin typeface="Times New Roman" pitchFamily="18" charset="0"/>
              <a:cs typeface="Times New Roman" pitchFamily="18" charset="0"/>
            </a:endParaRPr>
          </a:p>
          <a:p>
            <a:endParaRPr lang="hr-HR" sz="55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Zvuk se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mora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kroz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nešto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kretati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Potrebno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nešto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vodi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zvuk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njegovog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izvora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onoga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čuje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. To se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naziva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b="1" err="1" smtClean="0">
                <a:latin typeface="Times New Roman" pitchFamily="18" charset="0"/>
                <a:cs typeface="Times New Roman" pitchFamily="18" charset="0"/>
              </a:rPr>
              <a:t>posrednik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b="1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GB" sz="5500" b="1" err="1" smtClean="0">
                <a:latin typeface="Times New Roman" pitchFamily="18" charset="0"/>
                <a:cs typeface="Times New Roman" pitchFamily="18" charset="0"/>
              </a:rPr>
              <a:t>medij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".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Posrednik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može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biti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gotovo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sve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zrak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voda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predmeti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, pa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čak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tlo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GB" sz="5500" smtClean="0">
                <a:latin typeface="Times New Roman" pitchFamily="18" charset="0"/>
                <a:cs typeface="Times New Roman" pitchFamily="18" charset="0"/>
              </a:rPr>
            </a:b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Kad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nema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medija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nema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zvuka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Kad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stvori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b="1" err="1" smtClean="0">
                <a:latin typeface="Times New Roman" pitchFamily="18" charset="0"/>
                <a:cs typeface="Times New Roman" pitchFamily="18" charset="0"/>
              </a:rPr>
              <a:t>bezzračni</a:t>
            </a:r>
            <a:r>
              <a:rPr lang="en-GB" sz="55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b="1" err="1" smtClean="0">
                <a:latin typeface="Times New Roman" pitchFamily="18" charset="0"/>
                <a:cs typeface="Times New Roman" pitchFamily="18" charset="0"/>
              </a:rPr>
              <a:t>prostor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b="1" err="1" smtClean="0">
                <a:latin typeface="Times New Roman" pitchFamily="18" charset="0"/>
                <a:cs typeface="Times New Roman" pitchFamily="18" charset="0"/>
              </a:rPr>
              <a:t>vakuum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zvuk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kroz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njega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prolazi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r-HR" sz="550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hr-HR" sz="550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hr-HR" sz="5500" smtClean="0">
                <a:latin typeface="Times New Roman" pitchFamily="18" charset="0"/>
                <a:cs typeface="Times New Roman" pitchFamily="18" charset="0"/>
              </a:rPr>
              <a:t>Prema </a:t>
            </a:r>
            <a:r>
              <a:rPr lang="hr-HR" sz="5500" b="1" smtClean="0">
                <a:latin typeface="Times New Roman" pitchFamily="18" charset="0"/>
                <a:cs typeface="Times New Roman" pitchFamily="18" charset="0"/>
              </a:rPr>
              <a:t>frekvenciji</a:t>
            </a:r>
            <a:r>
              <a:rPr lang="hr-HR" sz="5500" smtClean="0">
                <a:latin typeface="Times New Roman" pitchFamily="18" charset="0"/>
                <a:cs typeface="Times New Roman" pitchFamily="18" charset="0"/>
              </a:rPr>
              <a:t>, zvučne valove djelimo na:</a:t>
            </a:r>
            <a:br>
              <a:rPr lang="hr-HR" sz="5500" smtClean="0">
                <a:latin typeface="Times New Roman" pitchFamily="18" charset="0"/>
                <a:cs typeface="Times New Roman" pitchFamily="18" charset="0"/>
              </a:rPr>
            </a:br>
            <a:r>
              <a:rPr lang="hr-HR" sz="5500" smtClean="0">
                <a:latin typeface="Times New Roman" pitchFamily="18" charset="0"/>
                <a:cs typeface="Times New Roman" pitchFamily="18" charset="0"/>
              </a:rPr>
              <a:t>    - Infrazvuk</a:t>
            </a:r>
            <a:br>
              <a:rPr lang="hr-HR" sz="5500" smtClean="0">
                <a:latin typeface="Times New Roman" pitchFamily="18" charset="0"/>
                <a:cs typeface="Times New Roman" pitchFamily="18" charset="0"/>
              </a:rPr>
            </a:br>
            <a:r>
              <a:rPr lang="hr-HR" sz="550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20Hz do 20kHz - 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ljudske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granice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osjećaja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5500" err="1" smtClean="0">
                <a:latin typeface="Times New Roman" pitchFamily="18" charset="0"/>
                <a:cs typeface="Times New Roman" pitchFamily="18" charset="0"/>
              </a:rPr>
              <a:t>zvuka</a:t>
            </a:r>
            <a:r>
              <a:rPr lang="hr-HR" sz="55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r-HR" sz="5500" smtClean="0">
                <a:latin typeface="Times New Roman" pitchFamily="18" charset="0"/>
                <a:cs typeface="Times New Roman" pitchFamily="18" charset="0"/>
              </a:rPr>
            </a:br>
            <a:r>
              <a:rPr lang="hr-HR" sz="5500" smtClean="0">
                <a:latin typeface="Times New Roman" pitchFamily="18" charset="0"/>
                <a:cs typeface="Times New Roman" pitchFamily="18" charset="0"/>
              </a:rPr>
              <a:t>    - Ultrazvuk</a:t>
            </a:r>
          </a:p>
          <a:p>
            <a:endParaRPr lang="hr-HR" sz="55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5500" b="1" smtClean="0">
                <a:latin typeface="Times New Roman" pitchFamily="18" charset="0"/>
                <a:cs typeface="Times New Roman" pitchFamily="18" charset="0"/>
              </a:rPr>
              <a:t>Brzina zvuka</a:t>
            </a: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 u zraku je 340 m/s, u vodi 1450 m/s, u morskoj vodi 1550 m/s, što ovisi o postotku soli i temperaturi vode. </a:t>
            </a:r>
            <a:br>
              <a:rPr lang="en-GB" sz="5500" smtClean="0">
                <a:latin typeface="Times New Roman" pitchFamily="18" charset="0"/>
                <a:cs typeface="Times New Roman" pitchFamily="18" charset="0"/>
              </a:rPr>
            </a:br>
            <a:r>
              <a:rPr lang="en-GB" sz="5500" smtClean="0">
                <a:latin typeface="Times New Roman" pitchFamily="18" charset="0"/>
                <a:cs typeface="Times New Roman" pitchFamily="18" charset="0"/>
              </a:rPr>
              <a:t>Kroz čvrsta tijela, brzina zvuka je još veća. Kroz bakar 3500 m/s, kroz aluminij 5000 m/s, a kroz staklo 5500 m/s. Iz toga možemo zaključiti da je jedna od glavnih uloga vezana za brzinu zvuka, gustoća medija kroz koji se zvuk kreće.</a:t>
            </a:r>
            <a:endParaRPr lang="hr-HR" sz="5500" smtClean="0">
              <a:latin typeface="Times New Roman" pitchFamily="18" charset="0"/>
              <a:cs typeface="Times New Roman" pitchFamily="18" charset="0"/>
            </a:endParaRPr>
          </a:p>
          <a:p>
            <a:endParaRPr lang="hr-HR" sz="5500" smtClean="0"/>
          </a:p>
          <a:p>
            <a:pPr lvl="0">
              <a:buNone/>
            </a:pPr>
            <a:r>
              <a:rPr lang="en-GB" sz="3300" smtClean="0"/>
              <a:t/>
            </a:r>
            <a:br>
              <a:rPr lang="en-GB" sz="3300" smtClean="0"/>
            </a:br>
            <a:endParaRPr lang="hr-HR" sz="33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mtClean="0"/>
              <a:t/>
            </a:r>
            <a:br>
              <a:rPr lang="en-GB" smtClean="0"/>
            </a:br>
            <a:endParaRPr lang="hr-HR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smtClean="0"/>
              <a:t>Akustika</a:t>
            </a:r>
            <a:endParaRPr lang="hr-HR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GB" sz="1800" b="1" smtClean="0"/>
              <a:t>Akustika</a:t>
            </a:r>
            <a:r>
              <a:rPr lang="en-GB" sz="1800" smtClean="0"/>
              <a:t> je Područje fizike koje se bavi načinima dobivanja i zakonima širenja zvuka.</a:t>
            </a:r>
            <a:endParaRPr lang="hr-HR" sz="1800" smtClean="0"/>
          </a:p>
          <a:p>
            <a:r>
              <a:rPr lang="en-GB" sz="1800" b="1" smtClean="0"/>
              <a:t>Izvor zvuka</a:t>
            </a:r>
            <a:r>
              <a:rPr lang="en-GB" sz="1800" smtClean="0"/>
              <a:t> je elastični sustav koji uzbuđen na neki način titra određenom frekvencijom. Takav sustav u dodiru s atmosferom daje ton.</a:t>
            </a:r>
            <a:r>
              <a:rPr lang="hr-HR" sz="1800" b="1" smtClean="0"/>
              <a:t> </a:t>
            </a:r>
            <a:endParaRPr lang="hr-HR" sz="1800" smtClean="0"/>
          </a:p>
          <a:p>
            <a:r>
              <a:rPr lang="hr-HR" sz="1800" b="1" smtClean="0"/>
              <a:t>Dopplerov efekt</a:t>
            </a:r>
            <a:r>
              <a:rPr lang="hr-HR" sz="1800" smtClean="0"/>
              <a:t> je pojava kod koje je </a:t>
            </a:r>
            <a:r>
              <a:rPr lang="en-GB" sz="1800" smtClean="0"/>
              <a:t>frekencija koju zapaža motritelj kada se približava izvoru, veća  od frekvencije izvora, a kada se udaljava, zapažena frekvencija je manja od frekvencije izvora.</a:t>
            </a:r>
            <a:endParaRPr lang="hr-HR" sz="1800" smtClean="0"/>
          </a:p>
          <a:p>
            <a:endParaRPr lang="hr-HR" sz="1800" smtClean="0"/>
          </a:p>
          <a:p>
            <a:pPr algn="ctr">
              <a:buNone/>
            </a:pPr>
            <a:endParaRPr lang="hr-HR" sz="1800" smtClean="0"/>
          </a:p>
          <a:p>
            <a:pPr algn="ctr">
              <a:buNone/>
            </a:pPr>
            <a:endParaRPr lang="hr-HR" sz="1800" smtClean="0"/>
          </a:p>
          <a:p>
            <a:pPr algn="ctr">
              <a:buNone/>
            </a:pPr>
            <a:endParaRPr lang="hr-HR" sz="1800" smtClean="0"/>
          </a:p>
          <a:p>
            <a:pPr algn="ctr">
              <a:buNone/>
            </a:pPr>
            <a:endParaRPr lang="hr-HR" sz="1800" smtClean="0"/>
          </a:p>
          <a:p>
            <a:pPr algn="ctr">
              <a:buNone/>
            </a:pPr>
            <a:endParaRPr lang="hr-HR" sz="1800" smtClean="0"/>
          </a:p>
          <a:p>
            <a:pPr algn="ctr">
              <a:buNone/>
            </a:pPr>
            <a:r>
              <a:rPr lang="hr-HR" sz="1400" smtClean="0"/>
              <a:t>Slika 2.1. Odbijanje zvučnog vala</a:t>
            </a:r>
          </a:p>
          <a:p>
            <a:pPr>
              <a:buNone/>
            </a:pPr>
            <a:endParaRPr lang="hr-HR" sz="1400" smtClean="0"/>
          </a:p>
          <a:p>
            <a:pPr>
              <a:buNone/>
            </a:pPr>
            <a:r>
              <a:rPr lang="en-GB" sz="1800" smtClean="0"/>
              <a:t> </a:t>
            </a:r>
            <a:endParaRPr lang="hr-HR" sz="1800" smtClean="0"/>
          </a:p>
          <a:p>
            <a:pPr algn="ctr">
              <a:buNone/>
            </a:pPr>
            <a:endParaRPr lang="hr-HR" smtClean="0"/>
          </a:p>
          <a:p>
            <a:pPr algn="ctr">
              <a:buNone/>
            </a:pPr>
            <a:endParaRPr lang="hr-HR" smtClean="0"/>
          </a:p>
          <a:p>
            <a:pPr algn="ctr">
              <a:buNone/>
            </a:pPr>
            <a:endParaRPr lang="hr-HR"/>
          </a:p>
        </p:txBody>
      </p:sp>
      <p:pic>
        <p:nvPicPr>
          <p:cNvPr id="4" name="Picture 3" descr="difuzn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71942"/>
            <a:ext cx="25812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smtClean="0"/>
              <a:t>Mjerenje buke</a:t>
            </a:r>
            <a:endParaRPr lang="hr-HR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3"/>
            <a:ext cx="9144000" cy="5286388"/>
          </a:xfrm>
        </p:spPr>
        <p:txBody>
          <a:bodyPr>
            <a:normAutofit/>
          </a:bodyPr>
          <a:lstStyle/>
          <a:p>
            <a:r>
              <a:rPr lang="en-GB" sz="1800" b="1" smtClean="0"/>
              <a:t>Bukom </a:t>
            </a:r>
            <a:r>
              <a:rPr lang="en-GB" sz="1800" smtClean="0"/>
              <a:t>se naziva svaki neželjeni zvuk proizveden nepravilnim i periodičnim titranjem čestica u zraku.</a:t>
            </a:r>
            <a:br>
              <a:rPr lang="en-GB" sz="1800" smtClean="0"/>
            </a:br>
            <a:r>
              <a:rPr lang="en-GB" sz="1800" smtClean="0"/>
              <a:t>To je najčešće prejak ili neugodan zvuk koji mijenja normalno stanje okoliša na određenom području.</a:t>
            </a:r>
            <a:endParaRPr lang="hr-HR" sz="1800" smtClean="0"/>
          </a:p>
          <a:p>
            <a:r>
              <a:rPr lang="en-GB" sz="1800" b="1" smtClean="0"/>
              <a:t>Mjerenje buke</a:t>
            </a:r>
            <a:r>
              <a:rPr lang="en-GB" sz="1800" smtClean="0"/>
              <a:t> je mjera zaštite koja se provodi u cilju sprječavanja nastajanja ili smanjenja postojeće buke na dopuštenu razinu.</a:t>
            </a:r>
            <a:endParaRPr lang="hr-HR" sz="1800" smtClean="0"/>
          </a:p>
          <a:p>
            <a:r>
              <a:rPr lang="en-GB" sz="1800" smtClean="0"/>
              <a:t>Mjerenje buke provodi se uglavnom izravnom objektivnom metodom pomoću </a:t>
            </a:r>
            <a:r>
              <a:rPr lang="en-GB" sz="1800" b="1" smtClean="0"/>
              <a:t>zvukomjera, </a:t>
            </a:r>
            <a:r>
              <a:rPr lang="en-GB" sz="1800" smtClean="0"/>
              <a:t>ali postoji još mnogo drugih metoda koje se mogu upotrijebiti za mjerenje buke, odnosno zvuka. </a:t>
            </a:r>
            <a:endParaRPr lang="hr-HR" sz="1800" smtClean="0"/>
          </a:p>
          <a:p>
            <a:r>
              <a:rPr lang="hr-HR" sz="1800" smtClean="0"/>
              <a:t>Slika 3.1. Zvukomjer:</a:t>
            </a:r>
            <a:br>
              <a:rPr lang="hr-HR" sz="1800" smtClean="0"/>
            </a:br>
            <a:r>
              <a:rPr lang="en-GB" sz="1800" smtClean="0"/>
              <a:t/>
            </a:r>
            <a:br>
              <a:rPr lang="en-GB" sz="1800" smtClean="0"/>
            </a:br>
            <a:r>
              <a:rPr lang="en-GB" sz="1800" smtClean="0"/>
              <a:t/>
            </a:r>
            <a:br>
              <a:rPr lang="en-GB" sz="1800" smtClean="0"/>
            </a:br>
            <a:endParaRPr lang="hr-HR" sz="1800" smtClean="0"/>
          </a:p>
          <a:p>
            <a:pPr>
              <a:buNone/>
            </a:pPr>
            <a:r>
              <a:rPr lang="en-GB" sz="1800" smtClean="0"/>
              <a:t/>
            </a:r>
            <a:br>
              <a:rPr lang="en-GB" sz="1800" smtClean="0"/>
            </a:br>
            <a:endParaRPr lang="hr-HR" sz="1800"/>
          </a:p>
        </p:txBody>
      </p:sp>
      <p:pic>
        <p:nvPicPr>
          <p:cNvPr id="5" name="Picture 4" descr="e0fbea7973eb7a66406bea78f4486281df008b61-GalleryBi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4714885"/>
            <a:ext cx="1785951" cy="17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200" smtClean="0"/>
              <a:t>Zaštita od buke</a:t>
            </a:r>
            <a:endParaRPr lang="hr-HR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smtClean="0"/>
              <a:t>Zaštita od buke se najčešće provodi upotrebom zvučne izolacije, koja se danas provodi na svim građevinama.</a:t>
            </a:r>
          </a:p>
          <a:p>
            <a:r>
              <a:rPr lang="hr-HR" sz="1800" smtClean="0"/>
              <a:t>Postoji tri različite </a:t>
            </a:r>
            <a:r>
              <a:rPr lang="hr-HR" sz="1800" b="1" smtClean="0"/>
              <a:t>vrste buke</a:t>
            </a:r>
            <a:r>
              <a:rPr lang="hr-HR" sz="1800" smtClean="0"/>
              <a:t>:</a:t>
            </a:r>
          </a:p>
          <a:p>
            <a:pPr>
              <a:buNone/>
            </a:pPr>
            <a:r>
              <a:rPr lang="hr-HR" sz="1800" smtClean="0"/>
              <a:t>        - Buka koja se stvara u prostoriji u kojoj smeta.</a:t>
            </a:r>
          </a:p>
          <a:p>
            <a:pPr>
              <a:buNone/>
            </a:pPr>
            <a:r>
              <a:rPr lang="hr-HR" sz="1800" smtClean="0"/>
              <a:t>        - Zračna buka koja se prenosi izvana ili iz druge prostorije u prostoriju u</a:t>
            </a:r>
            <a:br>
              <a:rPr lang="hr-HR" sz="1800" smtClean="0"/>
            </a:br>
            <a:r>
              <a:rPr lang="hr-HR" sz="1800" smtClean="0"/>
              <a:t>   kojoj smeta.</a:t>
            </a:r>
          </a:p>
          <a:p>
            <a:pPr>
              <a:buNone/>
            </a:pPr>
            <a:r>
              <a:rPr lang="hr-HR" sz="1800" smtClean="0"/>
              <a:t>        - Vibracijska buka, koja se u prostoriji u kojoj smeta prenosi</a:t>
            </a:r>
            <a:br>
              <a:rPr lang="hr-HR" sz="1800" smtClean="0"/>
            </a:br>
            <a:r>
              <a:rPr lang="hr-HR" sz="1800" smtClean="0"/>
              <a:t>    pregrađevinskih konstrukcija.</a:t>
            </a:r>
          </a:p>
          <a:p>
            <a:r>
              <a:rPr lang="hr-HR" sz="1800" smtClean="0"/>
              <a:t>Jedan od najčešćih načina koji se koristi za zaštitu od buke unutar zgrada je </a:t>
            </a:r>
            <a:r>
              <a:rPr lang="hr-HR" sz="1800" b="1" smtClean="0"/>
              <a:t>zvučna izolacija pregrade.</a:t>
            </a:r>
          </a:p>
          <a:p>
            <a:r>
              <a:rPr lang="hr-HR" sz="1800" smtClean="0"/>
              <a:t>Zbog svih negativnosti na koje može utjecati buka, nužno je </a:t>
            </a:r>
            <a:r>
              <a:rPr lang="hr-HR" sz="1800" smtClean="0"/>
              <a:t>imati </a:t>
            </a:r>
            <a:r>
              <a:rPr lang="hr-HR" sz="1800" smtClean="0"/>
              <a:t>prikladnu zaštitu od buke, jer u suprotnom može doći do trajnih kako fizičkih, tako i psihičkih posljedica.</a:t>
            </a:r>
          </a:p>
          <a:p>
            <a:pPr>
              <a:buNone/>
            </a:pPr>
            <a:endParaRPr lang="hr-HR" sz="1800" smtClean="0"/>
          </a:p>
          <a:p>
            <a:pPr>
              <a:buNone/>
            </a:pPr>
            <a:r>
              <a:rPr lang="hr-HR" sz="1800" smtClean="0"/>
              <a:t> </a:t>
            </a:r>
          </a:p>
          <a:p>
            <a:endParaRPr lang="hr-HR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cene3d>
            <a:camera prst="perspectiveFront"/>
            <a:lightRig rig="threePt" dir="t"/>
          </a:scene3d>
        </p:spPr>
        <p:txBody>
          <a:bodyPr vert="horz"/>
          <a:lstStyle/>
          <a:p>
            <a:pPr algn="ctr">
              <a:buNone/>
            </a:pPr>
            <a:endParaRPr lang="hr-HR" smtClean="0"/>
          </a:p>
          <a:p>
            <a:pPr algn="ctr">
              <a:buNone/>
            </a:pPr>
            <a:endParaRPr lang="hr-HR" smtClean="0"/>
          </a:p>
          <a:p>
            <a:pPr algn="ctr">
              <a:buNone/>
            </a:pPr>
            <a:endParaRPr lang="hr-HR" smtClean="0"/>
          </a:p>
          <a:p>
            <a:pPr algn="ctr">
              <a:buNone/>
            </a:pPr>
            <a:endParaRPr lang="hr-HR" smtClean="0"/>
          </a:p>
          <a:p>
            <a:pPr algn="ctr">
              <a:buNone/>
            </a:pPr>
            <a:endParaRPr lang="hr-HR" sz="3600" i="1" smtClean="0">
              <a:latin typeface="Algerian" pitchFamily="82" charset="0"/>
            </a:endParaRPr>
          </a:p>
          <a:p>
            <a:pPr algn="ctr">
              <a:buNone/>
            </a:pPr>
            <a:r>
              <a:rPr lang="hr-HR" sz="3600" i="1" smtClean="0">
                <a:latin typeface="Algerian" pitchFamily="82" charset="0"/>
              </a:rPr>
              <a:t>HVALA NA PAŽNJI</a:t>
            </a:r>
          </a:p>
          <a:p>
            <a:pPr>
              <a:buNone/>
            </a:pPr>
            <a:endParaRPr lang="hr-HR" sz="3600" i="1" smtClean="0">
              <a:latin typeface="Algerian" pitchFamily="82" charset="0"/>
            </a:endParaRPr>
          </a:p>
          <a:p>
            <a:pPr>
              <a:buNone/>
            </a:pPr>
            <a:endParaRPr lang="hr-HR" sz="3600" i="1" smtClean="0">
              <a:latin typeface="Algerian" pitchFamily="82" charset="0"/>
            </a:endParaRPr>
          </a:p>
          <a:p>
            <a:pPr>
              <a:buNone/>
            </a:pPr>
            <a:endParaRPr lang="hr-HR" sz="3600" i="1" smtClean="0">
              <a:latin typeface="Algerian" pitchFamily="82" charset="0"/>
            </a:endParaRPr>
          </a:p>
          <a:p>
            <a:pPr>
              <a:buNone/>
            </a:pPr>
            <a:r>
              <a:rPr lang="hr-HR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Izradio: Filip Bikić</a:t>
            </a:r>
          </a:p>
          <a:p>
            <a:pPr>
              <a:buNone/>
            </a:pPr>
            <a:r>
              <a:rPr lang="hr-HR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Razred: 4.c</a:t>
            </a:r>
            <a:endParaRPr lang="hr-HR" sz="3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119</TotalTime>
  <Words>197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                                                                                                           Završni rad</vt:lpstr>
      <vt:lpstr>Zvuk</vt:lpstr>
      <vt:lpstr>Akustika</vt:lpstr>
      <vt:lpstr>Mjerenje buke</vt:lpstr>
      <vt:lpstr>Zaštita od buke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Završni rad</dc:title>
  <dc:creator>Korisnik</dc:creator>
  <cp:lastModifiedBy>Korisnik</cp:lastModifiedBy>
  <cp:revision>7</cp:revision>
  <dcterms:created xsi:type="dcterms:W3CDTF">2016-05-23T09:27:38Z</dcterms:created>
  <dcterms:modified xsi:type="dcterms:W3CDTF">2016-05-29T15:17:52Z</dcterms:modified>
</cp:coreProperties>
</file>