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5" r:id="rId2"/>
    <p:sldId id="258" r:id="rId3"/>
    <p:sldId id="366" r:id="rId4"/>
    <p:sldId id="367" r:id="rId5"/>
    <p:sldId id="369" r:id="rId6"/>
    <p:sldId id="368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</p:sldIdLst>
  <p:sldSz cx="12192000" cy="6858000"/>
  <p:notesSz cx="6858000" cy="9144000"/>
  <p:embeddedFontLst>
    <p:embeddedFont>
      <p:font typeface="Frutiger LT Com 45 Light" panose="020B0303030504020204" pitchFamily="34" charset="0"/>
      <p:regular r:id="rId22"/>
      <p:bold r:id="rId23"/>
      <p:italic r:id="rId24"/>
      <p:boldItalic r:id="rId25"/>
    </p:embeddedFont>
    <p:embeddedFont>
      <p:font typeface="Frutiger LT Com 65 Bold" panose="020B0803030504020204" pitchFamily="34" charset="0"/>
      <p:bold r:id="rId26"/>
    </p:embeddedFont>
    <p:embeddedFont>
      <p:font typeface="Frutiger LT Com 75 Black" panose="020B0A03040504030204" pitchFamily="34" charset="0"/>
      <p:bold r:id="rId27"/>
    </p:embeddedFont>
  </p:embeddedFontLst>
  <p:custDataLst>
    <p:tags r:id="rId2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D"/>
    <a:srgbClr val="657688"/>
    <a:srgbClr val="E1D6E6"/>
    <a:srgbClr val="B1A743"/>
    <a:srgbClr val="D6C2C2"/>
    <a:srgbClr val="D9E8FB"/>
    <a:srgbClr val="FFFFFF"/>
    <a:srgbClr val="7F675C"/>
    <a:srgbClr val="E0D9D3"/>
    <a:srgbClr val="FFE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008" autoAdjust="0"/>
  </p:normalViewPr>
  <p:slideViewPr>
    <p:cSldViewPr snapToGrid="0" showGuides="1">
      <p:cViewPr>
        <p:scale>
          <a:sx n="100" d="100"/>
          <a:sy n="100" d="100"/>
        </p:scale>
        <p:origin x="816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8501"/>
    </p:cViewPr>
  </p:sorterViewPr>
  <p:notesViewPr>
    <p:cSldViewPr snapToGrid="0">
      <p:cViewPr varScale="1">
        <p:scale>
          <a:sx n="80" d="100"/>
          <a:sy n="80" d="100"/>
        </p:scale>
        <p:origin x="28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028EFDA-A75E-49AB-9C1C-E96D5D820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DB3184-593B-4E78-B58C-DA62E4A2A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B798-6D2C-417B-AF46-ECB70983C15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5F87B-7E94-4DDB-9703-3B62B77C5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9CA73-2501-4D43-9D8D-E09D9E3F3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1251-5CB6-4896-AAF1-C5E7C80339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A665-AB63-487C-A689-A96D5AA0C86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5821" y="1143000"/>
            <a:ext cx="3946358" cy="221982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9F0A-9DE2-44AB-9A84-CC28BAF7B3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kern="1200">
        <a:solidFill>
          <a:schemeClr val="accent1"/>
        </a:solidFill>
        <a:latin typeface="+mj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808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836283"/>
            <a:ext cx="5916612" cy="3148592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5248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2/3 randabfa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3305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00213"/>
            <a:ext cx="6794500" cy="4457904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2176723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Zahl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Kapitelüberschrift, Frutiger LT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Com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Bold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, 16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pt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CF3FD1A-1D27-41F1-9CA0-1DB93D823F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073017-DDA3-40B1-B959-F4FB6A4AFA26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E2CAD830-41D2-49E6-9A6C-8B30840C61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1C2822D-ACBC-46C4-BC5F-37D1A4BC04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49B4F5-3985-40FA-BB6F-4069C03E55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41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eschreibun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3226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4" y="1700213"/>
            <a:ext cx="6315075" cy="428466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1622533"/>
          </a:xfrm>
          <a:gradFill flip="none" rotWithShape="1">
            <a:gsLst>
              <a:gs pos="34000">
                <a:srgbClr val="1C768F">
                  <a:alpha val="94902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lnSpc>
                <a:spcPts val="2420"/>
              </a:lnSpc>
              <a:spcAft>
                <a:spcPts val="0"/>
              </a:spcAft>
              <a:defRPr sz="28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 b="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Kapitelüberschrift, Frutiger </a:t>
            </a:r>
            <a:r>
              <a:rPr lang="de-DE" dirty="0" err="1"/>
              <a:t>Bold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Frutiger LT </a:t>
            </a:r>
            <a:r>
              <a:rPr lang="de-DE" dirty="0" err="1"/>
              <a:t>Com</a:t>
            </a:r>
            <a:r>
              <a:rPr lang="de-DE" dirty="0"/>
              <a:t> Light 16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00B162-5CE1-4081-9F76-7824B5C171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612DD1F-137A-4464-9EAC-BB9C0CE663F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91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F8DCC3F-E343-4E3F-B16A-B6051F15F1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5" b="18610"/>
          <a:stretch/>
        </p:blipFill>
        <p:spPr>
          <a:xfrm>
            <a:off x="0" y="1"/>
            <a:ext cx="12192000" cy="6151957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6657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3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Kapitelnummer 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75AC2F-D644-43D9-B982-47D14AE506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D65271-F4C6-48CF-AF5F-2037B0CD876F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6" name="Copyright Fraunhofer">
            <a:extLst>
              <a:ext uri="{FF2B5EF4-FFF2-40B4-BE49-F238E27FC236}">
                <a16:creationId xmlns:a16="http://schemas.microsoft.com/office/drawing/2014/main" id="{F09CF1CB-7C21-4B1B-8641-DD8AC9A83C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AB71B0-9D5B-4CFF-97F3-7D9E421F2D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6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10222"/>
          <a:stretch/>
        </p:blipFill>
        <p:spPr>
          <a:xfrm>
            <a:off x="0" y="0"/>
            <a:ext cx="12192000" cy="615696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82447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5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Kapitelnummer 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r>
              <a:rPr lang="de-DE" dirty="0"/>
              <a:t>,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D05C7-382B-438D-B349-2F1CC8C2BC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020A64-C0C9-478D-9112-3AF7A9C7B73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6" name="Copyright Fraunhofer">
            <a:extLst>
              <a:ext uri="{FF2B5EF4-FFF2-40B4-BE49-F238E27FC236}">
                <a16:creationId xmlns:a16="http://schemas.microsoft.com/office/drawing/2014/main" id="{F4113842-5E3F-4997-8349-B76EB457E5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428535-A26E-4A75-A2D0-95960DB6BC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6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2164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DBBD9DA-78F9-4E62-A16F-A3EAEE48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21AC-02AD-43CE-8223-29C354AFA9F0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68024DD5-D614-4E40-8330-76F9312A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4063AB9-A95E-44E6-BF4C-CF298331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0542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19BFEDD4-0A61-4DAA-847E-5542C0836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70035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3A3249-3413-4CB5-A695-6373FE34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90B4-23A1-4D5C-AEA0-4F896DEE8659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97173DEC-80BC-41B9-97B7-7718E8E2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A71267-E3FD-4A93-BE1B-8DD36105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153CC-8B9B-4F23-A87D-CDC7D540D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AA71AE-8A22-4F1C-8598-F96615B924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F587FD1-7E1D-43C5-AEEB-11FB82BEE6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2288" y="1703388"/>
            <a:ext cx="3492500" cy="2640595"/>
          </a:xfrm>
        </p:spPr>
        <p:txBody>
          <a:bodyPr/>
          <a:lstStyle>
            <a:lvl9pPr>
              <a:buAutoNum type="arabicPeriod"/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D288D47-B1E2-4566-B8EC-6D108A695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0075" y="1703388"/>
            <a:ext cx="3492500" cy="274002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8218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78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61F0DBA5-C1B0-44DC-A359-F53055D1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D9B4-34CC-4E21-9E4A-F393B50906FC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13" name="Copyright Fraunhofer">
            <a:extLst>
              <a:ext uri="{FF2B5EF4-FFF2-40B4-BE49-F238E27FC236}">
                <a16:creationId xmlns:a16="http://schemas.microsoft.com/office/drawing/2014/main" id="{3A411D1E-2AF9-4CC5-AEC7-0C6DF157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28F296-FF06-4CDF-A47F-F729AA31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C0110F-2625-4571-AE19-B8D78EAA1F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EF34A9-6B75-4492-8A12-35A87E55C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2520950" cy="2932112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310D88-98AF-4753-BFFB-0D7937A972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5663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ED3F47-FB9A-471A-8A6D-C6AC2320A9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388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4C0EBAA-DEB8-42ED-9FF0-97A1433AEB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91625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47060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  <p15:guide id="3" pos="2139" userDrawn="1">
          <p15:clr>
            <a:srgbClr val="FBAE40"/>
          </p15:clr>
        </p15:guide>
        <p15:guide id="4" pos="1890" userDrawn="1">
          <p15:clr>
            <a:srgbClr val="FBAE40"/>
          </p15:clr>
        </p15:guide>
        <p15:guide id="5" pos="5541" userDrawn="1">
          <p15:clr>
            <a:srgbClr val="FBAE40"/>
          </p15:clr>
        </p15:guide>
        <p15:guide id="6" pos="57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33CE2A8B-DF0C-4ED8-B188-C82210FB6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2440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593715C-3DC0-4E6F-AC38-9875A9DF0C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5388" y="0"/>
            <a:ext cx="5916612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EB5820C-E708-4B83-B2D5-A17747D22E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F9B2CC-25F6-4FAC-8864-016AA298134A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D2144230-B8EC-476B-931A-D0CD27889E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1FBFD26-99E1-4A8F-A74A-F6ADF2E2D8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DB4C6-EB43-4DAF-85FB-3D5502FB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5437188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8F142-8C02-4935-B629-B6251A26C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5437188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FD108-BE77-4119-8953-7B3B60E98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7880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D3ED57BE-37A9-4D96-8E88-2396C11862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1807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1458B9F-36A1-41C9-BED5-48660CBF7B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0075" y="0"/>
            <a:ext cx="3971925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A55FE10-1600-4EC9-BD53-2AD0F1FF5A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E57FA5-9E55-4B97-9BC1-88EE745C6E8D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3F46C379-14E1-4C3E-81B3-2514BD91D6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983DEDE-C1BC-4CFF-B990-BF9CE174A5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F28B4-14C0-46CF-91E6-E56862CB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1F331-B496-4BC0-8505-F35F3C57A2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7345363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13626-B371-440A-B685-32C759713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D2D81B-2964-4DEB-9973-66C95A1B00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2288" y="1703388"/>
            <a:ext cx="3492500" cy="261937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45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1608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42AEA7-0D8C-4AD8-8EEC-63FF8206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525D-F95B-4ACC-B650-EB231C9416E4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3BFD0A8D-1DCE-43F0-A5E3-4221FF17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80CF9D-E06C-44A3-9743-D9D200F4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8381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090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Beispielbild als Platzhalter - durch Klick auf Symbol gegen gewünschtes Bild austauschen!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02996"/>
            <a:ext cx="5916612" cy="2981879"/>
          </a:xfrm>
          <a:gradFill flip="none" rotWithShape="1">
            <a:gsLst>
              <a:gs pos="34000">
                <a:srgbClr val="1D7790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2174523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9292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42AEA7-0D8C-4AD8-8EEC-63FF8206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6A1-7152-48DA-B11F-0CA42E8F88C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3BFD0A8D-1DCE-43F0-A5E3-4221FF17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80CF9D-E06C-44A3-9743-D9D200F4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16013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18883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6000"/>
            <a:ext cx="11233150" cy="382733"/>
          </a:xfrm>
        </p:spPr>
        <p:txBody>
          <a:bodyPr vert="horz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700213"/>
            <a:ext cx="5437188" cy="2640595"/>
          </a:xfrm>
        </p:spPr>
        <p:txBody>
          <a:bodyPr numCol="1" spcCol="360000"/>
          <a:lstStyle>
            <a:lvl5pPr>
              <a:defRPr/>
            </a:lvl5pPr>
            <a:lvl8pPr>
              <a:buAutoNum type="arabicPeriod"/>
              <a:defRPr/>
            </a:lvl8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A80A6E1-2019-439E-8E86-0046D913F8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4BCDEA-1572-4D1C-B8B3-1CB32F073304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F3CF5D9C-18A9-4FD1-BF61-90B1DF40DA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C7C1689-11E8-41AB-9458-DE44740E23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AB49C-1F4E-4EF1-AAF8-5D9B08CE01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2979DCD-35B3-46F6-8E1A-F75179508D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1700213"/>
            <a:ext cx="5437187" cy="2640595"/>
          </a:xfrm>
        </p:spPr>
        <p:txBody>
          <a:bodyPr numCol="1"/>
          <a:lstStyle/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3339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2174C6A4-3B89-4478-A08C-B54D082B38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74438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6000"/>
            <a:ext cx="11233150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700213"/>
            <a:ext cx="5437188" cy="3085204"/>
          </a:xfrm>
        </p:spPr>
        <p:txBody>
          <a:bodyPr numCol="1" spcCol="360000"/>
          <a:lstStyle>
            <a:lvl1pPr>
              <a:lnSpc>
                <a:spcPct val="110000"/>
              </a:lnSpc>
              <a:spcAft>
                <a:spcPts val="2200"/>
              </a:spcAft>
              <a:defRPr sz="1800"/>
            </a:lvl1pPr>
            <a:lvl2pPr>
              <a:lnSpc>
                <a:spcPct val="110000"/>
              </a:lnSpc>
              <a:spcAft>
                <a:spcPts val="2200"/>
              </a:spcAft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buAutoNum type="arabicPeriod"/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318EBD9-F5F5-405C-9B19-55E93DB7BE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87E145-D96F-4C16-98B0-5C7CE18C7A39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A65BD112-D0DA-4A2E-BD97-424BCF96C4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38D657B-7546-4822-9986-D778474870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B913C0-DAEC-4E03-BE28-C93BE7F20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DDE3BD-D7C5-4F7F-8E5F-2F194BD44F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1700213"/>
            <a:ext cx="5516562" cy="3020314"/>
          </a:xfrm>
        </p:spPr>
        <p:txBody>
          <a:bodyPr numCol="1"/>
          <a:lstStyle>
            <a:lvl1pPr>
              <a:lnSpc>
                <a:spcPct val="110000"/>
              </a:lnSpc>
              <a:spcAft>
                <a:spcPts val="2200"/>
              </a:spcAft>
              <a:defRPr sz="1800"/>
            </a:lvl1pPr>
            <a:lvl2pPr>
              <a:lnSpc>
                <a:spcPct val="110000"/>
              </a:lnSpc>
              <a:spcAft>
                <a:spcPts val="2200"/>
              </a:spcAft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9527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2209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DC8D38B-C18B-45D1-977E-43D6AADFE7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00213"/>
            <a:ext cx="5916613" cy="4284662"/>
          </a:xfrm>
          <a:gradFill flip="none" rotWithShape="1">
            <a:gsLst>
              <a:gs pos="34000">
                <a:srgbClr val="1E7992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288000" rIns="288000" bIns="288000" numCol="1" spcCol="360000"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20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F9B75C-F431-4271-A789-357B552F17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1700213"/>
            <a:ext cx="5437187" cy="277729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7C33152-44C8-4D5F-8A14-F5A77C4509A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77E153F-41A4-4D9F-9E2C-43776E00E2AA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E4293628-7C4E-4B40-9C44-4455388844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82CBCEFF-ED55-43F4-840E-11635FF54F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EAC44-6B23-48D7-9382-254ECE95C3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182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30FDEE22-4D74-4924-86C5-CF41B7A9F583}"/>
              </a:ext>
            </a:extLst>
          </p:cNvPr>
          <p:cNvSpPr/>
          <p:nvPr userDrawn="1"/>
        </p:nvSpPr>
        <p:spPr bwMode="gray">
          <a:xfrm>
            <a:off x="479425" y="1206230"/>
            <a:ext cx="473886" cy="87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accent2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accent2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 b="0">
                <a:solidFill>
                  <a:schemeClr val="accent2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30F5BB5-7863-4504-94A4-F39A72E20BF2}"/>
              </a:ext>
            </a:extLst>
          </p:cNvPr>
          <p:cNvGrpSpPr/>
          <p:nvPr userDrawn="1"/>
        </p:nvGrpSpPr>
        <p:grpSpPr>
          <a:xfrm>
            <a:off x="621507" y="476249"/>
            <a:ext cx="1266824" cy="1028701"/>
            <a:chOff x="621507" y="476249"/>
            <a:chExt cx="1266824" cy="1028701"/>
          </a:xfrm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0955E3B-8357-4836-8592-3039D01F1391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8245CA0A-C731-43B3-A4D1-99935FA2DE2F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85A88-12D6-4461-A4C7-1D177C10FE4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541F53-829B-4497-96C5-4E44BC0C6C56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C3B39-287A-4DC2-86D1-47762D2F8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A36F7860-0DEC-4D26-A4CA-9345FD189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2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5574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A5AD49B5-73A6-4C2A-8588-DD0F894360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5" b="18624"/>
          <a:stretch/>
        </p:blipFill>
        <p:spPr>
          <a:xfrm>
            <a:off x="0" y="2"/>
            <a:ext cx="12192000" cy="6150768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bg1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2E23E-A04B-4A3C-9731-269F09B361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802DEE-4F74-426D-A4E8-87B69A103B05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17" name="Copyright Fraunhofer">
            <a:extLst>
              <a:ext uri="{FF2B5EF4-FFF2-40B4-BE49-F238E27FC236}">
                <a16:creationId xmlns:a16="http://schemas.microsoft.com/office/drawing/2014/main" id="{7BF1A88B-92B6-448D-B293-70A607B265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9320B56D-3BA0-4D7D-91B3-67F9A11E4A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42B2AF3-B72B-4E51-98E8-276E33E081FB}"/>
              </a:ext>
            </a:extLst>
          </p:cNvPr>
          <p:cNvGrpSpPr/>
          <p:nvPr userDrawn="1"/>
        </p:nvGrpSpPr>
        <p:grpSpPr>
          <a:xfrm>
            <a:off x="621507" y="476249"/>
            <a:ext cx="1266824" cy="1028701"/>
            <a:chOff x="621507" y="476249"/>
            <a:chExt cx="1266824" cy="1028701"/>
          </a:xfrm>
          <a:solidFill>
            <a:schemeClr val="bg1"/>
          </a:solidFill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A9E48764-AC81-446C-B62C-88A8F03B3803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14C3BCAC-351B-4AFA-8D18-F61D609E40E4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162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beispiel –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128657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durch Klicken auf Symbol in Bildmitte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3064328"/>
            <a:ext cx="5916612" cy="2727579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bg1"/>
                </a:solidFill>
                <a:latin typeface="+mn-lt"/>
              </a:defRPr>
            </a:lvl1pPr>
            <a:lvl2pPr marL="0" marR="0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 panose="020B0303030504020204" pitchFamily="34" charset="0"/>
                <a:ea typeface="+mn-ea"/>
                <a:cs typeface="+mn-cs"/>
              </a:rPr>
              <a:t>Überschrift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Com 45 Light" panose="020B0303030504020204" pitchFamily="34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6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75 Black" panose="020B0A03040504030204" pitchFamily="34" charset="0"/>
                <a:ea typeface="+mn-ea"/>
                <a:cs typeface="+mn-cs"/>
              </a:rPr>
              <a:t>—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 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5806F9-6B91-4EEE-BC2C-4C702B2BEEDB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0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jektbeispiel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durch Klicken auf Symbol in Bildmitte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0147"/>
            <a:ext cx="5916612" cy="2727579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bg1"/>
                </a:solidFill>
                <a:latin typeface="+mn-lt"/>
              </a:defRPr>
            </a:lvl1pPr>
            <a:lvl2pPr marL="0" marR="0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 panose="020B0303030504020204" pitchFamily="34" charset="0"/>
                <a:ea typeface="+mn-ea"/>
                <a:cs typeface="+mn-cs"/>
              </a:rPr>
              <a:t>Überschrift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Com 45 Light" panose="020B0303030504020204" pitchFamily="34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6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75 Black" panose="020B0A03040504030204" pitchFamily="34" charset="0"/>
                <a:ea typeface="+mn-ea"/>
                <a:cs typeface="+mn-cs"/>
              </a:rPr>
              <a:t>—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 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</a:t>
            </a:r>
          </a:p>
        </p:txBody>
      </p:sp>
    </p:spTree>
    <p:extLst>
      <p:ext uri="{BB962C8B-B14F-4D97-AF65-F5344CB8AC3E}">
        <p14:creationId xmlns:p14="http://schemas.microsoft.com/office/powerpoint/2010/main" val="2987668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57640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bei Bedarf durch Klicken auf Symbol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</p:spTree>
    <p:extLst>
      <p:ext uri="{BB962C8B-B14F-4D97-AF65-F5344CB8AC3E}">
        <p14:creationId xmlns:p14="http://schemas.microsoft.com/office/powerpoint/2010/main" val="3848837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h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430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bei Bedarf durch Klicken auf Symbol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</p:spTree>
    <p:extLst>
      <p:ext uri="{BB962C8B-B14F-4D97-AF65-F5344CB8AC3E}">
        <p14:creationId xmlns:p14="http://schemas.microsoft.com/office/powerpoint/2010/main" val="197530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391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974270"/>
            <a:ext cx="5916612" cy="3010605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2640"/>
              </a:lnSpc>
              <a:spcAft>
                <a:spcPts val="120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184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klein, Frutiger LT </a:t>
            </a:r>
            <a:r>
              <a:rPr lang="de-DE" dirty="0" err="1"/>
              <a:t>Com</a:t>
            </a:r>
            <a:r>
              <a:rPr lang="de-DE" dirty="0"/>
              <a:t> Light, 24 </a:t>
            </a:r>
            <a:r>
              <a:rPr lang="de-DE" dirty="0" err="1"/>
              <a:t>pt</a:t>
            </a:r>
            <a:br>
              <a:rPr lang="de-DE" dirty="0"/>
            </a:br>
            <a:r>
              <a:rPr lang="de-DE" dirty="0"/>
              <a:t>max. 3 Zeilen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681998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197DE11-A966-449E-A5FD-31979AF34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4" b="10419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3167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700213"/>
            <a:ext cx="5916612" cy="3848489"/>
          </a:xfrm>
          <a:noFill/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Fraunhofer XYZ</a:t>
            </a:r>
          </a:p>
          <a:p>
            <a:pPr lvl="3"/>
            <a:r>
              <a:rPr lang="pt-BR" dirty="0"/>
              <a:t>Straße XY</a:t>
            </a:r>
          </a:p>
          <a:p>
            <a:pPr lvl="3"/>
            <a:r>
              <a:rPr lang="pt-BR" dirty="0"/>
              <a:t>12345 Stadt</a:t>
            </a:r>
          </a:p>
          <a:p>
            <a:pPr lvl="3"/>
            <a:r>
              <a:rPr lang="pt-BR" dirty="0"/>
              <a:t>www.fraunhofer.de</a:t>
            </a:r>
          </a:p>
        </p:txBody>
      </p:sp>
    </p:spTree>
    <p:extLst>
      <p:ext uri="{BB962C8B-B14F-4D97-AF65-F5344CB8AC3E}">
        <p14:creationId xmlns:p14="http://schemas.microsoft.com/office/powerpoint/2010/main" val="3265343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2081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2255355"/>
            <a:ext cx="11233149" cy="2998000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6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7200"/>
              </a:lnSpc>
              <a:spcAft>
                <a:spcPts val="1600"/>
              </a:spcAft>
              <a:defRPr sz="85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ts val="208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Vielen Dank für Ihre Aufmerksamkeit</a:t>
            </a:r>
          </a:p>
          <a:p>
            <a:pPr lvl="1"/>
            <a:r>
              <a:rPr lang="de-DE"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40097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537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38390"/>
            <a:ext cx="5916612" cy="2946485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2800"/>
              </a:lnSpc>
              <a:spcAft>
                <a:spcPts val="48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lang="de-DE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klein, Frutiger LT </a:t>
            </a:r>
            <a:r>
              <a:rPr lang="de-DE" dirty="0" err="1"/>
              <a:t>Com</a:t>
            </a:r>
            <a:r>
              <a:rPr lang="de-DE" dirty="0"/>
              <a:t> Light,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arem</a:t>
            </a:r>
            <a:r>
              <a:rPr lang="de-DE" dirty="0"/>
              <a:t> max. 3 Zeilen</a:t>
            </a:r>
          </a:p>
          <a:p>
            <a:pPr marL="0" lvl="3" indent="0" algn="l" defTabSz="914400" rtl="0" eaLnBrk="1" latinLnBrk="0" hangingPunct="1">
              <a:lnSpc>
                <a:spcPts val="1840"/>
              </a:lnSpc>
              <a:spcBef>
                <a:spcPts val="184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4317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5440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pPr lvl="0"/>
            <a:r>
              <a:rPr lang="de-DE" dirty="0"/>
              <a:t>Beispielbild als Platzhalter - durch Klick auf Symbol gegen gewünschtes Bild austauschen!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24025"/>
            <a:ext cx="7824783" cy="2981879"/>
          </a:xfrm>
          <a:gradFill flip="none" rotWithShape="1">
            <a:gsLst>
              <a:gs pos="34000">
                <a:srgbClr val="1E7992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4896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9587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357312"/>
            <a:ext cx="7824787" cy="3148592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979950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0274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7C751A8B-7DD1-4C74-A6D8-AE2E6694A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4" b="10419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90309"/>
            <a:ext cx="11712574" cy="2494566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2234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6599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323596"/>
            <a:ext cx="11712575" cy="2661279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12440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4060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2177878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Zahl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Kapitelüberschrift,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CA94CF4-7D7D-4A16-808E-9BB3F11A79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575F282-9D1B-4645-B88C-04861B076577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12" name="Copyright Fraunhofer">
            <a:extLst>
              <a:ext uri="{FF2B5EF4-FFF2-40B4-BE49-F238E27FC236}">
                <a16:creationId xmlns:a16="http://schemas.microsoft.com/office/drawing/2014/main" id="{86A8951A-7642-4D31-B686-A714C8CCF5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DE5828C-86B5-43E8-99E0-320BB3D4C7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0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7918F-B2AA-4A76-81D6-4E27E906E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2565214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4" imgW="344" imgH="345" progId="TCLayout.ActiveDocument.1">
                  <p:embed/>
                </p:oleObj>
              </mc:Choice>
              <mc:Fallback>
                <p:oleObj name="think-cell Folie" r:id="rId3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8C480-B66C-43DB-AAEB-3790EF5A76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D48EE-75FC-48CE-8886-5B06675925E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8199" y="1703388"/>
            <a:ext cx="11234376" cy="26405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F9CDF1F4-2065-4A60-8377-ED9014C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55836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2840BE37-0688-453E-8621-EBEA1DAF6D6C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Copyright Fraunhofer">
            <a:extLst>
              <a:ext uri="{FF2B5EF4-FFF2-40B4-BE49-F238E27FC236}">
                <a16:creationId xmlns:a16="http://schemas.microsoft.com/office/drawing/2014/main" id="{5FF3544A-E0F0-4101-A728-3DFB567F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noProof="0"/>
              <a:t>© Fraunhofer IOSB</a:t>
            </a:r>
            <a:endParaRPr lang="de-DE" noProof="0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D49F1F8-4B89-4B18-B579-CD843138501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79425" y="1245411"/>
            <a:ext cx="360000" cy="0"/>
          </a:xfrm>
          <a:prstGeom prst="line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070D71-EE9E-4293-96A3-C2A0A07F7A62}"/>
              </a:ext>
            </a:extLst>
          </p:cNvPr>
          <p:cNvCxnSpPr/>
          <p:nvPr userDrawn="1"/>
        </p:nvCxnSpPr>
        <p:spPr bwMode="gray"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formationsklassifizierung">
            <a:extLst>
              <a:ext uri="{FF2B5EF4-FFF2-40B4-BE49-F238E27FC236}">
                <a16:creationId xmlns:a16="http://schemas.microsoft.com/office/drawing/2014/main" id="{6C489D0F-950D-4913-86C7-7EB1061786F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373847" y="6455836"/>
            <a:ext cx="1444306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>
                <a:latin typeface="+mj-lt"/>
              </a:rPr>
              <a:t>Intern</a:t>
            </a:r>
            <a:endParaRPr lang="en-US" sz="800" b="1" dirty="0">
              <a:latin typeface="+mj-lt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FFAE78-FC0D-4DC3-A58F-888E658B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5836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iosb_rgb">
            <a:extLst>
              <a:ext uri="{FF2B5EF4-FFF2-40B4-BE49-F238E27FC236}">
                <a16:creationId xmlns:a16="http://schemas.microsoft.com/office/drawing/2014/main" id="{7CAC2254-44F4-41CC-A5C7-44675CB65AD8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26" y="6334126"/>
            <a:ext cx="1403999" cy="3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3" r:id="rId13"/>
    <p:sldLayoutId id="2147483668" r:id="rId14"/>
    <p:sldLayoutId id="2147483665" r:id="rId15"/>
    <p:sldLayoutId id="2147483671" r:id="rId16"/>
    <p:sldLayoutId id="2147483664" r:id="rId17"/>
    <p:sldLayoutId id="2147483667" r:id="rId18"/>
    <p:sldLayoutId id="2147483659" r:id="rId19"/>
    <p:sldLayoutId id="2147483678" r:id="rId20"/>
    <p:sldLayoutId id="2147483666" r:id="rId21"/>
    <p:sldLayoutId id="2147483669" r:id="rId22"/>
    <p:sldLayoutId id="2147483670" r:id="rId23"/>
    <p:sldLayoutId id="2147483672" r:id="rId24"/>
    <p:sldLayoutId id="2147483673" r:id="rId25"/>
    <p:sldLayoutId id="2147483674" r:id="rId26"/>
    <p:sldLayoutId id="2147483681" r:id="rId27"/>
    <p:sldLayoutId id="2147483680" r:id="rId28"/>
    <p:sldLayoutId id="2147483675" r:id="rId29"/>
    <p:sldLayoutId id="2147483676" r:id="rId30"/>
    <p:sldLayoutId id="2147483677" r:id="rId31"/>
  </p:sldLayoutIdLst>
  <p:hf hdr="0" ft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b="0" kern="1200">
          <a:solidFill>
            <a:schemeClr val="accent2"/>
          </a:solidFill>
          <a:latin typeface="Frutiger LT Com 65 Bold" panose="020B0803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orient="horz" pos="3770" userDrawn="1">
          <p15:clr>
            <a:srgbClr val="F26B43"/>
          </p15:clr>
        </p15:guide>
        <p15:guide id="8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F79856-5C31-46CF-811F-5923CFCCD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3243959"/>
            <a:ext cx="11712575" cy="2740916"/>
          </a:xfrm>
        </p:spPr>
        <p:txBody>
          <a:bodyPr/>
          <a:lstStyle/>
          <a:p>
            <a:r>
              <a:rPr lang="de-DE" dirty="0"/>
              <a:t>Fabian Heinlein</a:t>
            </a:r>
          </a:p>
          <a:p>
            <a:r>
              <a:rPr lang="de-DE" dirty="0"/>
              <a:t>17.02.2025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Ergebnisse: Theoretische Grundlagen der Bachelorarbeit</a:t>
            </a:r>
            <a:br>
              <a:rPr lang="de-DE" dirty="0"/>
            </a:br>
            <a:r>
              <a:rPr lang="de-DE" dirty="0"/>
              <a:t>&amp; Ideen zur Praktischen Umsetzung</a:t>
            </a:r>
          </a:p>
        </p:txBody>
      </p:sp>
      <p:pic>
        <p:nvPicPr>
          <p:cNvPr id="5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9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Theorie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Bilanzraumkonzept – </a:t>
            </a:r>
            <a:r>
              <a:rPr lang="de-DE" dirty="0" err="1"/>
              <a:t>EnPIs</a:t>
            </a:r>
            <a:r>
              <a:rPr lang="de-DE" dirty="0"/>
              <a:t> (2)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D82705-C1FB-2CB9-7636-5E7397B0A665}"/>
              </a:ext>
            </a:extLst>
          </p:cNvPr>
          <p:cNvSpPr txBox="1"/>
          <p:nvPr/>
        </p:nvSpPr>
        <p:spPr>
          <a:xfrm>
            <a:off x="597877" y="1479987"/>
            <a:ext cx="5811715" cy="23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Arten von </a:t>
            </a:r>
            <a:r>
              <a:rPr lang="de-DE" sz="1400" b="1" dirty="0" err="1"/>
              <a:t>EnPIs</a:t>
            </a:r>
            <a:r>
              <a:rPr lang="de-DE" sz="1400" b="1" dirty="0"/>
              <a:t> und relevante Variablen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E9B5DF-A214-F018-6F2F-59E5A98856CC}"/>
              </a:ext>
            </a:extLst>
          </p:cNvPr>
          <p:cNvSpPr txBox="1"/>
          <p:nvPr/>
        </p:nvSpPr>
        <p:spPr>
          <a:xfrm>
            <a:off x="7456049" y="185945"/>
            <a:ext cx="4138074" cy="315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Erkenntnisse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Für alle </a:t>
            </a:r>
            <a:r>
              <a:rPr lang="de-DE" sz="1400" dirty="0" err="1"/>
              <a:t>EnPIs</a:t>
            </a:r>
            <a:r>
              <a:rPr lang="de-DE" sz="1400" dirty="0"/>
              <a:t> müssen nach ISO 50001 </a:t>
            </a:r>
            <a:r>
              <a:rPr lang="de-DE" sz="1400" b="1" dirty="0"/>
              <a:t>relevante Variablen</a:t>
            </a:r>
            <a:r>
              <a:rPr lang="de-DE" sz="1400" dirty="0"/>
              <a:t> definiert werden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Absolute Zahlen </a:t>
            </a:r>
            <a:r>
              <a:rPr lang="de-DE" sz="1400" dirty="0">
                <a:sym typeface="Wingdings" panose="05000000000000000000" pitchFamily="2" charset="2"/>
              </a:rPr>
              <a:t> Aggregate über Zeitraum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ym typeface="Wingdings" panose="05000000000000000000" pitchFamily="2" charset="2"/>
              </a:rPr>
              <a:t>Indexzahlen  </a:t>
            </a:r>
            <a:r>
              <a:rPr lang="de-DE" sz="1400" dirty="0" err="1">
                <a:sym typeface="Wingdings" panose="05000000000000000000" pitchFamily="2" charset="2"/>
              </a:rPr>
              <a:t>EnPIs</a:t>
            </a:r>
            <a:r>
              <a:rPr lang="de-DE" sz="1400" dirty="0">
                <a:sym typeface="Wingdings" panose="05000000000000000000" pitchFamily="2" charset="2"/>
              </a:rPr>
              <a:t> in Zusammenhang mit Zeit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ym typeface="Wingdings" panose="05000000000000000000" pitchFamily="2" charset="2"/>
              </a:rPr>
              <a:t>Beziehungszahlen  Quotient aus zwei Unterschiedlichen Maßen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(z.B. Nutzenergie – Quantifizierte EDL)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ym typeface="Wingdings" panose="05000000000000000000" pitchFamily="2" charset="2"/>
              </a:rPr>
              <a:t>Gliederungszahlen  Quotient aus Teil einer Gesamtmenge im Verhältnis zur Gesamtmenge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(z.B. Energieeinsatz Teilbilanzraum – Gesamter Bilanzraum)</a:t>
            </a:r>
            <a:endParaRPr lang="de-DE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F50C059-8392-2711-994E-6AF8313A4DDA}"/>
              </a:ext>
            </a:extLst>
          </p:cNvPr>
          <p:cNvSpPr txBox="1"/>
          <p:nvPr/>
        </p:nvSpPr>
        <p:spPr>
          <a:xfrm>
            <a:off x="7456049" y="3310898"/>
            <a:ext cx="4299533" cy="289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Abgeleitete Anforderungen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(12) Das Bilanzraumkonzept muss für jeden definierten </a:t>
            </a:r>
            <a:r>
              <a:rPr lang="de-DE" sz="1400" dirty="0" err="1"/>
              <a:t>EnPI</a:t>
            </a:r>
            <a:r>
              <a:rPr lang="de-DE" sz="1400" dirty="0"/>
              <a:t> die Möglichkeit bieten</a:t>
            </a:r>
            <a:r>
              <a:rPr lang="de-DE" sz="1400" b="1" dirty="0"/>
              <a:t>, relevante Variablen</a:t>
            </a:r>
            <a:r>
              <a:rPr lang="de-DE" sz="1400" dirty="0"/>
              <a:t> zu </a:t>
            </a:r>
            <a:r>
              <a:rPr lang="de-DE" sz="1400" b="1" dirty="0"/>
              <a:t>definieren</a:t>
            </a:r>
            <a:r>
              <a:rPr lang="de-DE" sz="1400" dirty="0"/>
              <a:t>. </a:t>
            </a:r>
            <a:br>
              <a:rPr lang="de-DE" sz="1400" dirty="0"/>
            </a:br>
            <a:r>
              <a:rPr lang="de-DE" sz="1400" dirty="0"/>
              <a:t>(13 &amp; 14) Das Bilanzraumkonzept muss in einem Bilanzraum </a:t>
            </a:r>
            <a:r>
              <a:rPr lang="de-DE" sz="1400" dirty="0" err="1"/>
              <a:t>EnPIs</a:t>
            </a:r>
            <a:r>
              <a:rPr lang="de-DE" sz="1400" dirty="0"/>
              <a:t> der </a:t>
            </a:r>
            <a:r>
              <a:rPr lang="de-DE" sz="1400" b="1" dirty="0"/>
              <a:t>Art</a:t>
            </a:r>
            <a:r>
              <a:rPr lang="de-DE" sz="1400" dirty="0"/>
              <a:t>: absolute Zahlen sowie Index-, Beziehungs- und Gliederungszahlen </a:t>
            </a:r>
            <a:r>
              <a:rPr lang="de-DE" sz="1400" b="1" dirty="0"/>
              <a:t>definieren</a:t>
            </a:r>
            <a:r>
              <a:rPr lang="de-DE" sz="1400" dirty="0"/>
              <a:t> und </a:t>
            </a:r>
            <a:r>
              <a:rPr lang="de-DE" sz="1400" b="1" dirty="0"/>
              <a:t>berechnen</a:t>
            </a:r>
            <a:r>
              <a:rPr lang="de-DE" sz="1400" dirty="0"/>
              <a:t> können.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(15) Das Bilanzraumkonzept muss den </a:t>
            </a:r>
            <a:r>
              <a:rPr lang="de-DE" sz="1400" b="1" dirty="0"/>
              <a:t>Zeit-Werte-Verlau</a:t>
            </a:r>
            <a:r>
              <a:rPr lang="de-DE" sz="1400" dirty="0"/>
              <a:t>f für alle im Bilanzraum definierten </a:t>
            </a:r>
            <a:r>
              <a:rPr lang="de-DE" sz="1400" b="1" dirty="0" err="1"/>
              <a:t>EnPIs</a:t>
            </a:r>
            <a:r>
              <a:rPr lang="de-DE" sz="1400" dirty="0"/>
              <a:t> und die dazugehörige </a:t>
            </a:r>
            <a:r>
              <a:rPr lang="de-DE" sz="1400" b="1" dirty="0" err="1"/>
              <a:t>EnBs</a:t>
            </a:r>
            <a:r>
              <a:rPr lang="de-DE" sz="1400" dirty="0"/>
              <a:t> ausgeben können.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EE8C86E-9522-CED1-8EA0-C60F5B027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" y="1865160"/>
            <a:ext cx="6144389" cy="289147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3BBEE68-E2A5-851C-0631-14C313F0A2F9}"/>
              </a:ext>
            </a:extLst>
          </p:cNvPr>
          <p:cNvSpPr txBox="1"/>
          <p:nvPr/>
        </p:nvSpPr>
        <p:spPr>
          <a:xfrm>
            <a:off x="3364257" y="4903924"/>
            <a:ext cx="4299533" cy="1099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(16) Für jeden in einem Bilanzraum definierten </a:t>
            </a:r>
            <a:r>
              <a:rPr lang="de-DE" sz="1400" dirty="0" err="1"/>
              <a:t>EnPI</a:t>
            </a:r>
            <a:r>
              <a:rPr lang="de-DE" sz="1400" dirty="0"/>
              <a:t> müssen die dazugehörigen </a:t>
            </a:r>
            <a:r>
              <a:rPr lang="de-DE" sz="1400" b="1" dirty="0" err="1"/>
              <a:t>EnPI</a:t>
            </a:r>
            <a:r>
              <a:rPr lang="de-DE" sz="1400" b="1" dirty="0"/>
              <a:t>-Werten </a:t>
            </a:r>
            <a:r>
              <a:rPr lang="de-DE" sz="1400" dirty="0"/>
              <a:t>zu einem </a:t>
            </a:r>
            <a:r>
              <a:rPr lang="de-DE" sz="1400" dirty="0" err="1"/>
              <a:t>EnPI</a:t>
            </a:r>
            <a:r>
              <a:rPr lang="de-DE" sz="1400" dirty="0"/>
              <a:t>-Wert </a:t>
            </a:r>
            <a:r>
              <a:rPr lang="de-DE" sz="1400" b="1" dirty="0"/>
              <a:t>über das im Bilanzraum definierte Zeitintervall aggregieren</a:t>
            </a:r>
            <a:r>
              <a:rPr lang="de-DE" sz="1400" dirty="0"/>
              <a:t> können.</a:t>
            </a:r>
          </a:p>
        </p:txBody>
      </p:sp>
    </p:spTree>
    <p:extLst>
      <p:ext uri="{BB962C8B-B14F-4D97-AF65-F5344CB8AC3E}">
        <p14:creationId xmlns:p14="http://schemas.microsoft.com/office/powerpoint/2010/main" val="343075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Theorie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Bilanzraumkonzept – SEU-Analyse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D82705-C1FB-2CB9-7636-5E7397B0A665}"/>
              </a:ext>
            </a:extLst>
          </p:cNvPr>
          <p:cNvSpPr txBox="1"/>
          <p:nvPr/>
        </p:nvSpPr>
        <p:spPr>
          <a:xfrm>
            <a:off x="597877" y="1479987"/>
            <a:ext cx="5811715" cy="23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Datenanalyse zur Identifikation von SEUs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F50C059-8392-2711-994E-6AF8313A4DDA}"/>
              </a:ext>
            </a:extLst>
          </p:cNvPr>
          <p:cNvSpPr txBox="1"/>
          <p:nvPr/>
        </p:nvSpPr>
        <p:spPr>
          <a:xfrm>
            <a:off x="7413042" y="2835040"/>
            <a:ext cx="4299533" cy="3408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Abgeleitete Anforderungen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(17) Für jeden Bilanzraum im Bilanzraumkonzept muss der </a:t>
            </a:r>
            <a:r>
              <a:rPr lang="de-DE" sz="1400" b="1" dirty="0"/>
              <a:t>Energieeinsatz</a:t>
            </a:r>
            <a:r>
              <a:rPr lang="de-DE" sz="1400" dirty="0"/>
              <a:t> in einem Bilanzzeitraum </a:t>
            </a:r>
            <a:r>
              <a:rPr lang="de-DE" sz="1400" b="1" dirty="0"/>
              <a:t>berechnet</a:t>
            </a:r>
            <a:r>
              <a:rPr lang="de-DE" sz="1400" dirty="0"/>
              <a:t> werden können.</a:t>
            </a:r>
            <a:br>
              <a:rPr lang="de-DE" sz="1400" dirty="0"/>
            </a:br>
            <a:r>
              <a:rPr lang="de-DE" sz="1400" dirty="0"/>
              <a:t>(18) Für jeden Bilanzraum im Bilanzraumkonzept der den </a:t>
            </a:r>
            <a:r>
              <a:rPr lang="de-DE" sz="1400" b="1" dirty="0"/>
              <a:t>Energieverbrauch</a:t>
            </a:r>
            <a:r>
              <a:rPr lang="de-DE" sz="1400" dirty="0"/>
              <a:t> einer </a:t>
            </a:r>
            <a:r>
              <a:rPr lang="de-DE" sz="1400" b="1" dirty="0"/>
              <a:t>Energiedienstleistungen</a:t>
            </a:r>
            <a:r>
              <a:rPr lang="de-DE" sz="1400" dirty="0"/>
              <a:t> bilanziert muss der </a:t>
            </a:r>
            <a:r>
              <a:rPr lang="de-DE" sz="1400" b="1" dirty="0"/>
              <a:t>spezifische Energieeinsatz </a:t>
            </a:r>
            <a:r>
              <a:rPr lang="de-DE" sz="1400" dirty="0"/>
              <a:t>in einem Bilanzzeitraum berechnet werden können.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(19) Das Bilanzraumkonzept muss Funktionen zur </a:t>
            </a:r>
            <a:r>
              <a:rPr lang="de-DE" sz="1400" b="1" dirty="0"/>
              <a:t>Analyse</a:t>
            </a:r>
            <a:r>
              <a:rPr lang="de-DE" sz="1400" dirty="0"/>
              <a:t> des </a:t>
            </a:r>
            <a:r>
              <a:rPr lang="de-DE" sz="1400" b="1" dirty="0"/>
              <a:t>Energieeinsatzes</a:t>
            </a:r>
            <a:r>
              <a:rPr lang="de-DE" sz="1400" dirty="0"/>
              <a:t> eines Bilanzraums im Verhältnis zu seinen </a:t>
            </a:r>
            <a:r>
              <a:rPr lang="de-DE" sz="1400" b="1" dirty="0"/>
              <a:t>disaggregierten Teilbilanzräumen </a:t>
            </a:r>
            <a:r>
              <a:rPr lang="de-DE" sz="1400" dirty="0"/>
              <a:t>bereitstellen.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BC30159-F10D-B766-CE29-619ED8DF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4" y="1717873"/>
            <a:ext cx="3455220" cy="4108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B2C1A05-5DAD-4BD0-2A9C-41F67AE5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226" y="28808"/>
            <a:ext cx="4834774" cy="74951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9FA5FAF-2275-2B84-078D-2FA3D7350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06" y="1717872"/>
            <a:ext cx="3455219" cy="4108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B3719A63-E648-41E6-4D47-935540ECA9BF}"/>
              </a:ext>
            </a:extLst>
          </p:cNvPr>
          <p:cNvSpPr txBox="1"/>
          <p:nvPr/>
        </p:nvSpPr>
        <p:spPr>
          <a:xfrm>
            <a:off x="31113" y="5842578"/>
            <a:ext cx="3288323" cy="238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 err="1"/>
              <a:t>Disaggregation</a:t>
            </a:r>
            <a:r>
              <a:rPr lang="de-DE" sz="1400" dirty="0"/>
              <a:t> nach Nutzengröße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754755-1368-C36E-2A2D-4099CBF1CEBC}"/>
              </a:ext>
            </a:extLst>
          </p:cNvPr>
          <p:cNvSpPr txBox="1"/>
          <p:nvPr/>
        </p:nvSpPr>
        <p:spPr>
          <a:xfrm>
            <a:off x="3319436" y="5841537"/>
            <a:ext cx="3705958" cy="238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 err="1"/>
              <a:t>Disaggregation</a:t>
            </a:r>
            <a:r>
              <a:rPr lang="de-DE" sz="1400" dirty="0"/>
              <a:t> nach Untersuchungsgegenstand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E9B5DF-A214-F018-6F2F-59E5A98856CC}"/>
              </a:ext>
            </a:extLst>
          </p:cNvPr>
          <p:cNvSpPr txBox="1"/>
          <p:nvPr/>
        </p:nvSpPr>
        <p:spPr>
          <a:xfrm>
            <a:off x="7413042" y="614719"/>
            <a:ext cx="4138074" cy="2125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Erkenntnisse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b="1" dirty="0"/>
              <a:t>Definition</a:t>
            </a:r>
            <a:r>
              <a:rPr lang="de-DE" sz="1400" dirty="0"/>
              <a:t> &amp; </a:t>
            </a:r>
            <a:r>
              <a:rPr lang="de-DE" sz="1400" b="1" dirty="0"/>
              <a:t>Zusammenhang</a:t>
            </a:r>
            <a:r>
              <a:rPr lang="de-DE" sz="1400" dirty="0"/>
              <a:t>: Energieeinsatz, Spezifischer Energieeinsatz, wesentlicher Energieeinsatz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Beispielhaft aufgezeigt wie </a:t>
            </a:r>
            <a:r>
              <a:rPr lang="de-DE" sz="1400" b="1" dirty="0" err="1"/>
              <a:t>Disaggregation</a:t>
            </a:r>
            <a:r>
              <a:rPr lang="de-DE" sz="1400" dirty="0"/>
              <a:t> zur </a:t>
            </a:r>
            <a:r>
              <a:rPr lang="de-DE" sz="1400" b="1" dirty="0"/>
              <a:t>Identifikation von SEUs</a:t>
            </a:r>
            <a:r>
              <a:rPr lang="de-DE" sz="1400" dirty="0"/>
              <a:t> beitragen kann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b="1" dirty="0"/>
              <a:t>Relevante Variablen </a:t>
            </a:r>
            <a:r>
              <a:rPr lang="de-DE" sz="1400" dirty="0"/>
              <a:t>müssen bei der SEU-Analyse beachtet werden</a:t>
            </a:r>
          </a:p>
        </p:txBody>
      </p:sp>
    </p:spTree>
    <p:extLst>
      <p:ext uri="{BB962C8B-B14F-4D97-AF65-F5344CB8AC3E}">
        <p14:creationId xmlns:p14="http://schemas.microsoft.com/office/powerpoint/2010/main" val="134421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366104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Ansatz Umsetzung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17.02.2025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386066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11233150" cy="3323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400" dirty="0"/>
              <a:t>Ansatz Umsetzung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08AD174-D164-2BA6-2E3C-824D1D96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341146"/>
            <a:ext cx="7353935" cy="326528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Bilanzraumkonzept – Grundlegend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F03F222-DD0D-FA55-3CC9-DA2BAF10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523" y="3448207"/>
            <a:ext cx="5616575" cy="259920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D216F6A-D205-92AC-39C0-947E7E8B15E9}"/>
              </a:ext>
            </a:extLst>
          </p:cNvPr>
          <p:cNvSpPr/>
          <p:nvPr/>
        </p:nvSpPr>
        <p:spPr>
          <a:xfrm>
            <a:off x="6412522" y="3448207"/>
            <a:ext cx="5616575" cy="1071039"/>
          </a:xfrm>
          <a:prstGeom prst="rect">
            <a:avLst/>
          </a:prstGeom>
          <a:noFill/>
          <a:ln w="38100">
            <a:solidFill>
              <a:srgbClr val="FFE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C401F1-283B-DC46-1D61-689AE0341D62}"/>
              </a:ext>
            </a:extLst>
          </p:cNvPr>
          <p:cNvSpPr/>
          <p:nvPr/>
        </p:nvSpPr>
        <p:spPr>
          <a:xfrm>
            <a:off x="6412522" y="4519246"/>
            <a:ext cx="5616575" cy="615462"/>
          </a:xfrm>
          <a:prstGeom prst="rect">
            <a:avLst/>
          </a:prstGeom>
          <a:noFill/>
          <a:ln w="38100">
            <a:solidFill>
              <a:srgbClr val="D3E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29FA677-0B1E-396B-8AD6-85337AA60C60}"/>
              </a:ext>
            </a:extLst>
          </p:cNvPr>
          <p:cNvSpPr/>
          <p:nvPr/>
        </p:nvSpPr>
        <p:spPr>
          <a:xfrm>
            <a:off x="6412522" y="5134708"/>
            <a:ext cx="5616575" cy="912702"/>
          </a:xfrm>
          <a:prstGeom prst="rect">
            <a:avLst/>
          </a:prstGeom>
          <a:noFill/>
          <a:ln w="38100">
            <a:solidFill>
              <a:srgbClr val="BD9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3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11233150" cy="3323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400" dirty="0"/>
              <a:t>Ansatz Umsetzung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08AD174-D164-2BA6-2E3C-824D1D96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341146"/>
            <a:ext cx="7353935" cy="326528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Bilanzraumkonzept – Grundlegend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00A33B-C6F7-8DD8-34FB-C31D85BD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220" y="2406839"/>
            <a:ext cx="5053780" cy="367284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DDE539A-7A41-EF16-12F2-F44CD663BB3E}"/>
              </a:ext>
            </a:extLst>
          </p:cNvPr>
          <p:cNvSpPr/>
          <p:nvPr/>
        </p:nvSpPr>
        <p:spPr>
          <a:xfrm>
            <a:off x="7138220" y="3508073"/>
            <a:ext cx="5053780" cy="865807"/>
          </a:xfrm>
          <a:prstGeom prst="rect">
            <a:avLst/>
          </a:prstGeom>
          <a:noFill/>
          <a:ln w="38100">
            <a:solidFill>
              <a:srgbClr val="7F6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1A4F423-31B5-AA65-B529-3B60D290C188}"/>
              </a:ext>
            </a:extLst>
          </p:cNvPr>
          <p:cNvSpPr/>
          <p:nvPr/>
        </p:nvSpPr>
        <p:spPr>
          <a:xfrm>
            <a:off x="7138220" y="4373879"/>
            <a:ext cx="5053780" cy="1705799"/>
          </a:xfrm>
          <a:prstGeom prst="rect">
            <a:avLst/>
          </a:prstGeom>
          <a:noFill/>
          <a:ln w="38100">
            <a:solidFill>
              <a:srgbClr val="D9E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8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11233150" cy="3323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400" dirty="0"/>
              <a:t>Ansatz Umsetzung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08AD174-D164-2BA6-2E3C-824D1D96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341146"/>
            <a:ext cx="7353935" cy="326528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Bilanzraumkonzept – Grundlegend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8E6D639-D06F-17D2-CFA8-5AC42A8A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221" y="3881590"/>
            <a:ext cx="5053779" cy="163526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DDE539A-7A41-EF16-12F2-F44CD663BB3E}"/>
              </a:ext>
            </a:extLst>
          </p:cNvPr>
          <p:cNvSpPr/>
          <p:nvPr/>
        </p:nvSpPr>
        <p:spPr>
          <a:xfrm>
            <a:off x="7138220" y="3881591"/>
            <a:ext cx="5053780" cy="550710"/>
          </a:xfrm>
          <a:prstGeom prst="rect">
            <a:avLst/>
          </a:prstGeom>
          <a:noFill/>
          <a:ln w="38100">
            <a:solidFill>
              <a:srgbClr val="D6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9224FA9-1466-FC8E-725E-19E44F5CD5DC}"/>
              </a:ext>
            </a:extLst>
          </p:cNvPr>
          <p:cNvCxnSpPr/>
          <p:nvPr/>
        </p:nvCxnSpPr>
        <p:spPr>
          <a:xfrm flipH="1">
            <a:off x="3708400" y="2019300"/>
            <a:ext cx="419100" cy="0"/>
          </a:xfrm>
          <a:prstGeom prst="straightConnector1">
            <a:avLst/>
          </a:prstGeom>
          <a:ln w="9525">
            <a:solidFill>
              <a:srgbClr val="B1A74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4CAECD2-E74E-8A69-E181-67EA79F1B139}"/>
              </a:ext>
            </a:extLst>
          </p:cNvPr>
          <p:cNvCxnSpPr/>
          <p:nvPr/>
        </p:nvCxnSpPr>
        <p:spPr>
          <a:xfrm flipH="1">
            <a:off x="3708400" y="2470150"/>
            <a:ext cx="419100" cy="0"/>
          </a:xfrm>
          <a:prstGeom prst="straightConnector1">
            <a:avLst/>
          </a:prstGeom>
          <a:ln w="9525">
            <a:solidFill>
              <a:srgbClr val="B1A74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DB46F7-15D2-9125-3A37-3A5C9AE3C3CE}"/>
              </a:ext>
            </a:extLst>
          </p:cNvPr>
          <p:cNvCxnSpPr>
            <a:cxnSpLocks/>
          </p:cNvCxnSpPr>
          <p:nvPr/>
        </p:nvCxnSpPr>
        <p:spPr>
          <a:xfrm flipH="1" flipV="1">
            <a:off x="3575050" y="2835493"/>
            <a:ext cx="266700" cy="179735"/>
          </a:xfrm>
          <a:prstGeom prst="straightConnector1">
            <a:avLst/>
          </a:prstGeom>
          <a:ln w="9525">
            <a:solidFill>
              <a:srgbClr val="B1A74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F9F653BD-FA8B-DBCB-2D2A-A2BBA9478992}"/>
              </a:ext>
            </a:extLst>
          </p:cNvPr>
          <p:cNvSpPr txBox="1"/>
          <p:nvPr/>
        </p:nvSpPr>
        <p:spPr>
          <a:xfrm>
            <a:off x="3028950" y="2660650"/>
            <a:ext cx="660400" cy="226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800" dirty="0"/>
              <a:t>BIL_GROUP?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E7474E1-3AB2-0C70-49A8-159783E5D6DD}"/>
              </a:ext>
            </a:extLst>
          </p:cNvPr>
          <p:cNvSpPr/>
          <p:nvPr/>
        </p:nvSpPr>
        <p:spPr>
          <a:xfrm>
            <a:off x="7138220" y="4432300"/>
            <a:ext cx="5053780" cy="1084553"/>
          </a:xfrm>
          <a:prstGeom prst="rect">
            <a:avLst/>
          </a:prstGeom>
          <a:noFill/>
          <a:ln w="38100">
            <a:solidFill>
              <a:srgbClr val="B1A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2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86F24E28-0048-0242-F9A2-51F71550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588"/>
            <a:ext cx="8052546" cy="5307360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11233150" cy="3323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400" dirty="0"/>
              <a:t>Ansatz Umsetzung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Bilanzraumkonzept – Grundlegend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9CD8988-E0DA-D9C7-9360-C335C2E5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3" y="4381498"/>
            <a:ext cx="5767388" cy="2159632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0DC51DD-2095-C638-3623-BF241C694EFB}"/>
              </a:ext>
            </a:extLst>
          </p:cNvPr>
          <p:cNvSpPr/>
          <p:nvPr/>
        </p:nvSpPr>
        <p:spPr>
          <a:xfrm>
            <a:off x="6467450" y="4411333"/>
            <a:ext cx="5681714" cy="1392249"/>
          </a:xfrm>
          <a:prstGeom prst="rect">
            <a:avLst/>
          </a:prstGeom>
          <a:noFill/>
          <a:ln w="38100">
            <a:solidFill>
              <a:srgbClr val="179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3CD5F1E-8765-5DDC-8BFA-79A3CF5A5A20}"/>
              </a:ext>
            </a:extLst>
          </p:cNvPr>
          <p:cNvSpPr/>
          <p:nvPr/>
        </p:nvSpPr>
        <p:spPr>
          <a:xfrm>
            <a:off x="6457900" y="5803582"/>
            <a:ext cx="5681714" cy="76200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6A4A6D0-F561-0CAC-F586-5A42FF78E2C5}"/>
              </a:ext>
            </a:extLst>
          </p:cNvPr>
          <p:cNvCxnSpPr/>
          <p:nvPr/>
        </p:nvCxnSpPr>
        <p:spPr>
          <a:xfrm>
            <a:off x="2238375" y="1407492"/>
            <a:ext cx="209550" cy="466725"/>
          </a:xfrm>
          <a:prstGeom prst="straightConnector1">
            <a:avLst/>
          </a:prstGeom>
          <a:ln w="28575">
            <a:solidFill>
              <a:srgbClr val="179C7D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F3E1413-5B05-0C90-88DD-634917DEB4B4}"/>
              </a:ext>
            </a:extLst>
          </p:cNvPr>
          <p:cNvCxnSpPr>
            <a:cxnSpLocks/>
          </p:cNvCxnSpPr>
          <p:nvPr/>
        </p:nvCxnSpPr>
        <p:spPr>
          <a:xfrm flipV="1">
            <a:off x="2447925" y="2506013"/>
            <a:ext cx="428625" cy="361012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9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11233150" cy="3323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400" dirty="0"/>
              <a:t>Ansatz Umsetzung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DF3E80-A755-F694-C3D5-7781027C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588"/>
            <a:ext cx="8052546" cy="5307360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Bilanzraumkonzept – Grundlegend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CAEF39A-1ADB-CE3B-1A2D-0D84DF44A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286" y="4429123"/>
            <a:ext cx="5703063" cy="153352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0DC51DD-2095-C638-3623-BF241C694EFB}"/>
              </a:ext>
            </a:extLst>
          </p:cNvPr>
          <p:cNvSpPr/>
          <p:nvPr/>
        </p:nvSpPr>
        <p:spPr>
          <a:xfrm>
            <a:off x="6510286" y="4429123"/>
            <a:ext cx="5703063" cy="1533527"/>
          </a:xfrm>
          <a:prstGeom prst="rect">
            <a:avLst/>
          </a:prstGeom>
          <a:noFill/>
          <a:ln w="38100">
            <a:solidFill>
              <a:srgbClr val="FFF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0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11233150" cy="3323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400" dirty="0"/>
              <a:t>Ansatz Umsetzung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Bilanzraumkonzept – Anforderungen zur Datenauswertung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7691A7-F6E5-B8AD-CF55-F6C3D32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319213"/>
            <a:ext cx="5016501" cy="230349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79B7B5B-61E3-E70F-7E8A-8C22C4158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1" y="3622709"/>
            <a:ext cx="5016500" cy="175028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72ACDF9-C872-28C1-D6C2-262C7723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5350108"/>
            <a:ext cx="5016500" cy="828749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2687E06-7003-C691-358D-5482F5D0F175}"/>
              </a:ext>
            </a:extLst>
          </p:cNvPr>
          <p:cNvCxnSpPr/>
          <p:nvPr/>
        </p:nvCxnSpPr>
        <p:spPr>
          <a:xfrm>
            <a:off x="5162550" y="1590675"/>
            <a:ext cx="108585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EF81ED5-3999-5CF8-A09D-8F6918643325}"/>
              </a:ext>
            </a:extLst>
          </p:cNvPr>
          <p:cNvCxnSpPr/>
          <p:nvPr/>
        </p:nvCxnSpPr>
        <p:spPr>
          <a:xfrm>
            <a:off x="5162550" y="2352675"/>
            <a:ext cx="108585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154E191-0263-A2F5-554E-45AD73E0305E}"/>
              </a:ext>
            </a:extLst>
          </p:cNvPr>
          <p:cNvCxnSpPr/>
          <p:nvPr/>
        </p:nvCxnSpPr>
        <p:spPr>
          <a:xfrm>
            <a:off x="5162550" y="3171825"/>
            <a:ext cx="108585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C3B34A9-B6F8-F62C-65C0-34105C1BBD05}"/>
              </a:ext>
            </a:extLst>
          </p:cNvPr>
          <p:cNvCxnSpPr/>
          <p:nvPr/>
        </p:nvCxnSpPr>
        <p:spPr>
          <a:xfrm>
            <a:off x="5162550" y="4010025"/>
            <a:ext cx="108585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563BE9C-D0B4-FAD4-4D8E-69FF084955FB}"/>
              </a:ext>
            </a:extLst>
          </p:cNvPr>
          <p:cNvCxnSpPr/>
          <p:nvPr/>
        </p:nvCxnSpPr>
        <p:spPr>
          <a:xfrm>
            <a:off x="5162550" y="4838700"/>
            <a:ext cx="108585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E6F1FA1-6ADC-2AEE-AFC6-E8D7D755D5BC}"/>
              </a:ext>
            </a:extLst>
          </p:cNvPr>
          <p:cNvCxnSpPr/>
          <p:nvPr/>
        </p:nvCxnSpPr>
        <p:spPr>
          <a:xfrm>
            <a:off x="5162550" y="5764482"/>
            <a:ext cx="108585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CFBAE66-638A-1D97-5227-CB92D2E9EE93}"/>
              </a:ext>
            </a:extLst>
          </p:cNvPr>
          <p:cNvSpPr txBox="1"/>
          <p:nvPr/>
        </p:nvSpPr>
        <p:spPr>
          <a:xfrm>
            <a:off x="6457950" y="1174270"/>
            <a:ext cx="5867400" cy="12824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b="1" dirty="0"/>
              <a:t>View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Zeit-Werte-Verlauf der </a:t>
            </a:r>
            <a:r>
              <a:rPr lang="de-DE" dirty="0" err="1">
                <a:sym typeface="Wingdings" panose="05000000000000000000" pitchFamily="2" charset="2"/>
              </a:rPr>
              <a:t>EnPIs</a:t>
            </a:r>
            <a:r>
              <a:rPr lang="de-DE" dirty="0">
                <a:sym typeface="Wingdings" panose="05000000000000000000" pitchFamily="2" charset="2"/>
              </a:rPr>
              <a:t> im </a:t>
            </a:r>
            <a:r>
              <a:rPr lang="de-DE" dirty="0"/>
              <a:t>Berichtszeitraum</a:t>
            </a:r>
          </a:p>
          <a:p>
            <a:pPr marL="285750" indent="-285750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b="1" dirty="0"/>
              <a:t>Funktion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Zeit-Werte-Verlauf der </a:t>
            </a:r>
            <a:r>
              <a:rPr lang="de-DE" dirty="0" err="1">
                <a:sym typeface="Wingdings" panose="05000000000000000000" pitchFamily="2" charset="2"/>
              </a:rPr>
              <a:t>EnPIs</a:t>
            </a:r>
            <a:r>
              <a:rPr lang="de-DE" dirty="0">
                <a:sym typeface="Wingdings" panose="05000000000000000000" pitchFamily="2" charset="2"/>
              </a:rPr>
              <a:t> im </a:t>
            </a:r>
            <a:r>
              <a:rPr lang="de-DE" dirty="0"/>
              <a:t>Berichtszeitraum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584E66D-49CE-D6B7-7788-73E5D8800EF1}"/>
              </a:ext>
            </a:extLst>
          </p:cNvPr>
          <p:cNvSpPr txBox="1"/>
          <p:nvPr/>
        </p:nvSpPr>
        <p:spPr>
          <a:xfrm>
            <a:off x="6457950" y="2264330"/>
            <a:ext cx="5867400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b="1" dirty="0"/>
              <a:t>Funktion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Berechnung über </a:t>
            </a:r>
            <a:r>
              <a:rPr lang="de-DE" dirty="0" err="1">
                <a:sym typeface="Wingdings" panose="05000000000000000000" pitchFamily="2" charset="2"/>
              </a:rPr>
              <a:t>EnPI</a:t>
            </a:r>
            <a:r>
              <a:rPr lang="de-DE" dirty="0">
                <a:sym typeface="Wingdings" panose="05000000000000000000" pitchFamily="2" charset="2"/>
              </a:rPr>
              <a:t> Tabellen</a:t>
            </a:r>
            <a:endParaRPr lang="de-DE" b="1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4359A4-B34C-35FE-D22D-CAD654C4B9C0}"/>
              </a:ext>
            </a:extLst>
          </p:cNvPr>
          <p:cNvSpPr txBox="1"/>
          <p:nvPr/>
        </p:nvSpPr>
        <p:spPr>
          <a:xfrm>
            <a:off x="6457950" y="3043585"/>
            <a:ext cx="5867400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b="1" dirty="0"/>
              <a:t>Funktion </a:t>
            </a:r>
            <a:r>
              <a:rPr lang="de-DE" b="1" dirty="0"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Aggregation in Berichtszeitraum</a:t>
            </a:r>
            <a:endParaRPr lang="de-DE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0D6F5DD-4E24-CA9D-DACE-4C3A8339D90B}"/>
              </a:ext>
            </a:extLst>
          </p:cNvPr>
          <p:cNvSpPr txBox="1"/>
          <p:nvPr/>
        </p:nvSpPr>
        <p:spPr>
          <a:xfrm>
            <a:off x="6457950" y="3873180"/>
            <a:ext cx="5867400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b="1" dirty="0"/>
              <a:t>Funktion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Energieeinsätze von BIL_BR bestimmen</a:t>
            </a:r>
            <a:endParaRPr lang="de-DE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1CFBF63-B5B1-8453-4D8E-907318BBC9CC}"/>
              </a:ext>
            </a:extLst>
          </p:cNvPr>
          <p:cNvSpPr txBox="1"/>
          <p:nvPr/>
        </p:nvSpPr>
        <p:spPr>
          <a:xfrm>
            <a:off x="6524625" y="4740425"/>
            <a:ext cx="5867400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b="1" dirty="0"/>
              <a:t>Funktion</a:t>
            </a:r>
            <a:r>
              <a:rPr lang="de-DE" b="1" dirty="0">
                <a:sym typeface="Wingdings" panose="05000000000000000000" pitchFamily="2" charset="2"/>
              </a:rPr>
              <a:t>  </a:t>
            </a:r>
            <a:r>
              <a:rPr lang="de-DE" dirty="0">
                <a:sym typeface="Wingdings" panose="05000000000000000000" pitchFamily="2" charset="2"/>
              </a:rPr>
              <a:t>BIL_EDL (Nutzen) in Verhältnis zu BIL_OUT (Aufwand)</a:t>
            </a:r>
            <a:endParaRPr lang="de-DE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B9FC3E4-DA57-5509-E0A8-84589DF0F489}"/>
              </a:ext>
            </a:extLst>
          </p:cNvPr>
          <p:cNvSpPr txBox="1"/>
          <p:nvPr/>
        </p:nvSpPr>
        <p:spPr>
          <a:xfrm>
            <a:off x="6524625" y="5607671"/>
            <a:ext cx="5867400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b="1" dirty="0"/>
              <a:t>Funktion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Energieeinsätze von BIL_BR vergleichen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3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366104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Ergebnisse Theorie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17.02.2025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53093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Theorie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 Energiebilanzierung - Kontext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48EE0F5-32A2-2998-8EC6-4AB01D841718}"/>
              </a:ext>
            </a:extLst>
          </p:cNvPr>
          <p:cNvSpPr txBox="1"/>
          <p:nvPr/>
        </p:nvSpPr>
        <p:spPr>
          <a:xfrm>
            <a:off x="839425" y="1241970"/>
            <a:ext cx="977704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b="1" dirty="0"/>
              <a:t>Forschungsfrage:</a:t>
            </a:r>
          </a:p>
          <a:p>
            <a:br>
              <a:rPr lang="de-DE" sz="1400" dirty="0"/>
            </a:br>
            <a:r>
              <a:rPr lang="de-DE" sz="1400" dirty="0"/>
              <a:t>Welche strukturellen Erweiterungen und Anpassungen müssen auf Datenbankebene in EMS-EDM PROPHET® vorgenommen werden, um das Energiemanagementsystem zur Abbildung von frei definierbaren Bilanzräumen zu ermächtigen, die </a:t>
            </a:r>
            <a:r>
              <a:rPr lang="de-DE" sz="1400" b="1" dirty="0"/>
              <a:t>Organisationen des tertiären Wirtschaftssektors</a:t>
            </a:r>
            <a:r>
              <a:rPr lang="de-DE" sz="1400" dirty="0"/>
              <a:t> bei der Erfüllung von </a:t>
            </a:r>
            <a:r>
              <a:rPr lang="de-DE" sz="1400" b="1" dirty="0"/>
              <a:t>Anforderungen der ISO 50001</a:t>
            </a:r>
            <a:r>
              <a:rPr lang="de-DE" sz="1400" dirty="0"/>
              <a:t> unterstützt?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2B457E9-C578-E207-13A6-D5B4DD592E40}"/>
              </a:ext>
            </a:extLst>
          </p:cNvPr>
          <p:cNvCxnSpPr/>
          <p:nvPr/>
        </p:nvCxnSpPr>
        <p:spPr>
          <a:xfrm flipH="1">
            <a:off x="1584905" y="2310314"/>
            <a:ext cx="1046285" cy="975946"/>
          </a:xfrm>
          <a:prstGeom prst="straightConnector1">
            <a:avLst/>
          </a:prstGeom>
          <a:ln w="952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7A1B9FA-D8E3-438B-CA02-DE00BAD7ECFE}"/>
              </a:ext>
            </a:extLst>
          </p:cNvPr>
          <p:cNvCxnSpPr>
            <a:cxnSpLocks/>
          </p:cNvCxnSpPr>
          <p:nvPr/>
        </p:nvCxnSpPr>
        <p:spPr>
          <a:xfrm>
            <a:off x="8765930" y="2310314"/>
            <a:ext cx="1125415" cy="1072661"/>
          </a:xfrm>
          <a:prstGeom prst="straightConnector1">
            <a:avLst/>
          </a:prstGeom>
          <a:ln w="952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66FF97D-3E9C-D96D-6512-7A79617B1F17}"/>
              </a:ext>
            </a:extLst>
          </p:cNvPr>
          <p:cNvSpPr txBox="1"/>
          <p:nvPr/>
        </p:nvSpPr>
        <p:spPr>
          <a:xfrm>
            <a:off x="300165" y="3382975"/>
            <a:ext cx="3125906" cy="1777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/>
              <a:t>Hauptenergieeinsatz entsteht durch </a:t>
            </a:r>
            <a:r>
              <a:rPr lang="de-DE" sz="1400" b="1" dirty="0"/>
              <a:t>Gebäudeenergie</a:t>
            </a:r>
            <a:br>
              <a:rPr lang="de-DE" sz="1400" b="1" dirty="0"/>
            </a:br>
            <a:r>
              <a:rPr lang="de-DE" sz="1400" b="1" dirty="0">
                <a:sym typeface="Wingdings" panose="05000000000000000000" pitchFamily="2" charset="2"/>
              </a:rPr>
              <a:t> </a:t>
            </a:r>
            <a:r>
              <a:rPr lang="de-DE" sz="1400" dirty="0">
                <a:sym typeface="Wingdings" panose="05000000000000000000" pitchFamily="2" charset="2"/>
              </a:rPr>
              <a:t>Bilanzierung von Energiemengen in </a:t>
            </a:r>
            <a:r>
              <a:rPr lang="de-DE" sz="1400" b="1" dirty="0">
                <a:sym typeface="Wingdings" panose="05000000000000000000" pitchFamily="2" charset="2"/>
              </a:rPr>
              <a:t>Gebäuden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Abgrenzung von </a:t>
            </a:r>
            <a:br>
              <a:rPr lang="de-DE" sz="1400" b="1" dirty="0">
                <a:sym typeface="Wingdings" panose="05000000000000000000" pitchFamily="2" charset="2"/>
              </a:rPr>
            </a:br>
            <a:r>
              <a:rPr lang="de-DE" sz="1400" dirty="0" err="1">
                <a:sym typeface="Wingdings" panose="05000000000000000000" pitchFamily="2" charset="2"/>
              </a:rPr>
              <a:t>Industrieorganisa</a:t>
            </a:r>
            <a:r>
              <a:rPr lang="de-DE" sz="1400" dirty="0">
                <a:sym typeface="Wingdings" panose="05000000000000000000" pitchFamily="2" charset="2"/>
              </a:rPr>
              <a:t>-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 err="1">
                <a:sym typeface="Wingdings" panose="05000000000000000000" pitchFamily="2" charset="2"/>
              </a:rPr>
              <a:t>tionen</a:t>
            </a:r>
            <a:endParaRPr lang="de-DE" sz="1400" dirty="0">
              <a:sym typeface="Wingdings" panose="05000000000000000000" pitchFamily="2" charset="2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DBF3575-7F76-0021-E058-C9321193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605" y="3382975"/>
            <a:ext cx="3766545" cy="2761652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D4BAF07-E179-DAEF-FEE8-1049D157A5C6}"/>
              </a:ext>
            </a:extLst>
          </p:cNvPr>
          <p:cNvSpPr txBox="1"/>
          <p:nvPr/>
        </p:nvSpPr>
        <p:spPr>
          <a:xfrm>
            <a:off x="7765684" y="3435729"/>
            <a:ext cx="3125906" cy="1520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ISO 50001 fokussiert sich auf Energie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Energiebilanzierung</a:t>
            </a:r>
          </a:p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Abgrenzung von Massenbilanzierung etc.</a:t>
            </a:r>
          </a:p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Bilanzierung im Kontext der ISO 50001</a:t>
            </a:r>
          </a:p>
        </p:txBody>
      </p:sp>
    </p:spTree>
    <p:extLst>
      <p:ext uri="{BB962C8B-B14F-4D97-AF65-F5344CB8AC3E}">
        <p14:creationId xmlns:p14="http://schemas.microsoft.com/office/powerpoint/2010/main" val="322497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Theorie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 Energiebilanzierung – Konzept (1)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D82705-C1FB-2CB9-7636-5E7397B0A665}"/>
              </a:ext>
            </a:extLst>
          </p:cNvPr>
          <p:cNvSpPr txBox="1"/>
          <p:nvPr/>
        </p:nvSpPr>
        <p:spPr>
          <a:xfrm>
            <a:off x="597877" y="1479987"/>
            <a:ext cx="9091246" cy="238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Bilanzierungsgleichung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6AB4FA-35D5-4669-B92A-96B9A3B7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" y="2000132"/>
            <a:ext cx="5867400" cy="355282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434815B-6715-BDDD-B630-BFD7825188E6}"/>
              </a:ext>
            </a:extLst>
          </p:cNvPr>
          <p:cNvSpPr txBox="1"/>
          <p:nvPr/>
        </p:nvSpPr>
        <p:spPr>
          <a:xfrm>
            <a:off x="8601980" y="2717797"/>
            <a:ext cx="2822331" cy="3744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Abgeleitete Anforderungen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endParaRPr lang="de-DE" sz="1400" b="1" dirty="0"/>
          </a:p>
          <a:p>
            <a:pPr marL="342900" indent="-342900" algn="l">
              <a:buAutoNum type="arabicParenBoth"/>
            </a:pPr>
            <a:r>
              <a:rPr lang="de-DE" sz="1400" dirty="0"/>
              <a:t>Im Bilanzraumkonzept müssen für jeden Bilanzraum </a:t>
            </a:r>
            <a:r>
              <a:rPr lang="de-DE" sz="1400" i="1" dirty="0"/>
              <a:t>beliebig viele</a:t>
            </a:r>
            <a:r>
              <a:rPr lang="de-DE" sz="1400" dirty="0"/>
              <a:t> </a:t>
            </a:r>
            <a:r>
              <a:rPr lang="de-DE" sz="1400" b="1" dirty="0"/>
              <a:t>zu- </a:t>
            </a:r>
            <a:r>
              <a:rPr lang="de-DE" sz="1400" dirty="0"/>
              <a:t>und</a:t>
            </a:r>
            <a:r>
              <a:rPr lang="de-DE" sz="1400" b="1" dirty="0"/>
              <a:t> abfließende Energieströme</a:t>
            </a:r>
            <a:r>
              <a:rPr lang="de-DE" sz="1400" dirty="0"/>
              <a:t>, </a:t>
            </a:r>
            <a:r>
              <a:rPr lang="de-DE" sz="1400" b="1" dirty="0"/>
              <a:t>Energiequellen</a:t>
            </a:r>
            <a:r>
              <a:rPr lang="de-DE" sz="1400" dirty="0"/>
              <a:t> und </a:t>
            </a:r>
            <a:r>
              <a:rPr lang="de-DE" sz="1400" b="1" dirty="0"/>
              <a:t>Energiesenken</a:t>
            </a:r>
            <a:r>
              <a:rPr lang="de-DE" sz="1400" dirty="0"/>
              <a:t> definiert werden können.</a:t>
            </a:r>
          </a:p>
          <a:p>
            <a:pPr marL="342900" indent="-342900">
              <a:buAutoNum type="arabicParenBoth"/>
            </a:pPr>
            <a:r>
              <a:rPr lang="de-DE" sz="1400" dirty="0"/>
              <a:t>Das Bilanzraumkonzept muss die Möglichkeit bieten, die Bilanzierung in einem Bilanzraum durch ein </a:t>
            </a:r>
            <a:r>
              <a:rPr lang="de-DE" sz="1400" b="1" dirty="0"/>
              <a:t>Zeitintervall</a:t>
            </a:r>
            <a:r>
              <a:rPr lang="de-DE" sz="1400" dirty="0"/>
              <a:t> zeitlich </a:t>
            </a:r>
            <a:r>
              <a:rPr lang="de-DE" sz="1400" b="1" dirty="0"/>
              <a:t>abzugrenzen</a:t>
            </a:r>
            <a:r>
              <a:rPr lang="de-DE" sz="1400" dirty="0"/>
              <a:t>.</a:t>
            </a:r>
          </a:p>
          <a:p>
            <a:pPr marL="342900" indent="-342900" algn="l">
              <a:buAutoNum type="arabicParenBoth"/>
            </a:pPr>
            <a:endParaRPr lang="de-DE" sz="1400" dirty="0"/>
          </a:p>
          <a:p>
            <a:pPr marL="342900" indent="-342900" algn="l">
              <a:buAutoNum type="arabicParenBoth"/>
            </a:pPr>
            <a:endParaRPr lang="de-DE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E9B5DF-A214-F018-6F2F-59E5A98856CC}"/>
              </a:ext>
            </a:extLst>
          </p:cNvPr>
          <p:cNvSpPr txBox="1"/>
          <p:nvPr/>
        </p:nvSpPr>
        <p:spPr>
          <a:xfrm>
            <a:off x="8601980" y="547327"/>
            <a:ext cx="3110595" cy="16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Weitere Erkenntnisse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Die innere Energie eines Systems rückt mit der Einheit: </a:t>
            </a:r>
            <a:r>
              <a:rPr lang="de-DE" sz="1400" b="1" dirty="0"/>
              <a:t>Joule </a:t>
            </a:r>
            <a:r>
              <a:rPr lang="de-DE" sz="1400" dirty="0"/>
              <a:t>in den Fokus als Zustandsgröße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Energieströme sind nach Gleichung (2.4) Zeitabhängig</a:t>
            </a:r>
          </a:p>
        </p:txBody>
      </p:sp>
    </p:spTree>
    <p:extLst>
      <p:ext uri="{BB962C8B-B14F-4D97-AF65-F5344CB8AC3E}">
        <p14:creationId xmlns:p14="http://schemas.microsoft.com/office/powerpoint/2010/main" val="137901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Theorie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 Energiebilanzierung – Konzept (2)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D82705-C1FB-2CB9-7636-5E7397B0A665}"/>
              </a:ext>
            </a:extLst>
          </p:cNvPr>
          <p:cNvSpPr txBox="1"/>
          <p:nvPr/>
        </p:nvSpPr>
        <p:spPr>
          <a:xfrm>
            <a:off x="597877" y="1479987"/>
            <a:ext cx="9091246" cy="238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Bilanzierungsgleichung – Energiespeicherndes Verhalten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34815B-6715-BDDD-B630-BFD7825188E6}"/>
              </a:ext>
            </a:extLst>
          </p:cNvPr>
          <p:cNvSpPr txBox="1"/>
          <p:nvPr/>
        </p:nvSpPr>
        <p:spPr>
          <a:xfrm>
            <a:off x="8771792" y="2999151"/>
            <a:ext cx="2822331" cy="2451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Abgeleitete Anforderungen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endParaRPr lang="de-DE" sz="1400" b="1" dirty="0"/>
          </a:p>
          <a:p>
            <a:pPr algn="l"/>
            <a:r>
              <a:rPr lang="de-DE" sz="1400" dirty="0"/>
              <a:t>(3) Das Bilanzraumkonzept muss die </a:t>
            </a:r>
            <a:r>
              <a:rPr lang="de-DE" sz="1400" b="1" dirty="0"/>
              <a:t>Abbildung</a:t>
            </a:r>
            <a:r>
              <a:rPr lang="de-DE" sz="1400" dirty="0"/>
              <a:t> und </a:t>
            </a:r>
            <a:r>
              <a:rPr lang="de-DE" sz="1400" b="1" dirty="0"/>
              <a:t>Integration</a:t>
            </a:r>
            <a:r>
              <a:rPr lang="de-DE" sz="1400" dirty="0"/>
              <a:t> von </a:t>
            </a:r>
            <a:r>
              <a:rPr lang="de-DE" sz="1400" b="1" dirty="0"/>
              <a:t>energiespeichernden Komponenten </a:t>
            </a:r>
            <a:r>
              <a:rPr lang="de-DE" sz="1400" dirty="0"/>
              <a:t>ermöglichen. Im Zuge der Integration von energiespeichernden Komponenten müssen dem Energiespeicher zu- und abfließende Energieströme zugeordnet werden können.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E9B5DF-A214-F018-6F2F-59E5A98856CC}"/>
              </a:ext>
            </a:extLst>
          </p:cNvPr>
          <p:cNvSpPr txBox="1"/>
          <p:nvPr/>
        </p:nvSpPr>
        <p:spPr>
          <a:xfrm>
            <a:off x="8601980" y="547327"/>
            <a:ext cx="3110595" cy="2382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Weitere Erkenntnisse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Energiespeichernde Systeme müssen bei der Bilanzierung betrachtet werden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Energiespeichernde Komponenten nehmen zu einem Zeitpunkt Energie auf und geben sie zu einem späteren Zeitpunkt wieder ab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F82C854-62BF-FB6F-36FA-707EC603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" y="1780809"/>
            <a:ext cx="58578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8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Theorie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Bilanzraumkonzept – Konzept von Miller (1)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D82705-C1FB-2CB9-7636-5E7397B0A665}"/>
              </a:ext>
            </a:extLst>
          </p:cNvPr>
          <p:cNvSpPr txBox="1"/>
          <p:nvPr/>
        </p:nvSpPr>
        <p:spPr>
          <a:xfrm>
            <a:off x="597877" y="1479987"/>
            <a:ext cx="9091246" cy="493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Konzept der Bewertungsräume von Miller</a:t>
            </a:r>
            <a:br>
              <a:rPr lang="de-DE" sz="1400" b="1" dirty="0"/>
            </a:br>
            <a:r>
              <a:rPr lang="de-DE" sz="1400" dirty="0">
                <a:sym typeface="Wingdings" panose="05000000000000000000" pitchFamily="2" charset="2"/>
              </a:rPr>
              <a:t> Bilanzierung aus Perspektive der Effizienz   </a:t>
            </a:r>
            <a:endParaRPr lang="de-DE" sz="1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34815B-6715-BDDD-B630-BFD7825188E6}"/>
              </a:ext>
            </a:extLst>
          </p:cNvPr>
          <p:cNvSpPr txBox="1"/>
          <p:nvPr/>
        </p:nvSpPr>
        <p:spPr>
          <a:xfrm>
            <a:off x="7517329" y="4503482"/>
            <a:ext cx="4343588" cy="1549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Abgeleitete Anforderungen</a:t>
            </a:r>
          </a:p>
          <a:p>
            <a:pPr algn="l"/>
            <a:r>
              <a:rPr lang="de-DE" sz="1400" dirty="0"/>
              <a:t>(4) Das Bilanzraumkonzept muss in Anlehnung an das von Miller (2016) entworfene Konzept der Bewertungsräume aus einem Bilanzraum </a:t>
            </a:r>
            <a:r>
              <a:rPr lang="de-DE" sz="1400" b="1" dirty="0"/>
              <a:t>austretende Energieströme in Form von Energiedienstleistungen</a:t>
            </a:r>
            <a:r>
              <a:rPr lang="de-DE" sz="1400" dirty="0"/>
              <a:t> mit einer </a:t>
            </a:r>
            <a:r>
              <a:rPr lang="de-DE" sz="1400" b="1" dirty="0"/>
              <a:t>Bewertungseinheit</a:t>
            </a:r>
            <a:r>
              <a:rPr lang="de-DE" sz="1400" dirty="0"/>
              <a:t> </a:t>
            </a:r>
            <a:r>
              <a:rPr lang="de-DE" sz="1400" b="1" dirty="0"/>
              <a:t>konkretisieren</a:t>
            </a:r>
            <a:r>
              <a:rPr lang="de-DE" sz="1400" dirty="0"/>
              <a:t> und </a:t>
            </a:r>
            <a:r>
              <a:rPr lang="de-DE" sz="1400" b="1" dirty="0"/>
              <a:t>quantifizieren</a:t>
            </a:r>
            <a:r>
              <a:rPr lang="de-DE" sz="1400" dirty="0"/>
              <a:t> können.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E9B5DF-A214-F018-6F2F-59E5A98856CC}"/>
              </a:ext>
            </a:extLst>
          </p:cNvPr>
          <p:cNvSpPr txBox="1"/>
          <p:nvPr/>
        </p:nvSpPr>
        <p:spPr>
          <a:xfrm>
            <a:off x="7456049" y="1766735"/>
            <a:ext cx="4138074" cy="2638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Erkenntnisse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Eine Bilanzierung lässt sich aus Perspektive der Effizienz in </a:t>
            </a:r>
            <a:r>
              <a:rPr lang="de-DE" sz="1400" b="1" dirty="0"/>
              <a:t>Aufwandsseite</a:t>
            </a:r>
            <a:r>
              <a:rPr lang="de-DE" sz="1400" dirty="0"/>
              <a:t> (Zufließende Zustandsgrößen) und </a:t>
            </a:r>
            <a:r>
              <a:rPr lang="de-DE" sz="1400" b="1" dirty="0"/>
              <a:t>Nutzenseite</a:t>
            </a:r>
            <a:r>
              <a:rPr lang="de-DE" sz="1400" dirty="0"/>
              <a:t> (Abfließende Zustandsgröße) einteilen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Aufwandsseitig steht die </a:t>
            </a:r>
            <a:r>
              <a:rPr lang="de-DE" sz="1400" b="1" dirty="0"/>
              <a:t>Endenergie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Nutzenseitig steht die </a:t>
            </a:r>
            <a:r>
              <a:rPr lang="de-DE" sz="1400" b="1" dirty="0"/>
              <a:t>Nutzenergie</a:t>
            </a:r>
            <a:r>
              <a:rPr lang="de-DE" sz="1400" dirty="0"/>
              <a:t> zur Befriedigung einer </a:t>
            </a:r>
            <a:r>
              <a:rPr lang="de-DE" sz="1400" b="1" dirty="0"/>
              <a:t>Energiedienstleistung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b="1" dirty="0"/>
              <a:t>Abgrenzung </a:t>
            </a:r>
            <a:r>
              <a:rPr lang="de-DE" sz="1400" dirty="0"/>
              <a:t>von Primär- und Sekundärenergieträger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DB64613-C07C-FFDB-C42B-1C483E24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18" y="1158723"/>
            <a:ext cx="4343587" cy="6191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E0A0AF3-13BD-CDD0-7CF4-228D8561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1969215"/>
            <a:ext cx="5752839" cy="411592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A6E87622-CBE1-DE53-079C-DD8371316AD8}"/>
              </a:ext>
            </a:extLst>
          </p:cNvPr>
          <p:cNvSpPr/>
          <p:nvPr/>
        </p:nvSpPr>
        <p:spPr>
          <a:xfrm>
            <a:off x="3152138" y="1969215"/>
            <a:ext cx="3198578" cy="440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16FC2B2-AB56-3E79-F40D-29194EC6AA42}"/>
              </a:ext>
            </a:extLst>
          </p:cNvPr>
          <p:cNvSpPr txBox="1"/>
          <p:nvPr/>
        </p:nvSpPr>
        <p:spPr>
          <a:xfrm>
            <a:off x="4348438" y="6136281"/>
            <a:ext cx="963405" cy="238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>
                <a:solidFill>
                  <a:srgbClr val="FF0000"/>
                </a:solidFill>
              </a:rPr>
              <a:t>Bilanzgrenze</a:t>
            </a:r>
          </a:p>
        </p:txBody>
      </p:sp>
    </p:spTree>
    <p:extLst>
      <p:ext uri="{BB962C8B-B14F-4D97-AF65-F5344CB8AC3E}">
        <p14:creationId xmlns:p14="http://schemas.microsoft.com/office/powerpoint/2010/main" val="57091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Theorie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Bilanzraumkonzept – Konzept von Miller (2)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D82705-C1FB-2CB9-7636-5E7397B0A665}"/>
              </a:ext>
            </a:extLst>
          </p:cNvPr>
          <p:cNvSpPr txBox="1"/>
          <p:nvPr/>
        </p:nvSpPr>
        <p:spPr>
          <a:xfrm>
            <a:off x="597877" y="1479987"/>
            <a:ext cx="5811715" cy="4943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Konzept der Bewertungsräume von Miller im Kontext der Energiebilanzierung von Gebäuden nach DIN V 18599-1:2018-09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E9B5DF-A214-F018-6F2F-59E5A98856CC}"/>
              </a:ext>
            </a:extLst>
          </p:cNvPr>
          <p:cNvSpPr txBox="1"/>
          <p:nvPr/>
        </p:nvSpPr>
        <p:spPr>
          <a:xfrm>
            <a:off x="7517329" y="778321"/>
            <a:ext cx="4138074" cy="2382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Erkenntnisse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Zur Bewertung der Energieeffizienz von Gebäuden ist die Bilanzierung der visualisierten Energiedienstleistungen relevant</a:t>
            </a:r>
            <a:br>
              <a:rPr lang="de-DE" sz="1400" dirty="0"/>
            </a:br>
            <a:r>
              <a:rPr lang="de-DE" sz="1400" dirty="0"/>
              <a:t>(Motivation für Evaluation)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b="1" dirty="0"/>
              <a:t>Untersuchungsgegenstand</a:t>
            </a:r>
            <a:r>
              <a:rPr lang="de-DE" sz="1400" dirty="0"/>
              <a:t> ist zentral für die Bestimmung der Bilanzgrenzen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Zu- und Abfließende Energieströme haben die Bewertungseinheit </a:t>
            </a:r>
            <a:r>
              <a:rPr lang="de-DE" sz="1400" b="1" dirty="0"/>
              <a:t>kWh </a:t>
            </a:r>
            <a:r>
              <a:rPr lang="de-DE" sz="1400" dirty="0"/>
              <a:t>und deren Vielfaches</a:t>
            </a:r>
            <a:endParaRPr lang="de-DE" sz="14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C41AB7-BAE8-5CC7-D618-77E052F5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83" y="2035589"/>
            <a:ext cx="5350360" cy="4358241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74E84C6-D7DA-DA5D-4D28-0EB82D39D705}"/>
              </a:ext>
            </a:extLst>
          </p:cNvPr>
          <p:cNvSpPr/>
          <p:nvPr/>
        </p:nvSpPr>
        <p:spPr>
          <a:xfrm>
            <a:off x="70582" y="1980748"/>
            <a:ext cx="979858" cy="4482252"/>
          </a:xfrm>
          <a:prstGeom prst="roundRect">
            <a:avLst/>
          </a:prstGeom>
          <a:solidFill>
            <a:srgbClr val="CCDEE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>
                <a:solidFill>
                  <a:schemeClr val="tx1"/>
                </a:solidFill>
              </a:rPr>
              <a:t>End-energie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2BBFB5F-0ED9-80B1-86C9-05FA5C27614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50440" y="4221874"/>
            <a:ext cx="33760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F50C059-8392-2711-994E-6AF8313A4DDA}"/>
              </a:ext>
            </a:extLst>
          </p:cNvPr>
          <p:cNvSpPr txBox="1"/>
          <p:nvPr/>
        </p:nvSpPr>
        <p:spPr>
          <a:xfrm>
            <a:off x="7517329" y="3429000"/>
            <a:ext cx="4138074" cy="2382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Abgeleitete Anforderungen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(5) Im Bilanzraumkonzept muss für jeden </a:t>
            </a:r>
            <a:r>
              <a:rPr lang="de-DE" sz="1400" b="1" dirty="0"/>
              <a:t>Bilanzraum</a:t>
            </a:r>
            <a:r>
              <a:rPr lang="de-DE" sz="1400" dirty="0"/>
              <a:t> ein </a:t>
            </a:r>
            <a:r>
              <a:rPr lang="de-DE" sz="1400" b="1" dirty="0"/>
              <a:t>Untersuchungsgegenstand</a:t>
            </a:r>
            <a:r>
              <a:rPr lang="de-DE" sz="1400" dirty="0"/>
              <a:t> definiert werden können.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(6) Das Bilanzraumkonzept muss alle </a:t>
            </a:r>
            <a:r>
              <a:rPr lang="de-DE" sz="1400" b="1" dirty="0"/>
              <a:t>Energieströme</a:t>
            </a:r>
            <a:r>
              <a:rPr lang="de-DE" sz="1400" dirty="0"/>
              <a:t>, -</a:t>
            </a:r>
            <a:r>
              <a:rPr lang="de-DE" sz="1400" b="1" dirty="0"/>
              <a:t>quellen</a:t>
            </a:r>
            <a:r>
              <a:rPr lang="de-DE" sz="1400" dirty="0"/>
              <a:t> und -</a:t>
            </a:r>
            <a:r>
              <a:rPr lang="de-DE" sz="1400" b="1" dirty="0"/>
              <a:t>senken</a:t>
            </a:r>
            <a:r>
              <a:rPr lang="de-DE" sz="1400" dirty="0"/>
              <a:t> in der Einheit </a:t>
            </a:r>
            <a:r>
              <a:rPr lang="de-DE" sz="1400" b="1" dirty="0"/>
              <a:t>kWh</a:t>
            </a:r>
            <a:r>
              <a:rPr lang="de-DE" sz="1400" dirty="0"/>
              <a:t> und deren </a:t>
            </a:r>
            <a:r>
              <a:rPr lang="de-DE" sz="1400" b="1" dirty="0"/>
              <a:t>Vielfachen</a:t>
            </a:r>
            <a:r>
              <a:rPr lang="de-DE" sz="1400" dirty="0"/>
              <a:t> unabhängig von Energieformen und Energieträgern in einem Bilanzraum abbilden können.</a:t>
            </a:r>
          </a:p>
        </p:txBody>
      </p:sp>
    </p:spTree>
    <p:extLst>
      <p:ext uri="{BB962C8B-B14F-4D97-AF65-F5344CB8AC3E}">
        <p14:creationId xmlns:p14="http://schemas.microsoft.com/office/powerpoint/2010/main" val="128349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B32C580D-05A3-72F8-5F68-2CD3D407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47" y="3524140"/>
            <a:ext cx="4624169" cy="2668934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Theorie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Bilanzraumkonzept – </a:t>
            </a:r>
            <a:r>
              <a:rPr lang="de-DE" dirty="0" err="1"/>
              <a:t>Disaggregation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D82705-C1FB-2CB9-7636-5E7397B0A665}"/>
              </a:ext>
            </a:extLst>
          </p:cNvPr>
          <p:cNvSpPr txBox="1"/>
          <p:nvPr/>
        </p:nvSpPr>
        <p:spPr>
          <a:xfrm>
            <a:off x="597877" y="1479987"/>
            <a:ext cx="5811715" cy="23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Zerlegbarkeit von Bilanzräumen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E9B5DF-A214-F018-6F2F-59E5A98856CC}"/>
              </a:ext>
            </a:extLst>
          </p:cNvPr>
          <p:cNvSpPr txBox="1"/>
          <p:nvPr/>
        </p:nvSpPr>
        <p:spPr>
          <a:xfrm>
            <a:off x="7517328" y="804956"/>
            <a:ext cx="4138074" cy="2125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Erkenntnisse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Bilanzräume haben die Eigenschaft der </a:t>
            </a:r>
            <a:r>
              <a:rPr lang="de-DE" sz="1400" b="1" dirty="0"/>
              <a:t>Zerlegbarkeit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b="1" dirty="0" err="1"/>
              <a:t>Disaggregation</a:t>
            </a:r>
            <a:r>
              <a:rPr lang="de-DE" sz="1400" dirty="0"/>
              <a:t> sowohl </a:t>
            </a:r>
            <a:r>
              <a:rPr lang="de-DE" sz="1400" b="1" dirty="0"/>
              <a:t>nach</a:t>
            </a:r>
            <a:r>
              <a:rPr lang="de-DE" sz="1400" dirty="0"/>
              <a:t> </a:t>
            </a:r>
            <a:r>
              <a:rPr lang="de-DE" sz="1400" b="1" dirty="0"/>
              <a:t>Untersuchungsgegenstand</a:t>
            </a:r>
            <a:r>
              <a:rPr lang="de-DE" sz="1400" dirty="0"/>
              <a:t> als auch </a:t>
            </a:r>
            <a:r>
              <a:rPr lang="de-DE" sz="1400" b="1" dirty="0"/>
              <a:t>nach</a:t>
            </a:r>
            <a:r>
              <a:rPr lang="de-DE" sz="1400" dirty="0"/>
              <a:t> </a:t>
            </a:r>
            <a:r>
              <a:rPr lang="de-DE" sz="1400" b="1" dirty="0"/>
              <a:t>Nutzengröße</a:t>
            </a:r>
            <a:r>
              <a:rPr lang="de-DE" sz="1400" dirty="0"/>
              <a:t> (EDL) trägt zur Analyse des Energieverbrauchs in der Organisation bei</a:t>
            </a:r>
            <a:br>
              <a:rPr lang="de-DE" sz="1400" dirty="0"/>
            </a:br>
            <a:r>
              <a:rPr lang="de-DE" sz="1400" dirty="0"/>
              <a:t>(Motivation für Evaluation)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F50C059-8392-2711-994E-6AF8313A4DDA}"/>
              </a:ext>
            </a:extLst>
          </p:cNvPr>
          <p:cNvSpPr txBox="1"/>
          <p:nvPr/>
        </p:nvSpPr>
        <p:spPr>
          <a:xfrm>
            <a:off x="7517328" y="3429000"/>
            <a:ext cx="4299533" cy="1099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Abgeleitete Anforderungen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(7) Das Bilanzraumkonzept muss die </a:t>
            </a:r>
            <a:r>
              <a:rPr lang="de-DE" sz="1400" b="1" dirty="0" err="1"/>
              <a:t>Disaggregation</a:t>
            </a:r>
            <a:r>
              <a:rPr lang="de-DE" sz="1400" dirty="0"/>
              <a:t> von </a:t>
            </a:r>
            <a:r>
              <a:rPr lang="de-DE" sz="1400" b="1" dirty="0"/>
              <a:t>Bilanzräumen</a:t>
            </a:r>
            <a:r>
              <a:rPr lang="de-DE" sz="1400" dirty="0"/>
              <a:t> in </a:t>
            </a:r>
            <a:r>
              <a:rPr lang="de-DE" sz="1400" b="1" dirty="0"/>
              <a:t>Teilbilanzräume</a:t>
            </a:r>
            <a:r>
              <a:rPr lang="de-DE" sz="1400" dirty="0"/>
              <a:t> abbilden können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577BB0C-FC27-F65B-D695-C35D3C57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2584" y="1867875"/>
            <a:ext cx="4822938" cy="26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1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Theorie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16.02.2025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Bilanzraumkonzept – </a:t>
            </a:r>
            <a:r>
              <a:rPr lang="de-DE" dirty="0" err="1"/>
              <a:t>EnPIs</a:t>
            </a:r>
            <a:r>
              <a:rPr lang="de-DE" dirty="0"/>
              <a:t> (1)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D82705-C1FB-2CB9-7636-5E7397B0A665}"/>
              </a:ext>
            </a:extLst>
          </p:cNvPr>
          <p:cNvSpPr txBox="1"/>
          <p:nvPr/>
        </p:nvSpPr>
        <p:spPr>
          <a:xfrm>
            <a:off x="597877" y="1479987"/>
            <a:ext cx="5811715" cy="23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Vorgaben der ISO 50001/50006 zu </a:t>
            </a:r>
            <a:r>
              <a:rPr lang="de-DE" sz="1400" b="1" dirty="0" err="1"/>
              <a:t>EnPIs</a:t>
            </a:r>
            <a:endParaRPr lang="de-DE" sz="14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E9B5DF-A214-F018-6F2F-59E5A98856CC}"/>
              </a:ext>
            </a:extLst>
          </p:cNvPr>
          <p:cNvSpPr txBox="1"/>
          <p:nvPr/>
        </p:nvSpPr>
        <p:spPr>
          <a:xfrm>
            <a:off x="7456049" y="185945"/>
            <a:ext cx="4138074" cy="2124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Erkenntnisse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b="1" dirty="0"/>
              <a:t>Definition</a:t>
            </a:r>
            <a:r>
              <a:rPr lang="de-DE" sz="1400" dirty="0"/>
              <a:t> &amp; </a:t>
            </a:r>
            <a:r>
              <a:rPr lang="de-DE" sz="1400" b="1" dirty="0"/>
              <a:t>Zusammenhang</a:t>
            </a:r>
            <a:r>
              <a:rPr lang="de-DE" sz="1400" dirty="0"/>
              <a:t> </a:t>
            </a:r>
            <a:r>
              <a:rPr lang="de-DE" sz="1400" dirty="0" err="1"/>
              <a:t>EnPI</a:t>
            </a:r>
            <a:r>
              <a:rPr lang="de-DE" sz="1400" dirty="0"/>
              <a:t>, </a:t>
            </a:r>
            <a:r>
              <a:rPr lang="de-DE" sz="1400" dirty="0" err="1"/>
              <a:t>EnB</a:t>
            </a:r>
            <a:r>
              <a:rPr lang="de-DE" sz="1400" dirty="0"/>
              <a:t>, </a:t>
            </a:r>
            <a:r>
              <a:rPr lang="de-DE" sz="1400" dirty="0" err="1"/>
              <a:t>EnPI</a:t>
            </a:r>
            <a:r>
              <a:rPr lang="de-DE" sz="1400" dirty="0"/>
              <a:t>-Wert, Operative Energieziele, energiebezogene Leistung</a:t>
            </a:r>
          </a:p>
          <a:p>
            <a:pPr marL="285750" indent="-285750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b="1" dirty="0"/>
              <a:t>Abgrenzung</a:t>
            </a:r>
            <a:r>
              <a:rPr lang="de-DE" sz="1400" dirty="0"/>
              <a:t> von </a:t>
            </a:r>
            <a:r>
              <a:rPr lang="de-DE" sz="1400" b="1" dirty="0"/>
              <a:t>Berechnung</a:t>
            </a:r>
            <a:r>
              <a:rPr lang="de-DE" sz="1400" dirty="0"/>
              <a:t> </a:t>
            </a:r>
            <a:r>
              <a:rPr lang="de-DE" sz="1400" dirty="0" err="1"/>
              <a:t>EnBs</a:t>
            </a:r>
            <a:br>
              <a:rPr lang="de-DE" sz="1400" dirty="0"/>
            </a:br>
            <a:r>
              <a:rPr lang="de-DE" sz="1400" dirty="0"/>
              <a:t>(Annahme: als Zeitreihe gegeben) </a:t>
            </a:r>
          </a:p>
          <a:p>
            <a:pPr marL="285750" indent="-285750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Vorgaben zu </a:t>
            </a:r>
            <a:r>
              <a:rPr lang="de-DE" sz="1400" b="1" dirty="0" err="1"/>
              <a:t>EnPI</a:t>
            </a:r>
            <a:r>
              <a:rPr lang="de-DE" sz="1400" b="1" dirty="0"/>
              <a:t>-Grenzniveaus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Organisatorisch, Systembezogen, Einzeln</a:t>
            </a:r>
            <a:endParaRPr lang="de-DE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F50C059-8392-2711-994E-6AF8313A4DDA}"/>
              </a:ext>
            </a:extLst>
          </p:cNvPr>
          <p:cNvSpPr txBox="1"/>
          <p:nvPr/>
        </p:nvSpPr>
        <p:spPr>
          <a:xfrm>
            <a:off x="7456049" y="2310757"/>
            <a:ext cx="4299533" cy="3921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/>
              <a:t>Abgeleitete Anforderungen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(8) Das Bilanzraumkonzept muss die </a:t>
            </a:r>
            <a:r>
              <a:rPr lang="de-DE" sz="1400" b="1" dirty="0"/>
              <a:t>Definition</a:t>
            </a:r>
            <a:r>
              <a:rPr lang="de-DE" sz="1400" dirty="0"/>
              <a:t> </a:t>
            </a:r>
            <a:r>
              <a:rPr lang="de-DE" sz="1400" b="1" dirty="0"/>
              <a:t>von</a:t>
            </a:r>
            <a:r>
              <a:rPr lang="de-DE" sz="1400" dirty="0"/>
              <a:t> </a:t>
            </a:r>
            <a:r>
              <a:rPr lang="de-DE" sz="1400" b="1" dirty="0"/>
              <a:t>Energieleistungskennzahlen</a:t>
            </a:r>
            <a:r>
              <a:rPr lang="de-DE" sz="1400" dirty="0"/>
              <a:t> (</a:t>
            </a:r>
            <a:r>
              <a:rPr lang="de-DE" sz="1400" dirty="0" err="1"/>
              <a:t>EnPIs</a:t>
            </a:r>
            <a:r>
              <a:rPr lang="de-DE" sz="1400" dirty="0"/>
              <a:t>) in einem Bilanzraum ermöglichen.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(9) Das Bilanzraumkonzept muss die Möglichkeit bieten, für einen definierten </a:t>
            </a:r>
            <a:r>
              <a:rPr lang="de-DE" sz="1400" dirty="0" err="1"/>
              <a:t>EnPI</a:t>
            </a:r>
            <a:r>
              <a:rPr lang="de-DE" sz="1400" dirty="0"/>
              <a:t> ein </a:t>
            </a:r>
            <a:r>
              <a:rPr lang="de-DE" sz="1400" b="1" dirty="0"/>
              <a:t>operatives Energieziel anzugeben </a:t>
            </a:r>
            <a:r>
              <a:rPr lang="de-DE" sz="1400" dirty="0"/>
              <a:t>und dessen Erfüllung zu </a:t>
            </a:r>
            <a:r>
              <a:rPr lang="de-DE" sz="1400" b="1" dirty="0"/>
              <a:t>evaluieren</a:t>
            </a:r>
            <a:r>
              <a:rPr lang="de-DE" sz="1400" dirty="0"/>
              <a:t>.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(10) Das Bilanzraumkonzept muss in einem Bilanzraum für alle definierten </a:t>
            </a:r>
            <a:r>
              <a:rPr lang="de-DE" sz="1400" dirty="0" err="1"/>
              <a:t>EnPI</a:t>
            </a:r>
            <a:r>
              <a:rPr lang="de-DE" sz="1400" dirty="0"/>
              <a:t> eine </a:t>
            </a:r>
            <a:r>
              <a:rPr lang="de-DE" sz="1400" b="1" dirty="0"/>
              <a:t>energetische</a:t>
            </a:r>
            <a:r>
              <a:rPr lang="de-DE" sz="1400" dirty="0"/>
              <a:t> </a:t>
            </a:r>
            <a:r>
              <a:rPr lang="de-DE" sz="1400" b="1" dirty="0"/>
              <a:t>Ausgangsbasis</a:t>
            </a:r>
            <a:r>
              <a:rPr lang="de-DE" sz="1400" dirty="0"/>
              <a:t> </a:t>
            </a:r>
            <a:r>
              <a:rPr lang="de-DE" sz="1400" b="1" dirty="0"/>
              <a:t>bereitstellen</a:t>
            </a:r>
            <a:r>
              <a:rPr lang="de-DE" sz="1400" dirty="0"/>
              <a:t> und im Bezugszeitraum </a:t>
            </a:r>
            <a:r>
              <a:rPr lang="de-DE" sz="1400" b="1" dirty="0"/>
              <a:t>aggregieren</a:t>
            </a:r>
            <a:r>
              <a:rPr lang="de-DE" sz="1400" dirty="0"/>
              <a:t> können</a:t>
            </a:r>
            <a:br>
              <a:rPr lang="de-DE" sz="1400" dirty="0"/>
            </a:br>
            <a:r>
              <a:rPr lang="de-DE" sz="1400" dirty="0"/>
              <a:t>(11) Ein Bilanzraum im Bilanzraumkonzept muss nach allen von der </a:t>
            </a:r>
            <a:r>
              <a:rPr lang="de-DE" sz="1400" b="1" dirty="0"/>
              <a:t>E DIN ISO 50006:2024-07 </a:t>
            </a:r>
            <a:r>
              <a:rPr lang="de-DE" sz="1400" dirty="0"/>
              <a:t>definierten </a:t>
            </a:r>
            <a:r>
              <a:rPr lang="de-DE" sz="1400" b="1" dirty="0" err="1"/>
              <a:t>EnPI</a:t>
            </a:r>
            <a:r>
              <a:rPr lang="de-DE" sz="1400" b="1" dirty="0"/>
              <a:t>-Grenzniveaus</a:t>
            </a:r>
            <a:r>
              <a:rPr lang="de-DE" sz="1400" dirty="0"/>
              <a:t> abgegrenzt werden können.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4DCC50-E678-EE5D-C51D-ECE59BBD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09" y="1717873"/>
            <a:ext cx="58864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07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FOXDOCUMENTCLASSIFICATIONVERSION" val="1"/>
  <p:tag name="ISFOXSHOWCLASSIFICATIONREQUESTDIALOG" val="False"/>
  <p:tag name="A71660D270C64F5BBB8F27F5E85BE6370" val="AST\fab26861;d4c75f49-f1ee-485c-aa75-2c54e2ab5223;Internal;2023-09-28T11:03:15;;IOSB-AST|"/>
  <p:tag name="A71660D270C64F5BBB8F27F5E85BE630" val="1"/>
  <p:tag name="ISFOXCLASSIFICATIONINKEYWORDS" val="Internal"/>
  <p:tag name="ISFOXDOVERSIONINGONSAVE" val="0"/>
  <p:tag name="ISFOXLABELUSERINTERACTION" val="True"/>
  <p:tag name="ISFOXOLDCLASSIFICATIONID" val="00000000-0000-0000-0000-000000000000"/>
  <p:tag name="ISFOXCLASSIFICATIONID" val="d4c75f49-f1ee-485c-aa75-2c54e2ab5223"/>
  <p:tag name="ISFOXCLASSIFICATIONNAME" val="Internal"/>
  <p:tag name="ISFOXPREFIX" val="IOSB-AS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unhofer_Master_16-9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EE5"/>
        </a:solidFill>
        <a:ln w="9525">
          <a:noFill/>
        </a:ln>
      </a:spPr>
      <a:bodyPr lIns="108000" tIns="108000" rIns="108000" bIns="108000" rtlCol="0" anchor="ctr"/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>
      <a:srgbClr val="179C7D"/>
    </a:custClr>
    <a:custClr>
      <a:srgbClr val="005B7F"/>
    </a:custClr>
    <a:custClr>
      <a:srgbClr val="A6BBC8"/>
    </a:custClr>
    <a:custClr>
      <a:srgbClr val="F58220"/>
    </a:custClr>
    <a:custClr>
      <a:srgbClr val="FFFFFF"/>
    </a:custClr>
    <a:custClr>
      <a:srgbClr val="337C99"/>
    </a:custClr>
    <a:custClr>
      <a:srgbClr val="669DB2"/>
    </a:custClr>
    <a:custClr>
      <a:srgbClr val="99BDCC"/>
    </a:custClr>
    <a:custClr>
      <a:srgbClr val="CCDEE5"/>
    </a:custClr>
    <a:custClr>
      <a:srgbClr val="E5EEF2"/>
    </a:custClr>
    <a:custClr>
      <a:srgbClr val="1C3F52"/>
    </a:custClr>
    <a:custClr>
      <a:srgbClr val="D3C7AE"/>
    </a:custClr>
    <a:custClr>
      <a:srgbClr val="008598"/>
    </a:custClr>
    <a:custClr>
      <a:srgbClr val="39C1CD"/>
    </a:custClr>
    <a:custClr>
      <a:srgbClr val="B2D235"/>
    </a:custClr>
    <a:custClr>
      <a:srgbClr val="FDB913"/>
    </a:custClr>
    <a:custClr>
      <a:srgbClr val="BB0056"/>
    </a:custClr>
    <a:custClr>
      <a:srgbClr val="7C154D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7" id="{14180148-20CF-4DA7-A721-921E466A1C22}" vid="{F8CF5006-811B-4D57-A7EB-E6DAF4B53F7A}"/>
    </a:ext>
  </a:extLst>
</a:theme>
</file>

<file path=ppt/theme/theme2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PP_190122_Fraunhofer_Master_16-9 orig</Template>
  <TotalTime>0</TotalTime>
  <Words>1111</Words>
  <Application>Microsoft Office PowerPoint</Application>
  <PresentationFormat>Breitbild</PresentationFormat>
  <Paragraphs>157</Paragraphs>
  <Slides>18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Frutiger LT Com 65 Bold</vt:lpstr>
      <vt:lpstr>Frutiger LT Com 45 Light</vt:lpstr>
      <vt:lpstr>Wingdings</vt:lpstr>
      <vt:lpstr>Frutiger LT Com 75 Black</vt:lpstr>
      <vt:lpstr>Fraunhofer_Master_16-9</vt:lpstr>
      <vt:lpstr>think-cell Folie</vt:lpstr>
      <vt:lpstr>PowerPoint-Präsentation</vt:lpstr>
      <vt:lpstr>PowerPoint-Präsentation</vt:lpstr>
      <vt:lpstr>Ergebnisse Theorie</vt:lpstr>
      <vt:lpstr>Ergebnisse Theorie</vt:lpstr>
      <vt:lpstr>Ergebnisse Theorie</vt:lpstr>
      <vt:lpstr>Ergebnisse Theorie</vt:lpstr>
      <vt:lpstr>Ergebnisse Theorie</vt:lpstr>
      <vt:lpstr>Ergebnisse Theorie</vt:lpstr>
      <vt:lpstr>Ergebnisse Theorie</vt:lpstr>
      <vt:lpstr>Ergebnisse Theorie</vt:lpstr>
      <vt:lpstr>Ergebnisse Theorie</vt:lpstr>
      <vt:lpstr>PowerPoint-Präsentation</vt:lpstr>
      <vt:lpstr>Ansatz Umsetzung</vt:lpstr>
      <vt:lpstr>Ansatz Umsetzung</vt:lpstr>
      <vt:lpstr>Ansatz Umsetzung</vt:lpstr>
      <vt:lpstr>Ansatz Umsetzung</vt:lpstr>
      <vt:lpstr>Ansatz Umsetzung</vt:lpstr>
      <vt:lpstr>Ansatz Umsetzung</vt:lpstr>
    </vt:vector>
  </TitlesOfParts>
  <Company>Fraunhofer IOSB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Pontes, Ulrich</dc:creator>
  <cp:keywords>Internal;</cp:keywords>
  <cp:lastModifiedBy>Heinlein, Fabian</cp:lastModifiedBy>
  <cp:revision>178</cp:revision>
  <dcterms:created xsi:type="dcterms:W3CDTF">2022-06-14T19:19:11Z</dcterms:created>
  <dcterms:modified xsi:type="dcterms:W3CDTF">2025-02-16T15:56:18Z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FHG-SK">
    <vt:lpwstr>Internal</vt:lpwstr>
  </property>
  <property fmtid="{D5CDD505-2E9C-101B-9397-08002B2CF9AE}" pid="4" name="Classification">
    <vt:lpwstr>Restricted</vt:lpwstr>
  </property>
</Properties>
</file>