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45" r:id="rId2"/>
    <p:sldId id="435" r:id="rId3"/>
    <p:sldId id="436" r:id="rId4"/>
    <p:sldId id="438" r:id="rId5"/>
    <p:sldId id="442" r:id="rId6"/>
    <p:sldId id="439" r:id="rId7"/>
    <p:sldId id="440" r:id="rId8"/>
    <p:sldId id="441" r:id="rId9"/>
    <p:sldId id="258" r:id="rId10"/>
    <p:sldId id="425" r:id="rId11"/>
    <p:sldId id="443" r:id="rId12"/>
    <p:sldId id="444" r:id="rId13"/>
    <p:sldId id="445" r:id="rId14"/>
    <p:sldId id="433" r:id="rId15"/>
    <p:sldId id="434" r:id="rId16"/>
  </p:sldIdLst>
  <p:sldSz cx="12192000" cy="6858000"/>
  <p:notesSz cx="6858000" cy="9144000"/>
  <p:embeddedFontLst>
    <p:embeddedFont>
      <p:font typeface="Frutiger LT Com 45 Light" panose="020B0303030504090204" charset="0"/>
      <p:regular r:id="rId19"/>
      <p:bold r:id="rId20"/>
      <p:italic r:id="rId21"/>
      <p:boldItalic r:id="rId22"/>
    </p:embeddedFont>
    <p:embeddedFont>
      <p:font typeface="Frutiger LT Com 65 Bold" panose="020B0803030504020204" charset="0"/>
      <p:bold r:id="rId23"/>
    </p:embeddedFont>
    <p:embeddedFont>
      <p:font typeface="Frutiger LT Com 75 Black" panose="020B0A03040504030204" charset="0"/>
      <p:bold r:id="rId24"/>
    </p:embeddedFont>
  </p:embeddedFontLst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00779A"/>
    <a:srgbClr val="1C768F"/>
    <a:srgbClr val="09B2AC"/>
    <a:srgbClr val="014A6B"/>
    <a:srgbClr val="4DC7D2"/>
    <a:srgbClr val="04B1AA"/>
    <a:srgbClr val="32BBC7"/>
    <a:srgbClr val="05B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6008" autoAdjust="0"/>
  </p:normalViewPr>
  <p:slideViewPr>
    <p:cSldViewPr snapToGrid="0" showGuides="1">
      <p:cViewPr varScale="1">
        <p:scale>
          <a:sx n="106" d="100"/>
          <a:sy n="106" d="100"/>
        </p:scale>
        <p:origin x="61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8501"/>
    </p:cViewPr>
  </p:sorterViewPr>
  <p:notesViewPr>
    <p:cSldViewPr snapToGrid="0">
      <p:cViewPr varScale="1">
        <p:scale>
          <a:sx n="80" d="100"/>
          <a:sy n="80" d="100"/>
        </p:scale>
        <p:origin x="28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028EFDA-A75E-49AB-9C1C-E96D5D8201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DB3184-593B-4E78-B58C-DA62E4A2A4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1B798-6D2C-417B-AF46-ECB70983C15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15F87B-7E94-4DDB-9703-3B62B77C5F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C9CA73-2501-4D43-9D8D-E09D9E3F3D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51251-5CB6-4896-AAF1-C5E7C80339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44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0A665-AB63-487C-A689-A96D5AA0C86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55821" y="1143000"/>
            <a:ext cx="3946358" cy="221982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29F0A-9DE2-44AB-9A84-CC28BAF7B3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6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kern="1200">
        <a:solidFill>
          <a:schemeClr val="accent1"/>
        </a:solidFill>
        <a:latin typeface="+mj-lt"/>
        <a:ea typeface="+mn-ea"/>
        <a:cs typeface="+mn-cs"/>
      </a:defRPr>
    </a:lvl1pPr>
    <a:lvl2pPr marL="180975" indent="-180975" algn="l" defTabSz="914400" rtl="0" eaLnBrk="1" latinLnBrk="0" hangingPunct="1">
      <a:buClr>
        <a:schemeClr val="accent1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-180975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38081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75388" y="2836283"/>
            <a:ext cx="5916612" cy="3148592"/>
          </a:xfrm>
          <a:gradFill flip="none" rotWithShape="1">
            <a:gsLst>
              <a:gs pos="34000">
                <a:srgbClr val="00779A"/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 anchor="b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152487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– Bild 2/3 randabfa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5B6287E-4A4F-4439-B422-A23539B268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33059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95B6287E-4A4F-4439-B422-A23539B268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43168385-808A-40CF-ACBB-25E2FEB39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700213"/>
            <a:ext cx="6794500" cy="4457904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9FA541-8597-4991-9A2A-D86D39840E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75388" y="3149600"/>
            <a:ext cx="5916612" cy="2176723"/>
          </a:xfrm>
          <a:gradFill flip="none" rotWithShape="1">
            <a:gsLst>
              <a:gs pos="34000">
                <a:srgbClr val="00779A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/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defRPr sz="16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Zahl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Kapitelüberschrift, Frutiger LT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Com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Bold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, 16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pt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EB97AB-0648-4C20-81AF-315192BB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CF3FD1A-1D27-41F1-9CA0-1DB93D823FF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2073017-DDA3-40B1-B959-F4FB6A4AFA26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11" name="Copyright Fraunhofer">
            <a:extLst>
              <a:ext uri="{FF2B5EF4-FFF2-40B4-BE49-F238E27FC236}">
                <a16:creationId xmlns:a16="http://schemas.microsoft.com/office/drawing/2014/main" id="{E2CAD830-41D2-49E6-9A6C-8B30840C615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31C2822D-ACBC-46C4-BC5F-37D1A4BC045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49B4F5-3985-40FA-BB6F-4069C03E55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 b="0">
                <a:solidFill>
                  <a:schemeClr val="accent2"/>
                </a:solidFill>
                <a:latin typeface="+mn-lt"/>
              </a:defRPr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3413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7" userDrawn="1">
          <p15:clr>
            <a:srgbClr val="FBAE40"/>
          </p15:clr>
        </p15:guide>
        <p15:guide id="2" pos="395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– Beschreibung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5B6287E-4A4F-4439-B422-A23539B268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3226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95B6287E-4A4F-4439-B422-A23539B268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43168385-808A-40CF-ACBB-25E2FEB39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4" y="1700213"/>
            <a:ext cx="6315075" cy="4284662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9FA541-8597-4991-9A2A-D86D39840E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75388" y="3149600"/>
            <a:ext cx="5916612" cy="1622533"/>
          </a:xfrm>
          <a:gradFill flip="none" rotWithShape="1">
            <a:gsLst>
              <a:gs pos="34000">
                <a:srgbClr val="1C768F">
                  <a:alpha val="94902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/>
          <a:lstStyle>
            <a:lvl1pPr>
              <a:lnSpc>
                <a:spcPct val="110000"/>
              </a:lnSpc>
              <a:spcAft>
                <a:spcPts val="0"/>
              </a:spcAft>
              <a:defRPr sz="2000" b="1">
                <a:solidFill>
                  <a:schemeClr val="bg1"/>
                </a:solidFill>
              </a:defRPr>
            </a:lvl1pPr>
            <a:lvl2pPr>
              <a:lnSpc>
                <a:spcPts val="2420"/>
              </a:lnSpc>
              <a:spcAft>
                <a:spcPts val="0"/>
              </a:spcAft>
              <a:defRPr sz="28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defRPr sz="1600" b="0"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Kapitelüberschrift, Frutiger </a:t>
            </a:r>
            <a:r>
              <a:rPr lang="de-DE" dirty="0" err="1"/>
              <a:t>Bold</a:t>
            </a:r>
            <a:r>
              <a:rPr lang="de-DE" dirty="0"/>
              <a:t> 20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Frutiger LT </a:t>
            </a:r>
            <a:r>
              <a:rPr lang="de-DE" dirty="0" err="1"/>
              <a:t>Com</a:t>
            </a:r>
            <a:r>
              <a:rPr lang="de-DE" dirty="0"/>
              <a:t> Light 16 </a:t>
            </a:r>
            <a:r>
              <a:rPr lang="de-DE" dirty="0" err="1"/>
              <a:t>pt</a:t>
            </a:r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EB97AB-0648-4C20-81AF-315192BB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00B162-5CE1-4081-9F76-7824B5C171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612DD1F-137A-4464-9EAC-BB9C0CE663F3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91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7" userDrawn="1">
          <p15:clr>
            <a:srgbClr val="FBAE40"/>
          </p15:clr>
        </p15:guide>
        <p15:guide id="2" pos="3953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mit Beschreib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F8DCC3F-E343-4E3F-B16A-B6051F15F1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015" b="18610"/>
          <a:stretch/>
        </p:blipFill>
        <p:spPr>
          <a:xfrm>
            <a:off x="0" y="1"/>
            <a:ext cx="12192000" cy="6151957"/>
          </a:xfrm>
          <a:prstGeom prst="rect">
            <a:avLst/>
          </a:prstGeom>
        </p:spPr>
      </p:pic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36657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198" y="1999174"/>
            <a:ext cx="7346583" cy="1731243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Kapitelnummer 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</a:t>
            </a:r>
            <a:br>
              <a:rPr lang="de-DE" dirty="0"/>
            </a:br>
            <a:r>
              <a:rPr lang="de-DE" dirty="0"/>
              <a:t>32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75AC2F-D644-43D9-B982-47D14AE506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DD65271-F4C6-48CF-AF5F-2037B0CD876F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6" name="Copyright Fraunhofer">
            <a:extLst>
              <a:ext uri="{FF2B5EF4-FFF2-40B4-BE49-F238E27FC236}">
                <a16:creationId xmlns:a16="http://schemas.microsoft.com/office/drawing/2014/main" id="{F09CF1CB-7C21-4B1B-8641-DD8AC9A83CB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AB71B0-9D5B-4CFF-97F3-7D9E421F2DA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69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mit Beschreib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1CDBC4F6-986A-4A45-A632-2613DCB199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10222"/>
          <a:stretch/>
        </p:blipFill>
        <p:spPr>
          <a:xfrm>
            <a:off x="0" y="0"/>
            <a:ext cx="12192000" cy="6156960"/>
          </a:xfrm>
          <a:prstGeom prst="rect">
            <a:avLst/>
          </a:prstGeom>
        </p:spPr>
      </p:pic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982447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198" y="1999174"/>
            <a:ext cx="7346585" cy="1731243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Kapitelnummer 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</a:t>
            </a:r>
            <a:br>
              <a:rPr lang="de-DE" dirty="0"/>
            </a:br>
            <a:r>
              <a:rPr lang="de-DE" dirty="0"/>
              <a:t>32 </a:t>
            </a:r>
            <a:r>
              <a:rPr lang="de-DE" dirty="0" err="1"/>
              <a:t>pt</a:t>
            </a:r>
            <a:r>
              <a:rPr lang="de-DE" dirty="0"/>
              <a:t>,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AD05C7-382B-438D-B349-2F1CC8C2BC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020A64-C0C9-478D-9112-3AF7A9C7B733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6" name="Copyright Fraunhofer">
            <a:extLst>
              <a:ext uri="{FF2B5EF4-FFF2-40B4-BE49-F238E27FC236}">
                <a16:creationId xmlns:a16="http://schemas.microsoft.com/office/drawing/2014/main" id="{F4113842-5E3F-4997-8349-B76EB457E5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428535-A26E-4A75-A2D0-95960DB6BC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60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21640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DDBBD9DA-78F9-4E62-A16F-A3EAEE48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21AC-02AD-43CE-8223-29C354AFA9F0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9" name="Copyright Fraunhofer">
            <a:extLst>
              <a:ext uri="{FF2B5EF4-FFF2-40B4-BE49-F238E27FC236}">
                <a16:creationId xmlns:a16="http://schemas.microsoft.com/office/drawing/2014/main" id="{68024DD5-D614-4E40-8330-76F9312A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4063AB9-A95E-44E6-BF4C-CF298331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4FD133-02A3-4CCE-886B-5D61839C10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89D932-8DCF-4ABE-8120-3CC2C601E5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264059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7715D3E-BD63-49BD-96CA-087D6CFC2D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264059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05429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19BFEDD4-0A61-4DAA-847E-5542C0836B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870035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3A3249-3413-4CB5-A695-6373FE34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90B4-23A1-4D5C-AEA0-4F896DEE8659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8" name="Copyright Fraunhofer">
            <a:extLst>
              <a:ext uri="{FF2B5EF4-FFF2-40B4-BE49-F238E27FC236}">
                <a16:creationId xmlns:a16="http://schemas.microsoft.com/office/drawing/2014/main" id="{97173DEC-80BC-41B9-97B7-7718E8E2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BA71267-E3FD-4A93-BE1B-8DD36105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1153CC-8B9B-4F23-A87D-CDC7D540D2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/>
              <a:t>Subline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AA71AE-8A22-4F1C-8598-F96615B924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3492500" cy="264059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F587FD1-7E1D-43C5-AEEB-11FB82BEE6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2288" y="1703388"/>
            <a:ext cx="3492500" cy="2640595"/>
          </a:xfrm>
        </p:spPr>
        <p:txBody>
          <a:bodyPr/>
          <a:lstStyle>
            <a:lvl9pPr>
              <a:buAutoNum type="arabicPeriod"/>
              <a:defRPr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D288D47-B1E2-4566-B8EC-6D108A6952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0075" y="1703388"/>
            <a:ext cx="3492500" cy="274002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682182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02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4929" userDrawn="1">
          <p15:clr>
            <a:srgbClr val="FBAE40"/>
          </p15:clr>
        </p15:guide>
        <p15:guide id="4" pos="517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4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7879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C7AF347-EE19-4A49-ACB3-3F7316F7E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61F0DBA5-C1B0-44DC-A359-F53055D1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D9B4-34CC-4E21-9E4A-F393B50906FC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13" name="Copyright Fraunhofer">
            <a:extLst>
              <a:ext uri="{FF2B5EF4-FFF2-40B4-BE49-F238E27FC236}">
                <a16:creationId xmlns:a16="http://schemas.microsoft.com/office/drawing/2014/main" id="{3A411D1E-2AF9-4CC5-AEC7-0C6DF157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28F296-FF06-4CDF-A47F-F729AA31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C0110F-2625-4571-AE19-B8D78EAA1F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EF34A9-6B75-4492-8A12-35A87E55C8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2520950" cy="2932112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310D88-98AF-4753-BFFB-0D7937A972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95663" y="1703388"/>
            <a:ext cx="2520950" cy="2911438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BED3F47-FB9A-471A-8A6D-C6AC2320A9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75388" y="1703388"/>
            <a:ext cx="2520950" cy="2911438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4C0EBAA-DEB8-42ED-9FF0-97A1433AEB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91625" y="1703388"/>
            <a:ext cx="2520950" cy="2911438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347060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  <p15:guide id="3" pos="2139" userDrawn="1">
          <p15:clr>
            <a:srgbClr val="FBAE40"/>
          </p15:clr>
        </p15:guide>
        <p15:guide id="4" pos="1890" userDrawn="1">
          <p15:clr>
            <a:srgbClr val="FBAE40"/>
          </p15:clr>
        </p15:guide>
        <p15:guide id="5" pos="5541" userDrawn="1">
          <p15:clr>
            <a:srgbClr val="FBAE40"/>
          </p15:clr>
        </p15:guide>
        <p15:guide id="6" pos="579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33CE2A8B-DF0C-4ED8-B188-C82210FB66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24408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6">
            <a:extLst>
              <a:ext uri="{FF2B5EF4-FFF2-40B4-BE49-F238E27FC236}">
                <a16:creationId xmlns:a16="http://schemas.microsoft.com/office/drawing/2014/main" id="{2593715C-3DC0-4E6F-AC38-9875A9DF0C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75388" y="0"/>
            <a:ext cx="5916612" cy="6158116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EB5820C-E708-4B83-B2D5-A17747D22EE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3F9B2CC-25F6-4FAC-8864-016AA298134A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11" name="Copyright Fraunhofer">
            <a:extLst>
              <a:ext uri="{FF2B5EF4-FFF2-40B4-BE49-F238E27FC236}">
                <a16:creationId xmlns:a16="http://schemas.microsoft.com/office/drawing/2014/main" id="{D2144230-B8EC-476B-931A-D0CD27889E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1FBFD26-99E1-4A8F-A74A-F6ADF2E2D8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6DB4C6-EB43-4DAF-85FB-3D5502FB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5588"/>
            <a:ext cx="5437188" cy="382733"/>
          </a:xfrm>
        </p:spPr>
        <p:txBody>
          <a:bodyPr vert="horz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38F142-8C02-4935-B629-B6251A26C1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8321"/>
            <a:ext cx="5437188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FD108-BE77-4119-8953-7B3B60E98A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199" y="1703388"/>
            <a:ext cx="5437188" cy="264059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678808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3 Spal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D3ED57BE-37A9-4D96-8E88-2396C118622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318074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1458B9F-36A1-41C9-BED5-48660CBF7B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20075" y="0"/>
            <a:ext cx="3971925" cy="6158116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A55FE10-1600-4EC9-BD53-2AD0F1FF5A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EE57FA5-9E55-4B97-9BC1-88EE745C6E8D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11" name="Copyright Fraunhofer">
            <a:extLst>
              <a:ext uri="{FF2B5EF4-FFF2-40B4-BE49-F238E27FC236}">
                <a16:creationId xmlns:a16="http://schemas.microsoft.com/office/drawing/2014/main" id="{3F46C379-14E1-4C3E-81B3-2514BD91D6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1983DEDE-C1BC-4CFF-B990-BF9CE174A5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CF28B4-14C0-46CF-91E6-E56862CB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5588"/>
            <a:ext cx="7345363" cy="382733"/>
          </a:xfrm>
        </p:spPr>
        <p:txBody>
          <a:bodyPr vert="horz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E1F331-B496-4BC0-8505-F35F3C57A2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8321"/>
            <a:ext cx="7345363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813626-B371-440A-B685-32C7597133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199" y="1703388"/>
            <a:ext cx="3492500" cy="264059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2D2D81B-2964-4DEB-9973-66C95A1B00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32288" y="1703388"/>
            <a:ext cx="3492500" cy="261937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4584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02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4929" userDrawn="1">
          <p15:clr>
            <a:srgbClr val="FBAE40"/>
          </p15:clr>
        </p15:guide>
        <p15:guide id="4" pos="517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1 Spalte | klein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73EB3F1D-68CC-4D42-88C6-FD85199577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16082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42AEA7-0D8C-4AD8-8EEC-63FF8206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525D-F95B-4ACC-B650-EB231C9416E4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8" name="Copyright Fraunhofer">
            <a:extLst>
              <a:ext uri="{FF2B5EF4-FFF2-40B4-BE49-F238E27FC236}">
                <a16:creationId xmlns:a16="http://schemas.microsoft.com/office/drawing/2014/main" id="{3BFD0A8D-1DCE-43F0-A5E3-4221FF17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80CF9D-E06C-44A3-9743-D9D200F4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281D1-4D07-42EA-89AA-EA4C03EDB0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5573968-5EC4-45D8-B356-9D2C25D2EC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11233150" cy="264059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83814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09058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  <a:effectLst>
                  <a:outerShdw blurRad="50800" dist="25400" dir="5400000" algn="ctr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Beispielbild als Platzhalter - durch Klick auf Symbol gegen gewünschtes Bild austauschen!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002996"/>
            <a:ext cx="5916612" cy="2981879"/>
          </a:xfrm>
          <a:gradFill flip="none" rotWithShape="1">
            <a:gsLst>
              <a:gs pos="34000">
                <a:srgbClr val="1D7790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21745236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1 Spalte | groß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73EB3F1D-68CC-4D42-88C6-FD85199577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92924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73EB3F1D-68CC-4D42-88C6-FD85199577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42AEA7-0D8C-4AD8-8EEC-63FF8206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76A1-7152-48DA-B11F-0CA42E8F88C3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8" name="Copyright Fraunhofer">
            <a:extLst>
              <a:ext uri="{FF2B5EF4-FFF2-40B4-BE49-F238E27FC236}">
                <a16:creationId xmlns:a16="http://schemas.microsoft.com/office/drawing/2014/main" id="{3BFD0A8D-1DCE-43F0-A5E3-4221FF17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80CF9D-E06C-44A3-9743-D9D200F4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281D1-4D07-42EA-89AA-EA4C03EDB0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5573968-5EC4-45D8-B356-9D2C25D2EC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11233150" cy="3020314"/>
          </a:xfrm>
        </p:spPr>
        <p:txBody>
          <a:bodyPr/>
          <a:lstStyle>
            <a:lvl1pPr>
              <a:spcAft>
                <a:spcPts val="2200"/>
              </a:spcAft>
              <a:defRPr sz="1800"/>
            </a:lvl1pPr>
            <a:lvl2pPr>
              <a:spcAft>
                <a:spcPts val="2200"/>
              </a:spcAft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16013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| klein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3DC8D38B-C18B-45D1-977E-43D6AADFE7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918883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6000"/>
            <a:ext cx="11233150" cy="382733"/>
          </a:xfrm>
        </p:spPr>
        <p:txBody>
          <a:bodyPr vert="horz"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6B3DBCD-172B-459C-8C97-521B960287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1700213"/>
            <a:ext cx="5437188" cy="2640595"/>
          </a:xfrm>
        </p:spPr>
        <p:txBody>
          <a:bodyPr numCol="1" spcCol="360000"/>
          <a:lstStyle>
            <a:lvl5pPr>
              <a:defRPr/>
            </a:lvl5pPr>
            <a:lvl8pPr>
              <a:buAutoNum type="arabicPeriod"/>
              <a:defRPr/>
            </a:lvl8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A80A6E1-2019-439E-8E86-0046D913F8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B4BCDEA-1572-4D1C-B8B3-1CB32F073304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10" name="Copyright Fraunhofer">
            <a:extLst>
              <a:ext uri="{FF2B5EF4-FFF2-40B4-BE49-F238E27FC236}">
                <a16:creationId xmlns:a16="http://schemas.microsoft.com/office/drawing/2014/main" id="{F3CF5D9C-18A9-4FD1-BF61-90B1DF40DA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C7C1689-11E8-41AB-9458-DE44740E23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9AB49C-1F4E-4EF1-AAF8-5D9B08CE01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7600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2979DCD-35B3-46F6-8E1A-F75179508D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8" y="1700213"/>
            <a:ext cx="5437187" cy="2640595"/>
          </a:xfrm>
        </p:spPr>
        <p:txBody>
          <a:bodyPr numCol="1"/>
          <a:lstStyle/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503339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| groß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2174C6A4-3B89-4478-A08C-B54D082B38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874438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6000"/>
            <a:ext cx="11233150" cy="382733"/>
          </a:xfrm>
        </p:spPr>
        <p:txBody>
          <a:bodyPr vert="horz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6B3DBCD-172B-459C-8C97-521B960287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1700213"/>
            <a:ext cx="5437188" cy="3085204"/>
          </a:xfrm>
        </p:spPr>
        <p:txBody>
          <a:bodyPr numCol="1" spcCol="360000"/>
          <a:lstStyle>
            <a:lvl1pPr>
              <a:lnSpc>
                <a:spcPct val="110000"/>
              </a:lnSpc>
              <a:spcAft>
                <a:spcPts val="2200"/>
              </a:spcAft>
              <a:defRPr sz="1800"/>
            </a:lvl1pPr>
            <a:lvl2pPr>
              <a:lnSpc>
                <a:spcPct val="110000"/>
              </a:lnSpc>
              <a:spcAft>
                <a:spcPts val="2200"/>
              </a:spcAft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buAutoNum type="arabicPeriod"/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318EBD9-F5F5-405C-9B19-55E93DB7BE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A87E145-D96F-4C16-98B0-5C7CE18C7A39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10" name="Copyright Fraunhofer">
            <a:extLst>
              <a:ext uri="{FF2B5EF4-FFF2-40B4-BE49-F238E27FC236}">
                <a16:creationId xmlns:a16="http://schemas.microsoft.com/office/drawing/2014/main" id="{A65BD112-D0DA-4A2E-BD97-424BCF96C4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138D657B-7546-4822-9986-D778474870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B913C0-DAEC-4E03-BE28-C93BE7F20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7600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DDE3BD-D7C5-4F7F-8E5F-2F194BD44F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8" y="1700213"/>
            <a:ext cx="5516562" cy="3020314"/>
          </a:xfrm>
        </p:spPr>
        <p:txBody>
          <a:bodyPr numCol="1"/>
          <a:lstStyle>
            <a:lvl1pPr>
              <a:lnSpc>
                <a:spcPct val="110000"/>
              </a:lnSpc>
              <a:spcAft>
                <a:spcPts val="2200"/>
              </a:spcAft>
              <a:defRPr sz="1800"/>
            </a:lvl1pPr>
            <a:lvl2pPr>
              <a:lnSpc>
                <a:spcPct val="110000"/>
              </a:lnSpc>
              <a:spcAft>
                <a:spcPts val="2200"/>
              </a:spcAft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39527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mit Infoka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3DC8D38B-C18B-45D1-977E-43D6AADFE7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72209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3DC8D38B-C18B-45D1-977E-43D6AADFE7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6B3DBCD-172B-459C-8C97-521B960287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700213"/>
            <a:ext cx="5916613" cy="4284662"/>
          </a:xfrm>
          <a:gradFill flip="none" rotWithShape="1">
            <a:gsLst>
              <a:gs pos="34000">
                <a:srgbClr val="1E7992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288000" rIns="288000" bIns="288000" numCol="1" spcCol="360000">
            <a:noAutofit/>
          </a:bodyPr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208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buAutoNum type="arabicPeriod"/>
              <a:defRPr>
                <a:solidFill>
                  <a:schemeClr val="bg1"/>
                </a:solidFill>
              </a:defRPr>
            </a:lvl8pPr>
            <a:lvl9pPr>
              <a:buClr>
                <a:schemeClr val="bg1"/>
              </a:buCl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4F9B75C-F431-4271-A789-357B552F17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5388" y="1700213"/>
            <a:ext cx="5437187" cy="277729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7C33152-44C8-4D5F-8A14-F5A77C4509A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77E153F-41A4-4D9F-9E2C-43776E00E2AA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10" name="Copyright Fraunhofer">
            <a:extLst>
              <a:ext uri="{FF2B5EF4-FFF2-40B4-BE49-F238E27FC236}">
                <a16:creationId xmlns:a16="http://schemas.microsoft.com/office/drawing/2014/main" id="{E4293628-7C4E-4B40-9C44-4455388844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82CBCEFF-ED55-43F4-840E-11635FF54F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0EAC44-6B23-48D7-9382-254ECE95C3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6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BAB6549-3007-4962-B8D4-52ECE48231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18240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hteck 21">
            <a:extLst>
              <a:ext uri="{FF2B5EF4-FFF2-40B4-BE49-F238E27FC236}">
                <a16:creationId xmlns:a16="http://schemas.microsoft.com/office/drawing/2014/main" id="{30FDEE22-4D74-4924-86C5-CF41B7A9F583}"/>
              </a:ext>
            </a:extLst>
          </p:cNvPr>
          <p:cNvSpPr/>
          <p:nvPr userDrawn="1"/>
        </p:nvSpPr>
        <p:spPr bwMode="gray">
          <a:xfrm>
            <a:off x="479425" y="1206230"/>
            <a:ext cx="473886" cy="8754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ABC3893-E6D0-4680-9CDB-B7D76C158179}"/>
              </a:ext>
            </a:extLst>
          </p:cNvPr>
          <p:cNvCxnSpPr/>
          <p:nvPr userDrawn="1"/>
        </p:nvCxnSpPr>
        <p:spPr>
          <a:xfrm>
            <a:off x="0" y="6143625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19260903-BB55-4E18-8A26-9490D566EE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826785"/>
            <a:ext cx="11233150" cy="120533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4400">
                <a:solidFill>
                  <a:schemeClr val="accent2"/>
                </a:solidFill>
                <a:latin typeface="Frutiger LT Com 65 Bold" panose="020B0803030504020204" pitchFamily="34" charset="0"/>
              </a:defRPr>
            </a:lvl1pPr>
            <a:lvl2pPr algn="r">
              <a:lnSpc>
                <a:spcPct val="110000"/>
              </a:lnSpc>
              <a:spcAft>
                <a:spcPts val="0"/>
              </a:spcAft>
              <a:defRPr sz="1400">
                <a:solidFill>
                  <a:schemeClr val="accent2"/>
                </a:solidFill>
                <a:latin typeface="+mj-lt"/>
              </a:defRPr>
            </a:lvl2pPr>
            <a:lvl3pPr algn="r">
              <a:lnSpc>
                <a:spcPct val="110000"/>
              </a:lnSpc>
              <a:spcAft>
                <a:spcPts val="0"/>
              </a:spcAft>
              <a:defRPr b="0">
                <a:solidFill>
                  <a:schemeClr val="accent2"/>
                </a:solidFill>
                <a:latin typeface="+mn-lt"/>
              </a:defRPr>
            </a:lvl3pPr>
            <a:lvl4pPr marL="0" indent="0" algn="r">
              <a:lnSpc>
                <a:spcPct val="110000"/>
              </a:lnSpc>
              <a:buNone/>
              <a:defRPr>
                <a:solidFill>
                  <a:schemeClr val="accent2"/>
                </a:solidFill>
              </a:defRPr>
            </a:lvl4pPr>
          </a:lstStyle>
          <a:p>
            <a:pPr lvl="0"/>
            <a:r>
              <a:rPr lang="de-DE" dirty="0"/>
              <a:t>Zitat</a:t>
            </a:r>
          </a:p>
          <a:p>
            <a:pPr lvl="1"/>
            <a:r>
              <a:rPr lang="de-DE" dirty="0"/>
              <a:t>Name des Autors</a:t>
            </a:r>
          </a:p>
          <a:p>
            <a:pPr lvl="2"/>
            <a:r>
              <a:rPr lang="de-DE" dirty="0"/>
              <a:t>Position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30F5BB5-7863-4504-94A4-F39A72E20BF2}"/>
              </a:ext>
            </a:extLst>
          </p:cNvPr>
          <p:cNvGrpSpPr/>
          <p:nvPr userDrawn="1"/>
        </p:nvGrpSpPr>
        <p:grpSpPr>
          <a:xfrm>
            <a:off x="621507" y="476249"/>
            <a:ext cx="1266824" cy="1028701"/>
            <a:chOff x="621507" y="476249"/>
            <a:chExt cx="1266824" cy="1028701"/>
          </a:xfrm>
        </p:grpSpPr>
        <p:sp>
          <p:nvSpPr>
            <p:cNvPr id="3" name="Pfeil: Chevron 2">
              <a:extLst>
                <a:ext uri="{FF2B5EF4-FFF2-40B4-BE49-F238E27FC236}">
                  <a16:creationId xmlns:a16="http://schemas.microsoft.com/office/drawing/2014/main" id="{80955E3B-8357-4836-8592-3039D01F1391}"/>
                </a:ext>
              </a:extLst>
            </p:cNvPr>
            <p:cNvSpPr/>
            <p:nvPr userDrawn="1"/>
          </p:nvSpPr>
          <p:spPr>
            <a:xfrm>
              <a:off x="621507" y="476249"/>
              <a:ext cx="671512" cy="1028701"/>
            </a:xfrm>
            <a:prstGeom prst="chevron">
              <a:avLst>
                <a:gd name="adj" fmla="val 42908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8245CA0A-C731-43B3-A4D1-99935FA2DE2F}"/>
                </a:ext>
              </a:extLst>
            </p:cNvPr>
            <p:cNvSpPr/>
            <p:nvPr userDrawn="1"/>
          </p:nvSpPr>
          <p:spPr>
            <a:xfrm>
              <a:off x="1216819" y="476249"/>
              <a:ext cx="671512" cy="1028701"/>
            </a:xfrm>
            <a:prstGeom prst="chevron">
              <a:avLst>
                <a:gd name="adj" fmla="val 42908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85A88-12D6-4461-A4C7-1D177C10FE4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541F53-829B-4497-96C5-4E44BC0C6C56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8C3B39-287A-4DC2-86D1-47762D2F8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21" name="Foliennummernplatzhalter 20">
            <a:extLst>
              <a:ext uri="{FF2B5EF4-FFF2-40B4-BE49-F238E27FC236}">
                <a16:creationId xmlns:a16="http://schemas.microsoft.com/office/drawing/2014/main" id="{A36F7860-0DEC-4D26-A4CA-9345FD189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22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BAB6549-3007-4962-B8D4-52ECE48231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5574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5BAB6549-3007-4962-B8D4-52ECE48231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ABC3893-E6D0-4680-9CDB-B7D76C158179}"/>
              </a:ext>
            </a:extLst>
          </p:cNvPr>
          <p:cNvCxnSpPr/>
          <p:nvPr userDrawn="1"/>
        </p:nvCxnSpPr>
        <p:spPr>
          <a:xfrm>
            <a:off x="0" y="6143625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A5AD49B5-73A6-4C2A-8588-DD0F894360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015" b="18624"/>
          <a:stretch/>
        </p:blipFill>
        <p:spPr>
          <a:xfrm>
            <a:off x="0" y="2"/>
            <a:ext cx="12192000" cy="6150768"/>
          </a:xfrm>
          <a:prstGeom prst="rect">
            <a:avLst/>
          </a:prstGeom>
        </p:spPr>
      </p:pic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19260903-BB55-4E18-8A26-9490D566EE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826785"/>
            <a:ext cx="11233150" cy="120533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4400">
                <a:solidFill>
                  <a:schemeClr val="bg1"/>
                </a:solidFill>
                <a:latin typeface="Frutiger LT Com 65 Bold" panose="020B0803030504020204" pitchFamily="34" charset="0"/>
              </a:defRPr>
            </a:lvl1pPr>
            <a:lvl2pPr algn="r">
              <a:lnSpc>
                <a:spcPct val="110000"/>
              </a:lnSpc>
              <a:spcAft>
                <a:spcPts val="0"/>
              </a:spcAft>
              <a:defRPr sz="1400">
                <a:solidFill>
                  <a:schemeClr val="bg1"/>
                </a:solidFill>
                <a:latin typeface="+mj-lt"/>
              </a:defRPr>
            </a:lvl2pPr>
            <a:lvl3pPr algn="r">
              <a:lnSpc>
                <a:spcPct val="110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+mn-lt"/>
              </a:defRPr>
            </a:lvl3pPr>
            <a:lvl4pPr marL="0" indent="0" algn="r">
              <a:lnSpc>
                <a:spcPct val="110000"/>
              </a:lnSpc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Zitat</a:t>
            </a:r>
          </a:p>
          <a:p>
            <a:pPr lvl="1"/>
            <a:r>
              <a:rPr lang="de-DE" dirty="0"/>
              <a:t>Name des Autors</a:t>
            </a:r>
          </a:p>
          <a:p>
            <a:pPr lvl="2"/>
            <a:r>
              <a:rPr lang="de-DE" dirty="0"/>
              <a:t>Position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E2E23E-A04B-4A3C-9731-269F09B3618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802DEE-4F74-426D-A4E8-87B69A103B05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17" name="Copyright Fraunhofer">
            <a:extLst>
              <a:ext uri="{FF2B5EF4-FFF2-40B4-BE49-F238E27FC236}">
                <a16:creationId xmlns:a16="http://schemas.microsoft.com/office/drawing/2014/main" id="{7BF1A88B-92B6-448D-B293-70A607B2651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9320B56D-3BA0-4D7D-91B3-67F9A11E4A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42B2AF3-B72B-4E51-98E8-276E33E081FB}"/>
              </a:ext>
            </a:extLst>
          </p:cNvPr>
          <p:cNvGrpSpPr/>
          <p:nvPr userDrawn="1"/>
        </p:nvGrpSpPr>
        <p:grpSpPr>
          <a:xfrm>
            <a:off x="621507" y="476249"/>
            <a:ext cx="1266824" cy="1028701"/>
            <a:chOff x="621507" y="476249"/>
            <a:chExt cx="1266824" cy="1028701"/>
          </a:xfrm>
          <a:solidFill>
            <a:schemeClr val="bg1"/>
          </a:solidFill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A9E48764-AC81-446C-B62C-88A8F03B3803}"/>
                </a:ext>
              </a:extLst>
            </p:cNvPr>
            <p:cNvSpPr/>
            <p:nvPr userDrawn="1"/>
          </p:nvSpPr>
          <p:spPr>
            <a:xfrm>
              <a:off x="621507" y="476249"/>
              <a:ext cx="671512" cy="1028701"/>
            </a:xfrm>
            <a:prstGeom prst="chevron">
              <a:avLst>
                <a:gd name="adj" fmla="val 42908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14C3BCAC-351B-4AFA-8D18-F61D609E40E4}"/>
                </a:ext>
              </a:extLst>
            </p:cNvPr>
            <p:cNvSpPr/>
            <p:nvPr userDrawn="1"/>
          </p:nvSpPr>
          <p:spPr>
            <a:xfrm>
              <a:off x="1216819" y="476249"/>
              <a:ext cx="671512" cy="1028701"/>
            </a:xfrm>
            <a:prstGeom prst="chevron">
              <a:avLst>
                <a:gd name="adj" fmla="val 42908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6162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beispiel – mit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128657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  <a:effectLst>
                  <a:outerShdw blurRad="50800" dist="25400" dir="5400000" algn="ctr" rotWithShape="0">
                    <a:schemeClr val="bg1">
                      <a:lumMod val="65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Bild kann durch Klicken auf Symbol in Bildmitte ausgetauscht werden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75388" y="3064328"/>
            <a:ext cx="5916612" cy="2727579"/>
          </a:xfrm>
          <a:gradFill flip="none" rotWithShape="1">
            <a:gsLst>
              <a:gs pos="34114">
                <a:srgbClr val="00779A"/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bg1"/>
                </a:solidFill>
                <a:latin typeface="+mn-lt"/>
              </a:defRPr>
            </a:lvl1pPr>
            <a:lvl2pPr marL="0" marR="0" indent="0" algn="l" defTabSz="914400" rtl="0" eaLnBrk="1" fontAlgn="auto" latinLnBrk="0" hangingPunct="1">
              <a:lnSpc>
                <a:spcPts val="24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 panose="020B0303030504020204" pitchFamily="34" charset="0"/>
                <a:ea typeface="+mn-ea"/>
                <a:cs typeface="+mn-cs"/>
              </a:rPr>
              <a:t>Überschrift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Com 45 Light" panose="020B0303030504020204" pitchFamily="34" charset="0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ts val="24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6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75 Black" panose="020B0A03040504030204" pitchFamily="34" charset="0"/>
                <a:ea typeface="+mn-ea"/>
                <a:cs typeface="+mn-cs"/>
              </a:rPr>
              <a:t>—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Etwa 3 bis 5 Zeilen Fließtext erläutern das Bild. Diese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Textbox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 kann je nach Bedarf links oder rechts am Rand stehen. Etwa 3 bis 5 Zeilen Fließtext erläutern das Bild. Diese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Textbox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 kann je nach Bedarf links oder rechts am Rand stehen.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E5806F9-6B91-4EEE-BC2C-4C702B2BEEDB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02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jektbeispiel –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  <a:effectLst>
                  <a:outerShdw blurRad="50800" dist="25400" dir="5400000" algn="ctr" rotWithShape="0">
                    <a:schemeClr val="bg1">
                      <a:lumMod val="65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Bild kann durch Klicken auf Symbol in Bildmitte ausgetauscht werden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0147"/>
            <a:ext cx="5916612" cy="2727579"/>
          </a:xfrm>
          <a:gradFill flip="none" rotWithShape="1">
            <a:gsLst>
              <a:gs pos="34114">
                <a:srgbClr val="00779A"/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bg1"/>
                </a:solidFill>
                <a:latin typeface="+mn-lt"/>
              </a:defRPr>
            </a:lvl1pPr>
            <a:lvl2pPr marL="0" marR="0" indent="0" algn="l" defTabSz="914400" rtl="0" eaLnBrk="1" fontAlgn="auto" latinLnBrk="0" hangingPunct="1">
              <a:lnSpc>
                <a:spcPts val="24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 panose="020B0303030504020204" pitchFamily="34" charset="0"/>
                <a:ea typeface="+mn-ea"/>
                <a:cs typeface="+mn-cs"/>
              </a:rPr>
              <a:t>Überschrift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Com 45 Light" panose="020B0303030504020204" pitchFamily="34" charset="0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ts val="24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6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75 Black" panose="020B0A03040504030204" pitchFamily="34" charset="0"/>
                <a:ea typeface="+mn-ea"/>
                <a:cs typeface="+mn-cs"/>
              </a:rPr>
              <a:t>—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Etwa 3 bis 5 Zeilen Fließtext erläutern das Bild. Diese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Textbox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 kann je nach Bedarf links oder rechts am Rand stehen. Etwa 3 bis 5 Zeilen Fließtext erläutern das Bild. Diese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Textbox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 kann je nach Bedarf links oder rechts am Rand stehen.</a:t>
            </a:r>
          </a:p>
        </p:txBody>
      </p:sp>
    </p:spTree>
    <p:extLst>
      <p:ext uri="{BB962C8B-B14F-4D97-AF65-F5344CB8AC3E}">
        <p14:creationId xmlns:p14="http://schemas.microsoft.com/office/powerpoint/2010/main" val="2987668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–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57640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  <a:effectLst>
                  <a:outerShdw blurRad="50800" dist="25400" dir="5400000" algn="ctr" rotWithShape="0">
                    <a:schemeClr val="bg1">
                      <a:lumMod val="65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Bild kann bei Bedarf durch Klicken auf Symbol ausgetauscht werden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952020"/>
            <a:ext cx="5916612" cy="3388337"/>
          </a:xfrm>
          <a:gradFill flip="none" rotWithShape="1">
            <a:gsLst>
              <a:gs pos="34114">
                <a:srgbClr val="00779A"/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Kontakt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Titel Vorname Name</a:t>
            </a:r>
          </a:p>
          <a:p>
            <a:pPr lvl="2"/>
            <a:r>
              <a:rPr lang="de-DE" dirty="0"/>
              <a:t>Geschäftsbereich XXX</a:t>
            </a:r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/>
              <a:t>vorname.name@fraunhofer.de</a:t>
            </a:r>
          </a:p>
        </p:txBody>
      </p:sp>
    </p:spTree>
    <p:extLst>
      <p:ext uri="{BB962C8B-B14F-4D97-AF65-F5344CB8AC3E}">
        <p14:creationId xmlns:p14="http://schemas.microsoft.com/office/powerpoint/2010/main" val="3848837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– Bild ha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43079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572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effectLst>
                  <a:outerShdw blurRad="50800" dist="25400" dir="5400000" algn="ctr" rotWithShape="0">
                    <a:schemeClr val="bg1">
                      <a:lumMod val="65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Bild kann bei Bedarf durch Klicken auf Symbol ausgetauscht werden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952020"/>
            <a:ext cx="5916612" cy="3388337"/>
          </a:xfrm>
          <a:gradFill flip="none" rotWithShape="1">
            <a:gsLst>
              <a:gs pos="34000">
                <a:srgbClr val="00779A"/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Kontakt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Titel Vorname Name</a:t>
            </a:r>
          </a:p>
          <a:p>
            <a:pPr lvl="2"/>
            <a:r>
              <a:rPr lang="de-DE" dirty="0"/>
              <a:t>Geschäftsbereich XXX</a:t>
            </a:r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/>
              <a:t>vorname.name@fraunhofer.de</a:t>
            </a:r>
          </a:p>
        </p:txBody>
      </p:sp>
    </p:spTree>
    <p:extLst>
      <p:ext uri="{BB962C8B-B14F-4D97-AF65-F5344CB8AC3E}">
        <p14:creationId xmlns:p14="http://schemas.microsoft.com/office/powerpoint/2010/main" val="197530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kleine Headline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43910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75388" y="2974270"/>
            <a:ext cx="5916612" cy="3010605"/>
          </a:xfrm>
          <a:gradFill flip="none" rotWithShape="1">
            <a:gsLst>
              <a:gs pos="34000">
                <a:srgbClr val="00779A"/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 anchor="b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2640"/>
              </a:lnSpc>
              <a:spcAft>
                <a:spcPts val="1200"/>
              </a:spcAft>
              <a:defRPr sz="312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40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184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 klein, Frutiger LT </a:t>
            </a:r>
            <a:r>
              <a:rPr lang="de-DE" dirty="0" err="1"/>
              <a:t>Com</a:t>
            </a:r>
            <a:r>
              <a:rPr lang="de-DE" dirty="0"/>
              <a:t> Light, 24 </a:t>
            </a:r>
            <a:r>
              <a:rPr lang="de-DE" dirty="0" err="1"/>
              <a:t>pt</a:t>
            </a:r>
            <a:br>
              <a:rPr lang="de-DE" dirty="0"/>
            </a:br>
            <a:r>
              <a:rPr lang="de-DE" dirty="0"/>
              <a:t>max. 3 Zeilen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36819981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–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197DE11-A966-449E-A5FD-31979AF345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014" b="10419"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631679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700213"/>
            <a:ext cx="5916612" cy="3848489"/>
          </a:xfrm>
          <a:noFill/>
        </p:spPr>
        <p:txBody>
          <a:bodyPr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Kontakt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Titel Vorname Name</a:t>
            </a:r>
          </a:p>
          <a:p>
            <a:pPr lvl="2"/>
            <a:r>
              <a:rPr lang="de-DE" dirty="0"/>
              <a:t>Geschäftsbereich XXX</a:t>
            </a:r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/>
              <a:t>vorname.name@fraunhofer.de</a:t>
            </a:r>
          </a:p>
          <a:p>
            <a:pPr lvl="3"/>
            <a:endParaRPr lang="pt-BR" dirty="0"/>
          </a:p>
          <a:p>
            <a:pPr lvl="3"/>
            <a:r>
              <a:rPr lang="pt-BR" dirty="0"/>
              <a:t>Fraunhofer XYZ</a:t>
            </a:r>
          </a:p>
          <a:p>
            <a:pPr lvl="3"/>
            <a:r>
              <a:rPr lang="pt-BR" dirty="0"/>
              <a:t>Straße XY</a:t>
            </a:r>
          </a:p>
          <a:p>
            <a:pPr lvl="3"/>
            <a:r>
              <a:rPr lang="pt-BR" dirty="0"/>
              <a:t>12345 Stadt</a:t>
            </a:r>
          </a:p>
          <a:p>
            <a:pPr lvl="3"/>
            <a:r>
              <a:rPr lang="pt-BR" dirty="0"/>
              <a:t>www.fraunhofer.de</a:t>
            </a:r>
          </a:p>
        </p:txBody>
      </p:sp>
    </p:spTree>
    <p:extLst>
      <p:ext uri="{BB962C8B-B14F-4D97-AF65-F5344CB8AC3E}">
        <p14:creationId xmlns:p14="http://schemas.microsoft.com/office/powerpoint/2010/main" val="32653431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CDBC4F6-986A-4A45-A632-2613DCB199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020813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2255355"/>
            <a:ext cx="11233149" cy="2998000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6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7200"/>
              </a:lnSpc>
              <a:spcAft>
                <a:spcPts val="1600"/>
              </a:spcAft>
              <a:defRPr sz="858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ts val="208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Vielen Dank für Ihre Aufmerksamkeit</a:t>
            </a:r>
          </a:p>
          <a:p>
            <a:pPr lvl="1"/>
            <a:r>
              <a:rPr lang="de-DE" dirty="0"/>
              <a:t>—</a:t>
            </a:r>
          </a:p>
        </p:txBody>
      </p:sp>
    </p:spTree>
    <p:extLst>
      <p:ext uri="{BB962C8B-B14F-4D97-AF65-F5344CB8AC3E}">
        <p14:creationId xmlns:p14="http://schemas.microsoft.com/office/powerpoint/2010/main" val="400974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kleine Headlin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15374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038390"/>
            <a:ext cx="5916612" cy="2946485"/>
          </a:xfrm>
          <a:gradFill flip="none" rotWithShape="1">
            <a:gsLst>
              <a:gs pos="34000">
                <a:srgbClr val="00779A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2800"/>
              </a:lnSpc>
              <a:spcAft>
                <a:spcPts val="480"/>
              </a:spcAft>
              <a:defRPr sz="312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4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lang="de-DE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klein, Frutiger LT </a:t>
            </a:r>
            <a:r>
              <a:rPr lang="de-DE" dirty="0" err="1"/>
              <a:t>Com</a:t>
            </a:r>
            <a:r>
              <a:rPr lang="de-DE" dirty="0"/>
              <a:t> Light, 24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arem</a:t>
            </a:r>
            <a:r>
              <a:rPr lang="de-DE" dirty="0"/>
              <a:t> max. 3 Zeilen</a:t>
            </a:r>
          </a:p>
          <a:p>
            <a:pPr marL="0" lvl="3" indent="0" algn="l" defTabSz="914400" rtl="0" eaLnBrk="1" latinLnBrk="0" hangingPunct="1">
              <a:lnSpc>
                <a:spcPts val="1840"/>
              </a:lnSpc>
              <a:spcBef>
                <a:spcPts val="184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34317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Co-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5440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572000"/>
          </a:xfrm>
          <a:solidFill>
            <a:schemeClr val="bg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en-US" baseline="0" dirty="0">
                <a:solidFill>
                  <a:schemeClr val="bg1"/>
                </a:solidFill>
                <a:effectLst>
                  <a:outerShdw blurRad="50800" dist="25400" dir="5400000" algn="ctr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pPr lvl="0"/>
            <a:r>
              <a:rPr lang="de-DE" dirty="0"/>
              <a:t>Beispielbild als Platzhalter - durch Klick auf Symbol gegen gewünschtes Bild austauschen!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524025"/>
            <a:ext cx="7824783" cy="2981879"/>
          </a:xfrm>
          <a:gradFill flip="none" rotWithShape="1">
            <a:gsLst>
              <a:gs pos="34000">
                <a:srgbClr val="1E7992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348965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Co-Bran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595872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2357312"/>
            <a:ext cx="7824787" cy="3148592"/>
          </a:xfrm>
          <a:gradFill flip="none" rotWithShape="1">
            <a:gsLst>
              <a:gs pos="34000">
                <a:srgbClr val="00779A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square" lIns="486000" tIns="360000" rIns="360000" bIns="360000" anchor="t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1979950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un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02745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7C751A8B-7DD1-4C74-A6D8-AE2E6694A0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014" b="10419"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490309"/>
            <a:ext cx="11712574" cy="2494566"/>
          </a:xfrm>
          <a:noFill/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122349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ob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CDBC4F6-986A-4A45-A632-2613DCB199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465993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323596"/>
            <a:ext cx="11712575" cy="2661279"/>
          </a:xfrm>
          <a:noFill/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112440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–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5B6287E-4A4F-4439-B422-A23539B268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040601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43168385-808A-40CF-ACBB-25E2FEB39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6158116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9FA541-8597-4991-9A2A-D86D39840E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75388" y="3149600"/>
            <a:ext cx="5916612" cy="2177878"/>
          </a:xfrm>
          <a:gradFill flip="none" rotWithShape="1">
            <a:gsLst>
              <a:gs pos="34000">
                <a:srgbClr val="00779A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/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defRPr sz="16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Zahl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Kapitelüberschrift,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ACA94CF4-7D7D-4A16-808E-9BB3F11A797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575F282-9D1B-4645-B88C-04861B076577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12" name="Copyright Fraunhofer">
            <a:extLst>
              <a:ext uri="{FF2B5EF4-FFF2-40B4-BE49-F238E27FC236}">
                <a16:creationId xmlns:a16="http://schemas.microsoft.com/office/drawing/2014/main" id="{86A8951A-7642-4D31-B686-A714C8CCF5F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9DE5828C-86B5-43E8-99E0-320BB3D4C7F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03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7" userDrawn="1">
          <p15:clr>
            <a:srgbClr val="FBAE40"/>
          </p15:clr>
        </p15:guide>
        <p15:guide id="2" pos="395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507918F-B2AA-4A76-81D6-4E27E906E3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3"/>
            </p:custDataLst>
            <p:extLst>
              <p:ext uri="{D42A27DB-BD31-4B8C-83A1-F6EECF244321}">
                <p14:modId xmlns:p14="http://schemas.microsoft.com/office/powerpoint/2010/main" val="25652144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4" imgW="344" imgH="345" progId="TCLayout.ActiveDocument.1">
                  <p:embed/>
                </p:oleObj>
              </mc:Choice>
              <mc:Fallback>
                <p:oleObj name="think-cell Folie" r:id="rId34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78C480-B66C-43DB-AAEB-3790EF5A76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ED48EE-75FC-48CE-8886-5B06675925EC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478199" y="1703388"/>
            <a:ext cx="11234376" cy="264059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F9CDF1F4-2065-4A60-8377-ED9014CA8CBB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88048" y="6455836"/>
            <a:ext cx="720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2840BE37-0688-453E-8621-EBEA1DAF6D6C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5" name="Copyright Fraunhofer">
            <a:extLst>
              <a:ext uri="{FF2B5EF4-FFF2-40B4-BE49-F238E27FC236}">
                <a16:creationId xmlns:a16="http://schemas.microsoft.com/office/drawing/2014/main" id="{5FF3544A-E0F0-4101-A728-3DFB567F7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noProof="0"/>
              <a:t>© Fraunhofer IOSB</a:t>
            </a:r>
            <a:endParaRPr lang="de-DE" noProof="0" dirty="0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D49F1F8-4B89-4B18-B579-CD843138501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79425" y="1245411"/>
            <a:ext cx="360000" cy="0"/>
          </a:xfrm>
          <a:prstGeom prst="line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6070D71-EE9E-4293-96A3-C2A0A07F7A62}"/>
              </a:ext>
            </a:extLst>
          </p:cNvPr>
          <p:cNvCxnSpPr/>
          <p:nvPr userDrawn="1"/>
        </p:nvCxnSpPr>
        <p:spPr bwMode="gray">
          <a:xfrm>
            <a:off x="0" y="6143625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Informationsklassifizierung">
            <a:extLst>
              <a:ext uri="{FF2B5EF4-FFF2-40B4-BE49-F238E27FC236}">
                <a16:creationId xmlns:a16="http://schemas.microsoft.com/office/drawing/2014/main" id="{6C489D0F-950D-4913-86C7-7EB1061786F3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373847" y="6455836"/>
            <a:ext cx="1444306" cy="1231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800" b="1">
                <a:latin typeface="+mj-lt"/>
              </a:rPr>
              <a:t>Intern</a:t>
            </a:r>
            <a:endParaRPr lang="en-US" sz="800" b="1" dirty="0">
              <a:latin typeface="+mj-lt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FFAE78-FC0D-4DC3-A58F-888E658BE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455836"/>
            <a:ext cx="7200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Seite</a:t>
            </a:r>
            <a:r>
              <a:rPr lang="en-US" dirty="0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2" name="iosb_rgb">
            <a:extLst>
              <a:ext uri="{FF2B5EF4-FFF2-40B4-BE49-F238E27FC236}">
                <a16:creationId xmlns:a16="http://schemas.microsoft.com/office/drawing/2014/main" id="{7CAC2254-44F4-41CC-A5C7-44675CB65AD8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226" y="6334126"/>
            <a:ext cx="1403999" cy="37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3" r:id="rId13"/>
    <p:sldLayoutId id="2147483668" r:id="rId14"/>
    <p:sldLayoutId id="2147483665" r:id="rId15"/>
    <p:sldLayoutId id="2147483671" r:id="rId16"/>
    <p:sldLayoutId id="2147483664" r:id="rId17"/>
    <p:sldLayoutId id="2147483667" r:id="rId18"/>
    <p:sldLayoutId id="2147483659" r:id="rId19"/>
    <p:sldLayoutId id="2147483678" r:id="rId20"/>
    <p:sldLayoutId id="2147483666" r:id="rId21"/>
    <p:sldLayoutId id="2147483669" r:id="rId22"/>
    <p:sldLayoutId id="2147483670" r:id="rId23"/>
    <p:sldLayoutId id="2147483672" r:id="rId24"/>
    <p:sldLayoutId id="2147483673" r:id="rId25"/>
    <p:sldLayoutId id="2147483674" r:id="rId26"/>
    <p:sldLayoutId id="2147483681" r:id="rId27"/>
    <p:sldLayoutId id="2147483680" r:id="rId28"/>
    <p:sldLayoutId id="2147483675" r:id="rId29"/>
    <p:sldLayoutId id="2147483676" r:id="rId30"/>
    <p:sldLayoutId id="2147483677" r:id="rId31"/>
  </p:sldLayoutIdLst>
  <p:hf hdr="0" ftr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400" b="0" kern="1200">
          <a:solidFill>
            <a:schemeClr val="accent2"/>
          </a:solidFill>
          <a:latin typeface="Frutiger LT Com 65 Bold" panose="020B0803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900"/>
        </a:spcAft>
        <a:buFont typeface="Arial" panose="020B0604020202020204" pitchFamily="34" charset="0"/>
        <a:buNone/>
        <a:defRPr sz="1600" b="0" kern="1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9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None/>
        <a:defRPr sz="1400" b="0" kern="1200">
          <a:solidFill>
            <a:schemeClr val="tx1"/>
          </a:solidFill>
          <a:latin typeface="+mj-lt"/>
          <a:ea typeface="+mn-ea"/>
          <a:cs typeface="+mn-cs"/>
        </a:defRPr>
      </a:lvl3pPr>
      <a:lvl4pPr marL="18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648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 userDrawn="1">
          <p15:clr>
            <a:srgbClr val="F26B43"/>
          </p15:clr>
        </p15:guide>
        <p15:guide id="2" pos="7378" userDrawn="1">
          <p15:clr>
            <a:srgbClr val="F26B43"/>
          </p15:clr>
        </p15:guide>
        <p15:guide id="3" orient="horz" pos="300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orient="horz" pos="3770" userDrawn="1">
          <p15:clr>
            <a:srgbClr val="F26B43"/>
          </p15:clr>
        </p15:guide>
        <p15:guide id="8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F79856-5C31-46CF-811F-5923CFCCD6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0" y="3736402"/>
            <a:ext cx="11712575" cy="2248473"/>
          </a:xfrm>
        </p:spPr>
        <p:txBody>
          <a:bodyPr/>
          <a:lstStyle/>
          <a:p>
            <a:r>
              <a:rPr lang="de-DE" dirty="0"/>
              <a:t>Fabian Heinlein</a:t>
            </a:r>
          </a:p>
          <a:p>
            <a:r>
              <a:rPr lang="de-DE" dirty="0"/>
              <a:t>22.01.2025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Bachelorarbeit: zweiter Anlauf</a:t>
            </a:r>
          </a:p>
        </p:txBody>
      </p:sp>
      <p:pic>
        <p:nvPicPr>
          <p:cNvPr id="5" name="iosb_rgb_modul">
            <a:extLst>
              <a:ext uri="{FF2B5EF4-FFF2-40B4-BE49-F238E27FC236}">
                <a16:creationId xmlns:a16="http://schemas.microsoft.com/office/drawing/2014/main" id="{DD7AD2D0-5D4A-4523-9F67-867979704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575" y="476250"/>
            <a:ext cx="2520000" cy="91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62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C00-F760-4C5A-A6D9-3E15A5323473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Hauptproblem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BD70E1B-A48B-E231-C0D4-5E9970CEBF7A}"/>
              </a:ext>
            </a:extLst>
          </p:cNvPr>
          <p:cNvSpPr txBox="1"/>
          <p:nvPr/>
        </p:nvSpPr>
        <p:spPr>
          <a:xfrm>
            <a:off x="3451461" y="2366914"/>
            <a:ext cx="5289077" cy="21241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600" dirty="0">
                <a:solidFill>
                  <a:schemeClr val="accent1"/>
                </a:solidFill>
              </a:rPr>
              <a:t>Um die Bachelorarbeit unter </a:t>
            </a:r>
            <a:r>
              <a:rPr lang="de-DE" sz="1600" b="1" dirty="0">
                <a:solidFill>
                  <a:schemeClr val="accent1"/>
                </a:solidFill>
              </a:rPr>
              <a:t>Berücksichtigung der gesundheitlichen Risiken</a:t>
            </a:r>
            <a:r>
              <a:rPr lang="de-DE" sz="1600" dirty="0">
                <a:solidFill>
                  <a:schemeClr val="accent1"/>
                </a:solidFill>
              </a:rPr>
              <a:t> zu Ende zu bringen ist eine </a:t>
            </a:r>
            <a:r>
              <a:rPr lang="de-DE" sz="1600" b="1" dirty="0">
                <a:solidFill>
                  <a:schemeClr val="accent1"/>
                </a:solidFill>
              </a:rPr>
              <a:t>Reduktion des inhaltlichen Rahmens </a:t>
            </a:r>
            <a:r>
              <a:rPr lang="de-DE" sz="1600" dirty="0">
                <a:solidFill>
                  <a:schemeClr val="accent1"/>
                </a:solidFill>
              </a:rPr>
              <a:t>zwingend notwendig.</a:t>
            </a:r>
          </a:p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600" dirty="0">
                <a:solidFill>
                  <a:schemeClr val="accent1"/>
                </a:solidFill>
              </a:rPr>
              <a:t>Zudem muss die Bachelorarbeit um </a:t>
            </a:r>
            <a:r>
              <a:rPr lang="de-DE" sz="1600" b="1" dirty="0">
                <a:solidFill>
                  <a:schemeClr val="accent1"/>
                </a:solidFill>
              </a:rPr>
              <a:t>4 Wochen </a:t>
            </a:r>
            <a:r>
              <a:rPr lang="de-DE" sz="1600" dirty="0">
                <a:solidFill>
                  <a:schemeClr val="accent1"/>
                </a:solidFill>
              </a:rPr>
              <a:t>auf den </a:t>
            </a:r>
            <a:r>
              <a:rPr lang="de-DE" sz="1600" b="1" dirty="0">
                <a:solidFill>
                  <a:schemeClr val="accent1"/>
                </a:solidFill>
              </a:rPr>
              <a:t>28.03.2025 verlängert </a:t>
            </a:r>
            <a:r>
              <a:rPr lang="de-DE" sz="1600" dirty="0">
                <a:solidFill>
                  <a:schemeClr val="accent1"/>
                </a:solidFill>
              </a:rPr>
              <a:t>werden, um die Zeit der Arbeitsunfähigkeit zu kompensieren</a:t>
            </a:r>
            <a:r>
              <a:rPr lang="de-DE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906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C00-F760-4C5A-A6D9-3E15A5323473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Teilproblem 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380AD5E-1D8C-971A-8C4F-D5DF698425A4}"/>
              </a:ext>
            </a:extLst>
          </p:cNvPr>
          <p:cNvSpPr txBox="1"/>
          <p:nvPr/>
        </p:nvSpPr>
        <p:spPr>
          <a:xfrm>
            <a:off x="3480644" y="208741"/>
            <a:ext cx="7141961" cy="1777025"/>
          </a:xfrm>
          <a:prstGeom prst="rect">
            <a:avLst/>
          </a:prstGeom>
          <a:noFill/>
          <a:ln w="28575">
            <a:solidFill>
              <a:srgbClr val="BB0056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de-DE" sz="1400" dirty="0"/>
              <a:t>Problem: </a:t>
            </a:r>
          </a:p>
          <a:p>
            <a:pPr marL="342900" indent="-342900" algn="l">
              <a:lnSpc>
                <a:spcPts val="1960"/>
              </a:lnSpc>
              <a:buClr>
                <a:schemeClr val="accent1"/>
              </a:buClr>
              <a:buAutoNum type="arabicPeriod"/>
            </a:pPr>
            <a:r>
              <a:rPr lang="de-DE" sz="1400" dirty="0"/>
              <a:t>Nicht Definierter Anwendungskontext (alle Organisationen) der Bilanzräume</a:t>
            </a:r>
            <a:br>
              <a:rPr lang="de-DE" sz="1400" dirty="0"/>
            </a:br>
            <a:r>
              <a:rPr lang="de-DE" sz="1400" dirty="0">
                <a:sym typeface="Wingdings" panose="05000000000000000000" pitchFamily="2" charset="2"/>
              </a:rPr>
              <a:t> Zur Evaluierung liegen nur Daten des Fraunhofer IOSB-AST vor</a:t>
            </a:r>
            <a:br>
              <a:rPr lang="de-DE" sz="1400" dirty="0">
                <a:sym typeface="Wingdings" panose="05000000000000000000" pitchFamily="2" charset="2"/>
              </a:rPr>
            </a:br>
            <a:r>
              <a:rPr lang="de-DE" sz="1400" dirty="0">
                <a:sym typeface="Wingdings" panose="05000000000000000000" pitchFamily="2" charset="2"/>
              </a:rPr>
              <a:t> Keine Evaluierung von z.B. Industrieorganisationen möglich</a:t>
            </a:r>
            <a:endParaRPr lang="de-DE" sz="1400" dirty="0"/>
          </a:p>
          <a:p>
            <a:pPr marL="342900" indent="-342900" algn="l">
              <a:lnSpc>
                <a:spcPts val="1960"/>
              </a:lnSpc>
              <a:buClr>
                <a:schemeClr val="accent1"/>
              </a:buClr>
              <a:buAutoNum type="arabicPeriod"/>
            </a:pPr>
            <a:r>
              <a:rPr lang="de-DE" sz="1400" dirty="0"/>
              <a:t>Keine Festlegung auf Bilanzraumart (Energie/Masse/Impuls)</a:t>
            </a:r>
          </a:p>
          <a:p>
            <a:pPr marL="342900" indent="-342900" algn="l">
              <a:lnSpc>
                <a:spcPts val="1960"/>
              </a:lnSpc>
              <a:buClr>
                <a:schemeClr val="accent1"/>
              </a:buClr>
              <a:buAutoNum type="arabicPeriod"/>
            </a:pPr>
            <a:r>
              <a:rPr lang="de-DE" sz="1400" dirty="0"/>
              <a:t>Keine Festlegung auf Umfang eines Bilanzraums</a:t>
            </a:r>
            <a:br>
              <a:rPr lang="de-DE" sz="1400" dirty="0"/>
            </a:br>
            <a:r>
              <a:rPr lang="de-DE" sz="1400" dirty="0"/>
              <a:t>(</a:t>
            </a:r>
            <a:r>
              <a:rPr lang="de-DE" sz="1400" dirty="0" err="1"/>
              <a:t>Energiesektorübergreifend</a:t>
            </a:r>
            <a:r>
              <a:rPr lang="de-DE" sz="1400" dirty="0"/>
              <a:t>?, Nicht-Energie Ströme bilanzieren?)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8A623CD-C5E2-2D1E-B8F8-129322B8B353}"/>
              </a:ext>
            </a:extLst>
          </p:cNvPr>
          <p:cNvSpPr txBox="1"/>
          <p:nvPr/>
        </p:nvSpPr>
        <p:spPr>
          <a:xfrm>
            <a:off x="3480643" y="2350639"/>
            <a:ext cx="7141962" cy="1777025"/>
          </a:xfrm>
          <a:prstGeom prst="rect">
            <a:avLst/>
          </a:prstGeom>
          <a:noFill/>
          <a:ln w="28575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de-DE" sz="1400" dirty="0"/>
              <a:t>Lösungsansatz: </a:t>
            </a:r>
          </a:p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dirty="0"/>
              <a:t>Festlegung auf Organisationen im tertiären Wirtschaftssektor</a:t>
            </a:r>
            <a:br>
              <a:rPr lang="de-DE" sz="1400" dirty="0"/>
            </a:br>
            <a:r>
              <a:rPr lang="de-DE" sz="1400" dirty="0">
                <a:sym typeface="Wingdings" panose="05000000000000000000" pitchFamily="2" charset="2"/>
              </a:rPr>
              <a:t> automatischer Fokus auf Energiebilanzierung, da Masse- und Impulsbilanzierung wenig Relevanz haben</a:t>
            </a:r>
            <a:br>
              <a:rPr lang="de-DE" sz="1400" dirty="0">
                <a:sym typeface="Wingdings" panose="05000000000000000000" pitchFamily="2" charset="2"/>
              </a:rPr>
            </a:br>
            <a:r>
              <a:rPr lang="de-DE" sz="1400" dirty="0">
                <a:sym typeface="Wingdings" panose="05000000000000000000" pitchFamily="2" charset="2"/>
              </a:rPr>
              <a:t> vollständige Evaluierung möglich</a:t>
            </a:r>
            <a:br>
              <a:rPr lang="de-DE" sz="1400" dirty="0">
                <a:sym typeface="Wingdings" panose="05000000000000000000" pitchFamily="2" charset="2"/>
              </a:rPr>
            </a:br>
            <a:r>
              <a:rPr lang="de-DE" sz="1400" dirty="0">
                <a:sym typeface="Wingdings" panose="05000000000000000000" pitchFamily="2" charset="2"/>
              </a:rPr>
              <a:t> klarer Rahmen der Arbeit reduziert Inhaltlichen Umfang der Arbeit stark und erhöht dabei die Präzision der Arbeit</a:t>
            </a:r>
            <a:endParaRPr lang="de-DE" sz="1400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014E91C-DAC0-CEDE-CF9D-7B2D73160F78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7051624" y="1985766"/>
            <a:ext cx="1" cy="364873"/>
          </a:xfrm>
          <a:prstGeom prst="straightConnector1">
            <a:avLst/>
          </a:prstGeom>
          <a:ln w="38100">
            <a:solidFill>
              <a:srgbClr val="005B7F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96544CD7-5B38-10A9-E16E-285655598F99}"/>
              </a:ext>
            </a:extLst>
          </p:cNvPr>
          <p:cNvSpPr txBox="1"/>
          <p:nvPr/>
        </p:nvSpPr>
        <p:spPr>
          <a:xfrm>
            <a:off x="3480643" y="4309881"/>
            <a:ext cx="7141962" cy="17645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de-DE" sz="1400" dirty="0"/>
              <a:t>Problem des Lösungsansatz: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sz="1400" dirty="0"/>
              <a:t>Das Thema der Arbeit: </a:t>
            </a:r>
            <a:br>
              <a:rPr lang="de-DE" sz="1400" dirty="0"/>
            </a:br>
            <a:r>
              <a:rPr lang="de-DE" sz="1400" dirty="0"/>
              <a:t>„</a:t>
            </a:r>
            <a:r>
              <a:rPr lang="de-DE" sz="1400" i="0" u="none" strike="noStrike" baseline="0" dirty="0"/>
              <a:t>Konzeption und Entwicklung einer datenbankseitigen Abbildung von frei definierbaren Bilanzräumen im Zusammenhang mit dem Energiemanagementsystem EMS-EDM PROPHET® nach ISO 50001.“</a:t>
            </a:r>
            <a:br>
              <a:rPr lang="de-DE" sz="1400" i="0" u="none" strike="noStrike" baseline="0" dirty="0"/>
            </a:br>
            <a:r>
              <a:rPr lang="de-DE" sz="1400" i="0" u="none" strike="noStrike" baseline="0" dirty="0"/>
              <a:t>gibt nur einen sehr allgemeinen Rahmen.</a:t>
            </a:r>
            <a:endParaRPr lang="de-DE" sz="1100" i="0" u="none" strike="noStrike" baseline="0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sz="1400" i="0" u="none" strike="noStrike" baseline="0" dirty="0"/>
              <a:t>Es wird von Bilanzräumen allgemein gesprochen (nicht Energiebilanzräume)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sz="1400" i="0" u="none" strike="noStrike" baseline="0" dirty="0"/>
              <a:t>Das Thema definiert den Anwendungskontext nicht (tertiärer Wirtschaftssektor)</a:t>
            </a:r>
            <a:endParaRPr lang="de-DE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2138996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osb_rgb_modul">
            <a:extLst>
              <a:ext uri="{FF2B5EF4-FFF2-40B4-BE49-F238E27FC236}">
                <a16:creationId xmlns:a16="http://schemas.microsoft.com/office/drawing/2014/main" id="{DD7AD2D0-5D4A-4523-9F67-867979704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43" y="0"/>
            <a:ext cx="9394514" cy="3429000"/>
          </a:xfrm>
          <a:prstGeom prst="rect">
            <a:avLst/>
          </a:prstGeom>
          <a:noFill/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378900C-3DF8-446D-8BFD-EBD50DCA41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-1" y="2357312"/>
            <a:ext cx="7824787" cy="314859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200" dirty="0"/>
              <a:t>Neuer Aufbau (Theorieteil)</a:t>
            </a:r>
          </a:p>
          <a:p>
            <a:pPr lvl="1">
              <a:lnSpc>
                <a:spcPct val="90000"/>
              </a:lnSpc>
            </a:pPr>
            <a:r>
              <a:rPr lang="de-DE" sz="2200" dirty="0"/>
              <a:t>—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Fabian Heinlein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22.01.2025</a:t>
            </a:r>
            <a:br>
              <a:rPr lang="de-DE" sz="2200" dirty="0"/>
            </a:br>
            <a:r>
              <a:rPr lang="de-DE" sz="2200" dirty="0"/>
              <a:t>Bachelorarbeit</a:t>
            </a:r>
          </a:p>
        </p:txBody>
      </p:sp>
    </p:spTree>
    <p:extLst>
      <p:ext uri="{BB962C8B-B14F-4D97-AF65-F5344CB8AC3E}">
        <p14:creationId xmlns:p14="http://schemas.microsoft.com/office/powerpoint/2010/main" val="228211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5588"/>
            <a:ext cx="11233150" cy="657488"/>
          </a:xfrm>
        </p:spPr>
        <p:txBody>
          <a:bodyPr/>
          <a:lstStyle/>
          <a:p>
            <a:r>
              <a:rPr lang="de-DE" sz="2000" dirty="0"/>
              <a:t>Neuer Aufbau</a:t>
            </a:r>
            <a:br>
              <a:rPr lang="de-DE" sz="2000" dirty="0"/>
            </a:b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3748" y="6457796"/>
            <a:ext cx="720000" cy="123111"/>
          </a:xfrm>
        </p:spPr>
        <p:txBody>
          <a:bodyPr/>
          <a:lstStyle/>
          <a:p>
            <a:fld id="{E1C3EC00-F760-4C5A-A6D9-3E15A5323473}" type="datetime1">
              <a:rPr lang="de-DE" sz="700" noProof="0" smtClean="0"/>
              <a:t>22.01.2025</a:t>
            </a:fld>
            <a:endParaRPr lang="de-DE" sz="700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656" y="6478543"/>
            <a:ext cx="720000" cy="107722"/>
          </a:xfrm>
        </p:spPr>
        <p:txBody>
          <a:bodyPr/>
          <a:lstStyle/>
          <a:p>
            <a:r>
              <a:rPr lang="de-DE" sz="700" noProof="0" dirty="0"/>
              <a:t>Seite</a:t>
            </a:r>
            <a:r>
              <a:rPr lang="en-US" sz="700" dirty="0"/>
              <a:t> </a:t>
            </a:r>
            <a:fld id="{401BA3E4-5E55-4F99-AF09-CC6D6B2539E2}" type="slidenum">
              <a:rPr lang="en-US" sz="700" smtClean="0"/>
              <a:pPr/>
              <a:t>13</a:t>
            </a:fld>
            <a:endParaRPr lang="en-US" sz="700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778321"/>
            <a:ext cx="11233150" cy="287386"/>
          </a:xfrm>
        </p:spPr>
        <p:txBody>
          <a:bodyPr/>
          <a:lstStyle/>
          <a:p>
            <a:r>
              <a:rPr lang="de-DE" sz="1800" dirty="0"/>
              <a:t>Theorieteil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991B9FD-D86D-5C5F-481F-3B5AEDC2D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384057"/>
            <a:ext cx="3838575" cy="264795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21ED62BC-5684-B296-6FC9-525B647F9D52}"/>
              </a:ext>
            </a:extLst>
          </p:cNvPr>
          <p:cNvSpPr txBox="1"/>
          <p:nvPr/>
        </p:nvSpPr>
        <p:spPr>
          <a:xfrm>
            <a:off x="6163408" y="75628"/>
            <a:ext cx="5967046" cy="1692771"/>
          </a:xfrm>
          <a:prstGeom prst="rect">
            <a:avLst/>
          </a:prstGeom>
          <a:noFill/>
          <a:ln w="28575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de-DE" sz="1100" b="1" dirty="0"/>
              <a:t>Grundlagen von Bilanzräumen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dirty="0"/>
              <a:t>Herausarbeitung des Grundlagenwissens zum Themenkomplex: Bilanzräume und Bilanzierung im Energiemanagement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dirty="0"/>
              <a:t>Befasst sich mit:</a:t>
            </a:r>
            <a:br>
              <a:rPr lang="de-DE" sz="1100" dirty="0"/>
            </a:br>
            <a:r>
              <a:rPr lang="de-DE" sz="1100" dirty="0">
                <a:sym typeface="Wingdings" panose="05000000000000000000" pitchFamily="2" charset="2"/>
              </a:rPr>
              <a:t> Zusammenhang Bilanzierung – Bilanzraum</a:t>
            </a:r>
            <a:br>
              <a:rPr lang="de-DE" sz="1100" dirty="0"/>
            </a:br>
            <a:r>
              <a:rPr lang="de-DE" sz="1100" dirty="0">
                <a:sym typeface="Wingdings" panose="05000000000000000000" pitchFamily="2" charset="2"/>
              </a:rPr>
              <a:t> Definition Bilanzraum (Bilanzraumgrenzen)</a:t>
            </a:r>
            <a:br>
              <a:rPr lang="de-DE" sz="1100" dirty="0">
                <a:sym typeface="Wingdings" panose="05000000000000000000" pitchFamily="2" charset="2"/>
              </a:rPr>
            </a:br>
            <a:r>
              <a:rPr lang="de-DE" sz="1100" dirty="0">
                <a:sym typeface="Wingdings" panose="05000000000000000000" pitchFamily="2" charset="2"/>
              </a:rPr>
              <a:t> Ein- und Abfließende (Energie-)Ströme in Bilanzräume</a:t>
            </a:r>
            <a:br>
              <a:rPr lang="de-DE" sz="1100" dirty="0">
                <a:sym typeface="Wingdings" panose="05000000000000000000" pitchFamily="2" charset="2"/>
              </a:rPr>
            </a:br>
            <a:r>
              <a:rPr lang="de-DE" sz="1100" dirty="0">
                <a:sym typeface="Wingdings" panose="05000000000000000000" pitchFamily="2" charset="2"/>
              </a:rPr>
              <a:t> Bilanzraumstrukturen aus mehreren Bilanzräumen (Baumartige Verschachtelung der Bilanzräume)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dirty="0">
                <a:sym typeface="Wingdings" panose="05000000000000000000" pitchFamily="2" charset="2"/>
              </a:rPr>
              <a:t>Ziel ist es den </a:t>
            </a:r>
            <a:r>
              <a:rPr lang="de-DE" sz="1100" b="1" dirty="0">
                <a:sym typeface="Wingdings" panose="05000000000000000000" pitchFamily="2" charset="2"/>
              </a:rPr>
              <a:t>allgemeinen Problemraum</a:t>
            </a:r>
            <a:r>
              <a:rPr lang="de-DE" sz="1100" dirty="0">
                <a:sym typeface="Wingdings" panose="05000000000000000000" pitchFamily="2" charset="2"/>
              </a:rPr>
              <a:t> zu </a:t>
            </a:r>
            <a:r>
              <a:rPr lang="de-DE" sz="1100" b="1" dirty="0">
                <a:sym typeface="Wingdings" panose="05000000000000000000" pitchFamily="2" charset="2"/>
              </a:rPr>
              <a:t>erfassen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69EE97A-F91F-41D8-397B-687898F6B7F9}"/>
              </a:ext>
            </a:extLst>
          </p:cNvPr>
          <p:cNvSpPr txBox="1"/>
          <p:nvPr/>
        </p:nvSpPr>
        <p:spPr>
          <a:xfrm>
            <a:off x="6163408" y="1944999"/>
            <a:ext cx="5967046" cy="2708434"/>
          </a:xfrm>
          <a:prstGeom prst="rect">
            <a:avLst/>
          </a:prstGeom>
          <a:noFill/>
          <a:ln w="28575">
            <a:solidFill>
              <a:srgbClr val="005B7F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de-DE" sz="1100" b="1" dirty="0"/>
              <a:t>Bilanzräume im Energiemanagement nach ISO 50001</a:t>
            </a:r>
            <a:endParaRPr lang="de-DE" sz="1100" b="1" dirty="0">
              <a:sym typeface="Wingdings" panose="05000000000000000000" pitchFamily="2" charset="2"/>
            </a:endParaRP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dirty="0">
                <a:sym typeface="Wingdings" panose="05000000000000000000" pitchFamily="2" charset="2"/>
              </a:rPr>
              <a:t>2 Teilaspekte für jedes Unterkapitel</a:t>
            </a:r>
            <a:br>
              <a:rPr lang="de-DE" sz="1100" dirty="0">
                <a:sym typeface="Wingdings" panose="05000000000000000000" pitchFamily="2" charset="2"/>
              </a:rPr>
            </a:br>
            <a:br>
              <a:rPr lang="de-DE" sz="1100" dirty="0">
                <a:sym typeface="Wingdings" panose="05000000000000000000" pitchFamily="2" charset="2"/>
              </a:rPr>
            </a:br>
            <a:r>
              <a:rPr lang="de-DE" sz="1100" dirty="0">
                <a:sym typeface="Wingdings" panose="05000000000000000000" pitchFamily="2" charset="2"/>
              </a:rPr>
              <a:t> Herausarbeiten von potentiellen Möglichkeiten eines Bilanzraummodells zur Unterstützung bei der Erfüllung von ISO 50001 Anforderungen (z.B. Bilanzräume als </a:t>
            </a:r>
            <a:r>
              <a:rPr lang="de-DE" sz="1100" dirty="0" err="1">
                <a:sym typeface="Wingdings" panose="05000000000000000000" pitchFamily="2" charset="2"/>
              </a:rPr>
              <a:t>EnPI</a:t>
            </a:r>
            <a:r>
              <a:rPr lang="de-DE" sz="1100" dirty="0">
                <a:sym typeface="Wingdings" panose="05000000000000000000" pitchFamily="2" charset="2"/>
              </a:rPr>
              <a:t>-Grenzen, Einsatz von Bilanzräumen zur digitalen Abbildung des Organisationskontexts, Bilanzräume zur Erstellung von Energieflussmodellen und zur Erkennung von wesentlichen Energieeinsätzen)</a:t>
            </a:r>
            <a:br>
              <a:rPr lang="de-DE" sz="1100" dirty="0">
                <a:sym typeface="Wingdings" panose="05000000000000000000" pitchFamily="2" charset="2"/>
              </a:rPr>
            </a:br>
            <a:br>
              <a:rPr lang="de-DE" sz="1100" dirty="0">
                <a:sym typeface="Wingdings" panose="05000000000000000000" pitchFamily="2" charset="2"/>
              </a:rPr>
            </a:br>
            <a:r>
              <a:rPr lang="de-DE" sz="1100" dirty="0">
                <a:sym typeface="Wingdings" panose="05000000000000000000" pitchFamily="2" charset="2"/>
              </a:rPr>
              <a:t> Dabei sollen praktische Herausforderungen zur Realisation der Bilanzräume identifiziert werden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dirty="0">
                <a:sym typeface="Wingdings" panose="05000000000000000000" pitchFamily="2" charset="2"/>
              </a:rPr>
              <a:t>Ziel ist es aus dem potentiellen Nutzen zur Erfüllung der ISO 50001 Anforderungen, Qualitätskriterien für das Bilanzraummodell zu abstrahieren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dirty="0"/>
              <a:t>Die praktischen Herausforderungen dienen als Grundlage zur Formulierung von Anforderungen an den Organisationskontext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dirty="0"/>
              <a:t>Allgemein geht es hier darum den </a:t>
            </a:r>
            <a:r>
              <a:rPr lang="de-DE" sz="1100" b="1" dirty="0"/>
              <a:t>Anwendungsbereich</a:t>
            </a:r>
            <a:r>
              <a:rPr lang="de-DE" sz="1100" dirty="0"/>
              <a:t> und den </a:t>
            </a:r>
            <a:r>
              <a:rPr lang="de-DE" sz="1100" b="1" dirty="0"/>
              <a:t>angewandten Problemraum (ISO 50001) </a:t>
            </a:r>
            <a:r>
              <a:rPr lang="de-DE" sz="1100" dirty="0"/>
              <a:t>zu </a:t>
            </a:r>
            <a:r>
              <a:rPr lang="de-DE" sz="1100" b="1" dirty="0"/>
              <a:t>erfassen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0C922BA-11ED-52C9-7DAC-0C551ED5D43B}"/>
              </a:ext>
            </a:extLst>
          </p:cNvPr>
          <p:cNvSpPr/>
          <p:nvPr/>
        </p:nvSpPr>
        <p:spPr>
          <a:xfrm>
            <a:off x="714375" y="1573823"/>
            <a:ext cx="2028825" cy="921081"/>
          </a:xfrm>
          <a:prstGeom prst="rect">
            <a:avLst/>
          </a:prstGeom>
          <a:noFill/>
          <a:ln w="19050">
            <a:solidFill>
              <a:srgbClr val="179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472DB52-2871-722E-47AE-DB1783C339CB}"/>
              </a:ext>
            </a:extLst>
          </p:cNvPr>
          <p:cNvSpPr/>
          <p:nvPr/>
        </p:nvSpPr>
        <p:spPr>
          <a:xfrm>
            <a:off x="714375" y="2517775"/>
            <a:ext cx="2899263" cy="956470"/>
          </a:xfrm>
          <a:prstGeom prst="rect">
            <a:avLst/>
          </a:prstGeom>
          <a:noFill/>
          <a:ln w="19050">
            <a:solidFill>
              <a:srgbClr val="00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D93AFE1D-449D-A13D-6EEF-B4F39C16450D}"/>
              </a:ext>
            </a:extLst>
          </p:cNvPr>
          <p:cNvSpPr/>
          <p:nvPr/>
        </p:nvSpPr>
        <p:spPr>
          <a:xfrm>
            <a:off x="714374" y="3499612"/>
            <a:ext cx="3603626" cy="53239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4786DE1-7187-DAF0-638C-A812568526EE}"/>
              </a:ext>
            </a:extLst>
          </p:cNvPr>
          <p:cNvSpPr txBox="1"/>
          <p:nvPr/>
        </p:nvSpPr>
        <p:spPr>
          <a:xfrm>
            <a:off x="714374" y="4187959"/>
            <a:ext cx="5259706" cy="152349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de-DE" sz="1100" b="1" dirty="0"/>
              <a:t>Ansätze zur Datenbankseitigen Modellierung</a:t>
            </a:r>
          </a:p>
          <a:p>
            <a:pPr marL="171450" indent="-1714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dirty="0"/>
              <a:t>In diesem Abschnitt sollen bewährte Datenstrukturen in relationalen Datenbanken (Oracle) herausgearbeitet werden, welche zur Erfüllung der in den vorherigen Kapiteln ausgearbeiteten allgemeinen und auf die ISO 50001 angewandten Anforderungen beitragen</a:t>
            </a:r>
          </a:p>
          <a:p>
            <a:pPr marL="171450" indent="-1714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dirty="0"/>
              <a:t>Hier geht es darum eine Übersicht über den aktuellen Stand der Forschung zu gewinnen</a:t>
            </a:r>
          </a:p>
          <a:p>
            <a:pPr marL="171450" indent="-1714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dirty="0"/>
              <a:t>Das Ziel ist es bewährte Datenstrukturen zu sammeln, um diese in der Konzipierung und Implementierung zu verwenden</a:t>
            </a:r>
          </a:p>
        </p:txBody>
      </p:sp>
    </p:spTree>
    <p:extLst>
      <p:ext uri="{BB962C8B-B14F-4D97-AF65-F5344CB8AC3E}">
        <p14:creationId xmlns:p14="http://schemas.microsoft.com/office/powerpoint/2010/main" val="136109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osb_rgb_modul">
            <a:extLst>
              <a:ext uri="{FF2B5EF4-FFF2-40B4-BE49-F238E27FC236}">
                <a16:creationId xmlns:a16="http://schemas.microsoft.com/office/drawing/2014/main" id="{DD7AD2D0-5D4A-4523-9F67-867979704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43" y="0"/>
            <a:ext cx="9394514" cy="3429000"/>
          </a:xfrm>
          <a:prstGeom prst="rect">
            <a:avLst/>
          </a:prstGeom>
          <a:noFill/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378900C-3DF8-446D-8BFD-EBD50DCA41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-1" y="2357312"/>
            <a:ext cx="7824787" cy="314859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200" dirty="0"/>
              <a:t>Zeitplanung</a:t>
            </a:r>
          </a:p>
          <a:p>
            <a:pPr lvl="1">
              <a:lnSpc>
                <a:spcPct val="90000"/>
              </a:lnSpc>
            </a:pPr>
            <a:r>
              <a:rPr lang="de-DE" sz="2200" dirty="0"/>
              <a:t>—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Fabian Heinlein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22.01.2025</a:t>
            </a:r>
            <a:br>
              <a:rPr lang="de-DE" sz="2200" dirty="0"/>
            </a:br>
            <a:r>
              <a:rPr lang="de-DE" sz="2200" dirty="0"/>
              <a:t>Bachelorarbeit</a:t>
            </a:r>
          </a:p>
        </p:txBody>
      </p:sp>
    </p:spTree>
    <p:extLst>
      <p:ext uri="{BB962C8B-B14F-4D97-AF65-F5344CB8AC3E}">
        <p14:creationId xmlns:p14="http://schemas.microsoft.com/office/powerpoint/2010/main" val="4250717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3748" y="6457796"/>
            <a:ext cx="720000" cy="123111"/>
          </a:xfrm>
        </p:spPr>
        <p:txBody>
          <a:bodyPr/>
          <a:lstStyle/>
          <a:p>
            <a:fld id="{E1C3EC00-F760-4C5A-A6D9-3E15A5323473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656" y="6470849"/>
            <a:ext cx="720000" cy="123111"/>
          </a:xfrm>
        </p:spPr>
        <p:txBody>
          <a:bodyPr/>
          <a:lstStyle/>
          <a:p>
            <a:r>
              <a:rPr lang="de-DE" noProof="0" dirty="0"/>
              <a:t>Seite</a:t>
            </a:r>
            <a:r>
              <a:rPr lang="en-US" dirty="0"/>
              <a:t> </a:t>
            </a:r>
            <a:fld id="{401BA3E4-5E55-4F99-AF09-CC6D6B2539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Meilensteinplan</a:t>
            </a:r>
          </a:p>
        </p:txBody>
      </p:sp>
      <p:pic>
        <p:nvPicPr>
          <p:cNvPr id="4" name="Grafik 3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089350EC-480D-66B7-86A6-E9AFEFFA0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675" y="0"/>
            <a:ext cx="8161752" cy="6858000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BE9935C-2896-C894-5F44-8DFEC3E44C5F}"/>
              </a:ext>
            </a:extLst>
          </p:cNvPr>
          <p:cNvCxnSpPr>
            <a:cxnSpLocks/>
          </p:cNvCxnSpPr>
          <p:nvPr/>
        </p:nvCxnSpPr>
        <p:spPr>
          <a:xfrm flipV="1">
            <a:off x="6219825" y="1257300"/>
            <a:ext cx="638175" cy="352425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4533ABC-0DD4-3D57-C042-11A093EF3CA6}"/>
              </a:ext>
            </a:extLst>
          </p:cNvPr>
          <p:cNvCxnSpPr>
            <a:cxnSpLocks/>
          </p:cNvCxnSpPr>
          <p:nvPr/>
        </p:nvCxnSpPr>
        <p:spPr>
          <a:xfrm>
            <a:off x="6219825" y="1257300"/>
            <a:ext cx="638175" cy="352425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D3D051C-481D-B36D-5A7A-EF9CF387A557}"/>
              </a:ext>
            </a:extLst>
          </p:cNvPr>
          <p:cNvCxnSpPr>
            <a:cxnSpLocks/>
          </p:cNvCxnSpPr>
          <p:nvPr/>
        </p:nvCxnSpPr>
        <p:spPr>
          <a:xfrm flipV="1">
            <a:off x="7654925" y="1249362"/>
            <a:ext cx="638175" cy="352425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43BD8A7-7701-5F61-C080-283CB1D38243}"/>
              </a:ext>
            </a:extLst>
          </p:cNvPr>
          <p:cNvCxnSpPr>
            <a:cxnSpLocks/>
          </p:cNvCxnSpPr>
          <p:nvPr/>
        </p:nvCxnSpPr>
        <p:spPr>
          <a:xfrm>
            <a:off x="7654925" y="1249362"/>
            <a:ext cx="638175" cy="352425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954E053-5CC4-FFF2-4C9C-CA8E93B371E2}"/>
              </a:ext>
            </a:extLst>
          </p:cNvPr>
          <p:cNvCxnSpPr>
            <a:cxnSpLocks/>
          </p:cNvCxnSpPr>
          <p:nvPr/>
        </p:nvCxnSpPr>
        <p:spPr>
          <a:xfrm flipV="1">
            <a:off x="8992200" y="1257300"/>
            <a:ext cx="638175" cy="352425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00B14D7-16F8-BBF4-975A-17E4B38C0E97}"/>
              </a:ext>
            </a:extLst>
          </p:cNvPr>
          <p:cNvCxnSpPr>
            <a:cxnSpLocks/>
          </p:cNvCxnSpPr>
          <p:nvPr/>
        </p:nvCxnSpPr>
        <p:spPr>
          <a:xfrm>
            <a:off x="8992200" y="1257300"/>
            <a:ext cx="638175" cy="352425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7B18853-49C2-401C-88FA-DC9C7D221498}"/>
              </a:ext>
            </a:extLst>
          </p:cNvPr>
          <p:cNvCxnSpPr>
            <a:cxnSpLocks/>
          </p:cNvCxnSpPr>
          <p:nvPr/>
        </p:nvCxnSpPr>
        <p:spPr>
          <a:xfrm flipV="1">
            <a:off x="9979994" y="1249362"/>
            <a:ext cx="638175" cy="352425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5234070-7834-6163-3266-7146A2C07E49}"/>
              </a:ext>
            </a:extLst>
          </p:cNvPr>
          <p:cNvCxnSpPr>
            <a:cxnSpLocks/>
          </p:cNvCxnSpPr>
          <p:nvPr/>
        </p:nvCxnSpPr>
        <p:spPr>
          <a:xfrm>
            <a:off x="9979994" y="1249362"/>
            <a:ext cx="638175" cy="352425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6B5F5CA-5A80-5873-40E6-62A0C4B4ECDD}"/>
              </a:ext>
            </a:extLst>
          </p:cNvPr>
          <p:cNvSpPr txBox="1"/>
          <p:nvPr/>
        </p:nvSpPr>
        <p:spPr>
          <a:xfrm>
            <a:off x="6207598" y="1044547"/>
            <a:ext cx="719206" cy="23301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200" b="1" dirty="0">
                <a:latin typeface="Calibri" panose="020F0502020204030204" pitchFamily="34" charset="0"/>
                <a:cs typeface="Calibri" panose="020F0502020204030204" pitchFamily="34" charset="0"/>
              </a:rPr>
              <a:t>07.02.2025</a:t>
            </a:r>
            <a:endParaRPr lang="de-DE" sz="9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D03808B-1417-0329-8B60-D31ECC990DAF}"/>
              </a:ext>
            </a:extLst>
          </p:cNvPr>
          <p:cNvSpPr txBox="1"/>
          <p:nvPr/>
        </p:nvSpPr>
        <p:spPr>
          <a:xfrm>
            <a:off x="7614409" y="1044547"/>
            <a:ext cx="719206" cy="23301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200" b="1" dirty="0">
                <a:latin typeface="Calibri" panose="020F0502020204030204" pitchFamily="34" charset="0"/>
                <a:cs typeface="Calibri" panose="020F0502020204030204" pitchFamily="34" charset="0"/>
              </a:rPr>
              <a:t>28.02.2025</a:t>
            </a:r>
            <a:endParaRPr lang="de-DE" sz="9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6287490-E135-3FAF-6A85-1B7E2FE94E4F}"/>
              </a:ext>
            </a:extLst>
          </p:cNvPr>
          <p:cNvSpPr txBox="1"/>
          <p:nvPr/>
        </p:nvSpPr>
        <p:spPr>
          <a:xfrm>
            <a:off x="8973538" y="1002808"/>
            <a:ext cx="719206" cy="23301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200" b="1" dirty="0">
                <a:latin typeface="Calibri" panose="020F0502020204030204" pitchFamily="34" charset="0"/>
                <a:cs typeface="Calibri" panose="020F0502020204030204" pitchFamily="34" charset="0"/>
              </a:rPr>
              <a:t>19.03.2025</a:t>
            </a:r>
            <a:endParaRPr lang="de-DE" sz="9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3AEA608-E355-ACCF-4371-14C7899CC0CC}"/>
              </a:ext>
            </a:extLst>
          </p:cNvPr>
          <p:cNvSpPr txBox="1"/>
          <p:nvPr/>
        </p:nvSpPr>
        <p:spPr>
          <a:xfrm>
            <a:off x="9909699" y="1031006"/>
            <a:ext cx="719206" cy="23301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200" b="1" dirty="0">
                <a:latin typeface="Calibri" panose="020F0502020204030204" pitchFamily="34" charset="0"/>
                <a:cs typeface="Calibri" panose="020F0502020204030204" pitchFamily="34" charset="0"/>
              </a:rPr>
              <a:t>24.04.2025</a:t>
            </a:r>
            <a:endParaRPr lang="de-DE" sz="9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23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C65D2-E7A3-AB7C-95D8-E0F0B0AE8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osb_rgb_modul">
            <a:extLst>
              <a:ext uri="{FF2B5EF4-FFF2-40B4-BE49-F238E27FC236}">
                <a16:creationId xmlns:a16="http://schemas.microsoft.com/office/drawing/2014/main" id="{953DA13A-9BCE-6D22-D6AE-506FB5C80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43" y="0"/>
            <a:ext cx="9394514" cy="3429000"/>
          </a:xfrm>
          <a:prstGeom prst="rect">
            <a:avLst/>
          </a:prstGeom>
          <a:noFill/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D9FC15C-4A1E-413C-455F-FA9963D629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0" y="2366104"/>
            <a:ext cx="7824787" cy="314859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200" dirty="0"/>
              <a:t>Problem</a:t>
            </a:r>
          </a:p>
          <a:p>
            <a:pPr lvl="1">
              <a:lnSpc>
                <a:spcPct val="90000"/>
              </a:lnSpc>
            </a:pPr>
            <a:r>
              <a:rPr lang="de-DE" sz="2200" dirty="0"/>
              <a:t>—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Fabian Heinlein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22.01.2025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Bachelorarbeit</a:t>
            </a:r>
          </a:p>
        </p:txBody>
      </p:sp>
    </p:spTree>
    <p:extLst>
      <p:ext uri="{BB962C8B-B14F-4D97-AF65-F5344CB8AC3E}">
        <p14:creationId xmlns:p14="http://schemas.microsoft.com/office/powerpoint/2010/main" val="378446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BC552-4588-0553-E8F3-828A6C887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DF07976-AEF6-666E-D7E0-269CD881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EB48E2-935A-BA04-A615-B75F26CA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1515" y="6438251"/>
            <a:ext cx="720000" cy="123111"/>
          </a:xfrm>
        </p:spPr>
        <p:txBody>
          <a:bodyPr/>
          <a:lstStyle/>
          <a:p>
            <a:fld id="{E1C3EC00-F760-4C5A-A6D9-3E15A5323473}" type="datetime1">
              <a:rPr lang="de-DE" sz="900" noProof="0" smtClean="0"/>
              <a:t>22.01.2025</a:t>
            </a:fld>
            <a:endParaRPr lang="de-DE" sz="900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DD3126-669B-1877-267A-3AB0CAAA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92" y="6430557"/>
            <a:ext cx="720000" cy="138499"/>
          </a:xfrm>
        </p:spPr>
        <p:txBody>
          <a:bodyPr/>
          <a:lstStyle/>
          <a:p>
            <a:r>
              <a:rPr lang="de-DE" sz="900" noProof="0"/>
              <a:t>Seite</a:t>
            </a:r>
            <a:r>
              <a:rPr lang="en-US" sz="900"/>
              <a:t> </a:t>
            </a:r>
            <a:fld id="{401BA3E4-5E55-4F99-AF09-CC6D6B2539E2}" type="slidenum">
              <a:rPr lang="en-US" sz="900" smtClean="0"/>
              <a:pPr/>
              <a:t>3</a:t>
            </a:fld>
            <a:endParaRPr lang="en-US" sz="900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136A4DB-6C29-A44A-3F6F-3F700649B8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Hauptproblem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5445EE2-701E-68F2-90A1-A69D4C6BF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41" y="3099002"/>
            <a:ext cx="5437188" cy="526298"/>
          </a:xfrm>
        </p:spPr>
        <p:txBody>
          <a:bodyPr/>
          <a:lstStyle/>
          <a:p>
            <a:r>
              <a:rPr lang="de-DE" b="1" dirty="0">
                <a:solidFill>
                  <a:srgbClr val="179C7D"/>
                </a:solidFill>
                <a:latin typeface="+mn-lt"/>
              </a:rPr>
              <a:t>Problem:</a:t>
            </a:r>
            <a:br>
              <a:rPr lang="de-DE" dirty="0">
                <a:solidFill>
                  <a:schemeClr val="tx1"/>
                </a:solidFill>
                <a:latin typeface="+mn-lt"/>
              </a:rPr>
            </a:br>
            <a:r>
              <a:rPr lang="de-DE" dirty="0">
                <a:solidFill>
                  <a:schemeClr val="tx1"/>
                </a:solidFill>
                <a:latin typeface="+mn-lt"/>
              </a:rPr>
              <a:t>Zu Großer Aufwand für eine zu kleine Zeitspanne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5F1AA520-DFFC-613C-AD67-03086BA0BA81}"/>
              </a:ext>
            </a:extLst>
          </p:cNvPr>
          <p:cNvSpPr txBox="1">
            <a:spLocks/>
          </p:cNvSpPr>
          <p:nvPr/>
        </p:nvSpPr>
        <p:spPr bwMode="gray">
          <a:xfrm>
            <a:off x="1655230" y="4430711"/>
            <a:ext cx="1442842" cy="287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Überarbeitung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B5A4A776-F136-99B6-6E94-0FA65AD8F75F}"/>
              </a:ext>
            </a:extLst>
          </p:cNvPr>
          <p:cNvSpPr txBox="1">
            <a:spLocks/>
          </p:cNvSpPr>
          <p:nvPr/>
        </p:nvSpPr>
        <p:spPr bwMode="gray">
          <a:xfrm>
            <a:off x="1080805" y="5522200"/>
            <a:ext cx="2581321" cy="287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Gesundheitliche Probleme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42D9367-0320-328D-E5B0-72A890CFB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361" y="133492"/>
            <a:ext cx="3458915" cy="480914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DB1D11A-569B-BCE0-BB60-9F11037CE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387" y="1853827"/>
            <a:ext cx="3230188" cy="4149841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148D460-6C99-7FBD-A166-FD94F1C4CDBE}"/>
              </a:ext>
            </a:extLst>
          </p:cNvPr>
          <p:cNvCxnSpPr>
            <a:cxnSpLocks/>
          </p:cNvCxnSpPr>
          <p:nvPr/>
        </p:nvCxnSpPr>
        <p:spPr>
          <a:xfrm flipH="1">
            <a:off x="2376651" y="3626288"/>
            <a:ext cx="5185" cy="819866"/>
          </a:xfrm>
          <a:prstGeom prst="straightConnector1">
            <a:avLst/>
          </a:prstGeom>
          <a:ln w="38100">
            <a:solidFill>
              <a:srgbClr val="179C7D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283733C-4058-A3F5-E958-7F82F3304021}"/>
              </a:ext>
            </a:extLst>
          </p:cNvPr>
          <p:cNvCxnSpPr/>
          <p:nvPr/>
        </p:nvCxnSpPr>
        <p:spPr>
          <a:xfrm flipH="1">
            <a:off x="2371466" y="4702334"/>
            <a:ext cx="5185" cy="819866"/>
          </a:xfrm>
          <a:prstGeom prst="straightConnector1">
            <a:avLst/>
          </a:prstGeom>
          <a:ln w="38100">
            <a:solidFill>
              <a:srgbClr val="179C7D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2954ECB4-1BD8-37C0-F572-738024630379}"/>
              </a:ext>
            </a:extLst>
          </p:cNvPr>
          <p:cNvSpPr txBox="1"/>
          <p:nvPr/>
        </p:nvSpPr>
        <p:spPr>
          <a:xfrm>
            <a:off x="61041" y="1360038"/>
            <a:ext cx="567827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600" b="1" i="0" u="none" strike="noStrike" baseline="0" dirty="0">
                <a:solidFill>
                  <a:srgbClr val="179C7D"/>
                </a:solidFill>
              </a:rPr>
              <a:t>Thema:</a:t>
            </a:r>
          </a:p>
          <a:p>
            <a:pPr algn="l"/>
            <a:r>
              <a:rPr lang="de-DE" sz="1600" i="0" u="none" strike="noStrike" baseline="0" dirty="0"/>
              <a:t>Konzeption und Entwicklung einer datenbankseitigen Abbildung von frei definierbaren Bilanzräumen im Zusammenhang mit dem</a:t>
            </a:r>
          </a:p>
          <a:p>
            <a:pPr algn="l"/>
            <a:r>
              <a:rPr lang="de-DE" sz="1600" i="0" u="none" strike="noStrike" baseline="0" dirty="0"/>
              <a:t>Energiemanagementsystem EMS-EDM PROPHET® nach ISO 50001.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2588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BC552-4588-0553-E8F3-828A6C887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DF07976-AEF6-666E-D7E0-269CD881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EB48E2-935A-BA04-A615-B75F26CA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1515" y="6438251"/>
            <a:ext cx="720000" cy="123111"/>
          </a:xfrm>
        </p:spPr>
        <p:txBody>
          <a:bodyPr/>
          <a:lstStyle/>
          <a:p>
            <a:fld id="{E1C3EC00-F760-4C5A-A6D9-3E15A5323473}" type="datetime1">
              <a:rPr lang="de-DE" sz="900" noProof="0" smtClean="0"/>
              <a:t>22.01.2025</a:t>
            </a:fld>
            <a:endParaRPr lang="de-DE" sz="900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DD3126-669B-1877-267A-3AB0CAAA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92" y="6430557"/>
            <a:ext cx="720000" cy="138499"/>
          </a:xfrm>
        </p:spPr>
        <p:txBody>
          <a:bodyPr/>
          <a:lstStyle/>
          <a:p>
            <a:r>
              <a:rPr lang="de-DE" sz="900" noProof="0"/>
              <a:t>Seite</a:t>
            </a:r>
            <a:r>
              <a:rPr lang="en-US" sz="900"/>
              <a:t> </a:t>
            </a:r>
            <a:fld id="{401BA3E4-5E55-4F99-AF09-CC6D6B2539E2}" type="slidenum">
              <a:rPr lang="en-US" sz="900" smtClean="0"/>
              <a:pPr/>
              <a:t>4</a:t>
            </a:fld>
            <a:endParaRPr lang="en-US" sz="900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136A4DB-6C29-A44A-3F6F-3F700649B8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Teilproblem 1: Themenkomplexe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9A2B85-5960-AF4A-06CE-7C1165EEC8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512259"/>
            <a:ext cx="6994648" cy="1067985"/>
          </a:xfrm>
        </p:spPr>
        <p:txBody>
          <a:bodyPr/>
          <a:lstStyle/>
          <a:p>
            <a:r>
              <a:rPr lang="de-DE" dirty="0">
                <a:latin typeface="+mn-lt"/>
              </a:rPr>
              <a:t>Das breite Ziel der Bachelorarbeit und die </a:t>
            </a:r>
            <a:r>
              <a:rPr lang="de-DE" b="1" dirty="0">
                <a:latin typeface="+mn-lt"/>
              </a:rPr>
              <a:t>Vielzahl an Themen </a:t>
            </a:r>
            <a:r>
              <a:rPr lang="de-DE" dirty="0">
                <a:latin typeface="+mn-lt"/>
              </a:rPr>
              <a:t>(Bilanzräume, KPIs, technische Herausforderungen) führten dazu, dass die Arbeit </a:t>
            </a:r>
            <a:r>
              <a:rPr lang="de-DE" b="1" dirty="0">
                <a:latin typeface="+mn-lt"/>
              </a:rPr>
              <a:t>inhaltlich den Rahmen sprengte</a:t>
            </a:r>
            <a:r>
              <a:rPr lang="de-DE" dirty="0">
                <a:latin typeface="+mn-lt"/>
              </a:rPr>
              <a:t>. 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Der Anspruch auf Vollständigkeit machte die Ausarbeitung zu umfangreich.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69EA28D-035D-545E-2716-0E9DCC12DA8A}"/>
              </a:ext>
            </a:extLst>
          </p:cNvPr>
          <p:cNvSpPr txBox="1"/>
          <p:nvPr/>
        </p:nvSpPr>
        <p:spPr>
          <a:xfrm>
            <a:off x="7474073" y="486168"/>
            <a:ext cx="3763107" cy="24222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600" b="1" dirty="0"/>
              <a:t>Hauptforschungsfrage:</a:t>
            </a:r>
            <a:br>
              <a:rPr lang="de-DE" sz="1600" dirty="0"/>
            </a:br>
            <a:r>
              <a:rPr lang="de-DE" sz="1600" dirty="0"/>
              <a:t>Wie lässt sich ein datenbankbasiertes System zur </a:t>
            </a:r>
            <a:r>
              <a:rPr lang="de-DE" sz="1600" b="1" dirty="0"/>
              <a:t>Abbildung</a:t>
            </a:r>
            <a:r>
              <a:rPr lang="de-DE" sz="1600" dirty="0"/>
              <a:t> und </a:t>
            </a:r>
            <a:r>
              <a:rPr lang="de-DE" sz="1600" b="1" dirty="0"/>
              <a:t>Bewertung</a:t>
            </a:r>
            <a:r>
              <a:rPr lang="de-DE" sz="1600" dirty="0"/>
              <a:t> von frei definierbaren Bilanzräumen im Rahmen des Energiemanagementsystems EMS-EDM Prophet® konzipieren und implementieren, um Organisationen bei der Erfüllung der ISO 50001-Anforderungen zu unterstützen?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436C12D-D471-1F57-79FE-E3399C128CE0}"/>
              </a:ext>
            </a:extLst>
          </p:cNvPr>
          <p:cNvSpPr txBox="1"/>
          <p:nvPr/>
        </p:nvSpPr>
        <p:spPr>
          <a:xfrm>
            <a:off x="479425" y="3216737"/>
            <a:ext cx="3763107" cy="215129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600" b="1" dirty="0"/>
              <a:t>Subforschungsfrage 1:</a:t>
            </a:r>
            <a:br>
              <a:rPr lang="de-DE" sz="1600" dirty="0"/>
            </a:br>
            <a:r>
              <a:rPr lang="de-DE" sz="1600" dirty="0"/>
              <a:t>Welche strukturellen Erweiterungen und Anpassungen müssen in EMS-EDM Prophet® auf Datenbankebene implementiert werden, um </a:t>
            </a:r>
            <a:r>
              <a:rPr lang="de-DE" sz="1600" b="1" dirty="0"/>
              <a:t>frei definierbare Bilanzräume</a:t>
            </a:r>
            <a:r>
              <a:rPr lang="de-DE" sz="1600" dirty="0"/>
              <a:t> unter Berücksichtigung der in der </a:t>
            </a:r>
            <a:r>
              <a:rPr lang="de-DE" sz="1600" b="1" dirty="0"/>
              <a:t>ISO 50001</a:t>
            </a:r>
            <a:r>
              <a:rPr lang="de-DE" sz="1600" dirty="0"/>
              <a:t> festgelegten Anforderungen </a:t>
            </a:r>
            <a:r>
              <a:rPr lang="de-DE" sz="1600" b="1" dirty="0"/>
              <a:t>abzubilden</a:t>
            </a:r>
            <a:r>
              <a:rPr lang="de-DE" sz="1600" dirty="0"/>
              <a:t>?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1113181-053E-14B8-08C7-C2E241DEAB39}"/>
              </a:ext>
            </a:extLst>
          </p:cNvPr>
          <p:cNvSpPr txBox="1"/>
          <p:nvPr/>
        </p:nvSpPr>
        <p:spPr>
          <a:xfrm>
            <a:off x="8202735" y="3214036"/>
            <a:ext cx="3763107" cy="215135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600" b="1" dirty="0"/>
              <a:t>Subforschungsfrage 3:</a:t>
            </a:r>
            <a:br>
              <a:rPr lang="de-DE" sz="1600" dirty="0"/>
            </a:br>
            <a:r>
              <a:rPr lang="de-DE" sz="1600" dirty="0"/>
              <a:t>Welche Anforderungen an die </a:t>
            </a:r>
            <a:r>
              <a:rPr lang="de-DE" sz="1600" b="1" dirty="0"/>
              <a:t>Messinfrastruktur und Stammdaten </a:t>
            </a:r>
            <a:r>
              <a:rPr lang="de-DE" sz="1600" dirty="0"/>
              <a:t>innerhalb einer Organisation müssen erfüllt werden, um frei definierbare </a:t>
            </a:r>
            <a:r>
              <a:rPr lang="de-DE" sz="1600" b="1" dirty="0"/>
              <a:t>Bilanzräume</a:t>
            </a:r>
            <a:r>
              <a:rPr lang="de-DE" sz="1600" dirty="0"/>
              <a:t> im EMS-EDM Prophet® nach Vorgaben der ISO 50001 </a:t>
            </a:r>
            <a:r>
              <a:rPr lang="de-DE" sz="1600" b="1" dirty="0"/>
              <a:t>im Organisationskontext abzubilden</a:t>
            </a:r>
            <a:r>
              <a:rPr lang="de-DE" sz="1600" dirty="0"/>
              <a:t> und zu bewerten?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8DDF128-D8B6-C64F-E46C-A8A4D7AACD58}"/>
              </a:ext>
            </a:extLst>
          </p:cNvPr>
          <p:cNvSpPr txBox="1"/>
          <p:nvPr/>
        </p:nvSpPr>
        <p:spPr>
          <a:xfrm>
            <a:off x="4341080" y="3213913"/>
            <a:ext cx="3763107" cy="269304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600" b="1" dirty="0"/>
              <a:t>Subforschungsfrage 2:</a:t>
            </a:r>
            <a:br>
              <a:rPr lang="de-DE" sz="1600" dirty="0"/>
            </a:br>
            <a:r>
              <a:rPr lang="de-DE" sz="1600" dirty="0"/>
              <a:t>Wie können die in der </a:t>
            </a:r>
            <a:r>
              <a:rPr lang="de-DE" sz="1600" b="1" dirty="0"/>
              <a:t>ISO 50001/ISO 50006</a:t>
            </a:r>
            <a:r>
              <a:rPr lang="de-DE" sz="1600" dirty="0"/>
              <a:t> vorgegebenen Metriken zur </a:t>
            </a:r>
            <a:r>
              <a:rPr lang="de-DE" sz="1600" b="1" dirty="0"/>
              <a:t>Messung und Überwachung der energiebezogenen Leistung </a:t>
            </a:r>
            <a:r>
              <a:rPr lang="de-DE" sz="1600" dirty="0"/>
              <a:t>mit ihrer Definition, den Berechnungsmethoden sowie den Anforderungen an die Eingangsdaten </a:t>
            </a:r>
            <a:r>
              <a:rPr lang="de-DE" sz="1600" b="1" dirty="0"/>
              <a:t>in das Bilanzraumdatenmodell integriert</a:t>
            </a:r>
            <a:r>
              <a:rPr lang="de-DE" sz="1600" dirty="0"/>
              <a:t> werden?</a:t>
            </a:r>
          </a:p>
        </p:txBody>
      </p:sp>
    </p:spTree>
    <p:extLst>
      <p:ext uri="{BB962C8B-B14F-4D97-AF65-F5344CB8AC3E}">
        <p14:creationId xmlns:p14="http://schemas.microsoft.com/office/powerpoint/2010/main" val="79194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C00-F760-4C5A-A6D9-3E15A5323473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Teilproblem 1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14A73C2-AA1E-2DF5-C1B4-33E9B8757A4C}"/>
              </a:ext>
            </a:extLst>
          </p:cNvPr>
          <p:cNvSpPr txBox="1"/>
          <p:nvPr/>
        </p:nvSpPr>
        <p:spPr>
          <a:xfrm>
            <a:off x="479424" y="1325386"/>
            <a:ext cx="3509840" cy="14103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200" b="1" dirty="0"/>
              <a:t>Subforschungsfrage 1 (alt):</a:t>
            </a:r>
            <a:br>
              <a:rPr lang="de-DE" sz="1200" dirty="0"/>
            </a:br>
            <a:r>
              <a:rPr lang="de-DE" sz="1200" dirty="0"/>
              <a:t>Welche strukturellen Erweiterungen und Anpassungen müssen in EMS-EDM Prophet® auf Datenbankebene implementiert werden, um </a:t>
            </a:r>
            <a:r>
              <a:rPr lang="de-DE" sz="1200" b="1" dirty="0"/>
              <a:t>frei definierbare Bilanzräume</a:t>
            </a:r>
            <a:r>
              <a:rPr lang="de-DE" sz="1200" dirty="0"/>
              <a:t> unter Berücksichtigung der in der </a:t>
            </a:r>
            <a:r>
              <a:rPr lang="de-DE" sz="1200" b="1" dirty="0"/>
              <a:t>ISO 50001</a:t>
            </a:r>
            <a:r>
              <a:rPr lang="de-DE" sz="1200" dirty="0"/>
              <a:t> festgelegten Anforderungen </a:t>
            </a:r>
            <a:r>
              <a:rPr lang="de-DE" sz="1200" b="1" dirty="0"/>
              <a:t>abzubilden</a:t>
            </a:r>
            <a:r>
              <a:rPr lang="de-DE" sz="12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6BB923D-59DD-B428-1453-19C25E26BDE0}"/>
              </a:ext>
            </a:extLst>
          </p:cNvPr>
          <p:cNvSpPr txBox="1"/>
          <p:nvPr/>
        </p:nvSpPr>
        <p:spPr>
          <a:xfrm>
            <a:off x="8202736" y="1317142"/>
            <a:ext cx="3509840" cy="141032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200" b="1" dirty="0"/>
              <a:t>Subforschungsfrage 3 (alt):</a:t>
            </a:r>
            <a:br>
              <a:rPr lang="de-DE" sz="1200" dirty="0"/>
            </a:br>
            <a:r>
              <a:rPr lang="de-DE" sz="1200" dirty="0"/>
              <a:t>Welche Anforderungen an die </a:t>
            </a:r>
            <a:r>
              <a:rPr lang="de-DE" sz="1200" b="1" dirty="0"/>
              <a:t>Messinfrastruktur und Stammdaten </a:t>
            </a:r>
            <a:r>
              <a:rPr lang="de-DE" sz="1200" dirty="0"/>
              <a:t>innerhalb einer Organisation müssen erfüllt werden, um frei definierbare </a:t>
            </a:r>
            <a:r>
              <a:rPr lang="de-DE" sz="1200" b="1" dirty="0"/>
              <a:t>Bilanzräume</a:t>
            </a:r>
            <a:r>
              <a:rPr lang="de-DE" sz="1200" dirty="0"/>
              <a:t> im EMS-EDM Prophet® nach Vorgaben der ISO 50001 </a:t>
            </a:r>
            <a:r>
              <a:rPr lang="de-DE" sz="1200" b="1" dirty="0"/>
              <a:t>im Organisationskontext abzubilden</a:t>
            </a:r>
            <a:r>
              <a:rPr lang="de-DE" sz="1200" dirty="0"/>
              <a:t> und zu bewerten?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D0F83FC-D901-32B5-55F1-6956E433F588}"/>
              </a:ext>
            </a:extLst>
          </p:cNvPr>
          <p:cNvSpPr txBox="1"/>
          <p:nvPr/>
        </p:nvSpPr>
        <p:spPr>
          <a:xfrm>
            <a:off x="4370372" y="1304059"/>
            <a:ext cx="3509840" cy="141032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200" b="1" dirty="0"/>
              <a:t>Subforschungsfrage 2 (alt):</a:t>
            </a:r>
            <a:br>
              <a:rPr lang="de-DE" sz="1200" dirty="0"/>
            </a:br>
            <a:r>
              <a:rPr lang="de-DE" sz="1200" dirty="0"/>
              <a:t>Wie können die in der </a:t>
            </a:r>
            <a:r>
              <a:rPr lang="de-DE" sz="1200" b="1" dirty="0"/>
              <a:t>ISO 50001/ISO 50006</a:t>
            </a:r>
            <a:r>
              <a:rPr lang="de-DE" sz="1200" dirty="0"/>
              <a:t> vorgegebenen Metriken zur </a:t>
            </a:r>
            <a:r>
              <a:rPr lang="de-DE" sz="1200" b="1" dirty="0"/>
              <a:t>Messung und Überwachung der energiebezogenen Leistung </a:t>
            </a:r>
            <a:r>
              <a:rPr lang="de-DE" sz="1200" dirty="0"/>
              <a:t>mit ihrer Definition, den Berechnungsmethoden sowie den Anforderungen an die Eingangsdaten </a:t>
            </a:r>
            <a:r>
              <a:rPr lang="de-DE" sz="1200" b="1" dirty="0"/>
              <a:t>in das Bilanzraumdatenmodell integriert</a:t>
            </a:r>
            <a:r>
              <a:rPr lang="de-DE" sz="1200" dirty="0"/>
              <a:t> werden?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056252F-8B6A-A6E0-C668-466C50C155FA}"/>
              </a:ext>
            </a:extLst>
          </p:cNvPr>
          <p:cNvSpPr txBox="1"/>
          <p:nvPr/>
        </p:nvSpPr>
        <p:spPr>
          <a:xfrm>
            <a:off x="4243738" y="3079947"/>
            <a:ext cx="3763107" cy="29997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600" b="1" dirty="0"/>
              <a:t>Hauptforschungsfrage (neu):</a:t>
            </a:r>
            <a:br>
              <a:rPr lang="de-DE" sz="1600" dirty="0"/>
            </a:br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Welche strukturellen Erweiterungen und Anpassungen müssen auf Datenbankebene in EMS-EDM PROPHET® konzipiert und implementiert werden, um eine frei definierbare Abbildung von Bilanzräumen zu ermöglichen, die Organisationen bei der Erfüllung der ISO 50001 unterstützt?</a:t>
            </a:r>
            <a:endParaRPr lang="de-DE" sz="1600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C5CD475-087B-4BDF-194F-441144D0E55B}"/>
              </a:ext>
            </a:extLst>
          </p:cNvPr>
          <p:cNvCxnSpPr>
            <a:cxnSpLocks/>
          </p:cNvCxnSpPr>
          <p:nvPr/>
        </p:nvCxnSpPr>
        <p:spPr>
          <a:xfrm flipV="1">
            <a:off x="4205404" y="1228397"/>
            <a:ext cx="3704522" cy="150731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CA9C3B-229E-424E-0304-D17655B2DBB0}"/>
              </a:ext>
            </a:extLst>
          </p:cNvPr>
          <p:cNvCxnSpPr>
            <a:cxnSpLocks/>
          </p:cNvCxnSpPr>
          <p:nvPr/>
        </p:nvCxnSpPr>
        <p:spPr>
          <a:xfrm flipH="1" flipV="1">
            <a:off x="4334928" y="1278812"/>
            <a:ext cx="3641206" cy="148220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DF508BA-BDC3-B939-9BC7-BC8D85418E69}"/>
              </a:ext>
            </a:extLst>
          </p:cNvPr>
          <p:cNvCxnSpPr>
            <a:cxnSpLocks/>
          </p:cNvCxnSpPr>
          <p:nvPr/>
        </p:nvCxnSpPr>
        <p:spPr>
          <a:xfrm flipH="1" flipV="1">
            <a:off x="8137053" y="1257694"/>
            <a:ext cx="3641206" cy="148220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0363A9C-81FB-0128-E70B-7AEB75F0B166}"/>
              </a:ext>
            </a:extLst>
          </p:cNvPr>
          <p:cNvCxnSpPr>
            <a:cxnSpLocks/>
          </p:cNvCxnSpPr>
          <p:nvPr/>
        </p:nvCxnSpPr>
        <p:spPr>
          <a:xfrm flipV="1">
            <a:off x="8073737" y="1257694"/>
            <a:ext cx="3704522" cy="150731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E9D51C1-E0C0-6A67-641B-6C7A6A1B0837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2234344" y="2735708"/>
            <a:ext cx="3890948" cy="344239"/>
          </a:xfrm>
          <a:prstGeom prst="straightConnector1">
            <a:avLst/>
          </a:prstGeom>
          <a:ln w="38100">
            <a:solidFill>
              <a:srgbClr val="179C7D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0D8095E5-99EC-D349-7B49-7EFDA9AF3DD8}"/>
              </a:ext>
            </a:extLst>
          </p:cNvPr>
          <p:cNvSpPr txBox="1"/>
          <p:nvPr/>
        </p:nvSpPr>
        <p:spPr>
          <a:xfrm>
            <a:off x="353128" y="3493001"/>
            <a:ext cx="3509839" cy="22899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dirty="0"/>
              <a:t>Änderungen: (1)</a:t>
            </a:r>
          </a:p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Thema Bewertung und technische Realisation keine zentralen Themen mehr</a:t>
            </a:r>
            <a:br>
              <a:rPr lang="de-DE" sz="1400" dirty="0"/>
            </a:br>
            <a:r>
              <a:rPr lang="de-DE" sz="1400" dirty="0">
                <a:sym typeface="Wingdings" panose="05000000000000000000" pitchFamily="2" charset="2"/>
              </a:rPr>
              <a:t> Behandlung nur noch als Teilthemen</a:t>
            </a:r>
            <a:br>
              <a:rPr lang="de-DE" sz="1400" dirty="0">
                <a:sym typeface="Wingdings" panose="05000000000000000000" pitchFamily="2" charset="2"/>
              </a:rPr>
            </a:br>
            <a:r>
              <a:rPr lang="de-DE" sz="1400" dirty="0">
                <a:sym typeface="Wingdings" panose="05000000000000000000" pitchFamily="2" charset="2"/>
              </a:rPr>
              <a:t>(z.B. Nutzen von Bilanzräumen als </a:t>
            </a:r>
            <a:r>
              <a:rPr lang="de-DE" sz="1400" dirty="0" err="1">
                <a:sym typeface="Wingdings" panose="05000000000000000000" pitchFamily="2" charset="2"/>
              </a:rPr>
              <a:t>EnPI</a:t>
            </a:r>
            <a:r>
              <a:rPr lang="de-DE" sz="1400" dirty="0">
                <a:sym typeface="Wingdings" panose="05000000000000000000" pitchFamily="2" charset="2"/>
              </a:rPr>
              <a:t>-Grenzen, wie können Bilanzräume zur Erfüllung der ISO 50001 genutzt werden)</a:t>
            </a:r>
          </a:p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>
                <a:sym typeface="Wingdings" panose="05000000000000000000" pitchFamily="2" charset="2"/>
              </a:rPr>
              <a:t>Fokus liegt jetzt klar auf </a:t>
            </a:r>
            <a:r>
              <a:rPr lang="de-DE" sz="1400" b="1" dirty="0">
                <a:sym typeface="Wingdings" panose="05000000000000000000" pitchFamily="2" charset="2"/>
              </a:rPr>
              <a:t>Abbildung </a:t>
            </a:r>
            <a:r>
              <a:rPr lang="de-DE" sz="1400" dirty="0">
                <a:sym typeface="Wingdings" panose="05000000000000000000" pitchFamily="2" charset="2"/>
              </a:rPr>
              <a:t>der Bilanzräume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8741EC2-7CD1-FE84-2FD4-CF5422D538EE}"/>
              </a:ext>
            </a:extLst>
          </p:cNvPr>
          <p:cNvSpPr txBox="1"/>
          <p:nvPr/>
        </p:nvSpPr>
        <p:spPr>
          <a:xfrm>
            <a:off x="8387616" y="3429000"/>
            <a:ext cx="3509839" cy="126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dirty="0"/>
              <a:t>Änderungen (2)</a:t>
            </a:r>
          </a:p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… unter Berücksichtigung der in der ISO 50001 festgelegten Anforderungen </a:t>
            </a:r>
            <a:br>
              <a:rPr lang="de-DE" sz="1400" dirty="0"/>
            </a:br>
            <a:r>
              <a:rPr lang="de-DE" sz="1400" dirty="0">
                <a:sym typeface="Wingdings" panose="05000000000000000000" pitchFamily="2" charset="2"/>
              </a:rPr>
              <a:t> </a:t>
            </a:r>
            <a:r>
              <a:rPr lang="de-DE" sz="1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die Organisationen bei der Erfüllung der ISO 50001 unterstützt</a:t>
            </a:r>
          </a:p>
        </p:txBody>
      </p:sp>
    </p:spTree>
    <p:extLst>
      <p:ext uri="{BB962C8B-B14F-4D97-AF65-F5344CB8AC3E}">
        <p14:creationId xmlns:p14="http://schemas.microsoft.com/office/powerpoint/2010/main" val="393816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BC552-4588-0553-E8F3-828A6C887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DF07976-AEF6-666E-D7E0-269CD881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EB48E2-935A-BA04-A615-B75F26CA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1515" y="6438251"/>
            <a:ext cx="720000" cy="123111"/>
          </a:xfrm>
        </p:spPr>
        <p:txBody>
          <a:bodyPr/>
          <a:lstStyle/>
          <a:p>
            <a:fld id="{E1C3EC00-F760-4C5A-A6D9-3E15A5323473}" type="datetime1">
              <a:rPr lang="de-DE" sz="900" noProof="0" smtClean="0"/>
              <a:t>22.01.2025</a:t>
            </a:fld>
            <a:endParaRPr lang="de-DE" sz="900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DD3126-669B-1877-267A-3AB0CAAA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92" y="6430557"/>
            <a:ext cx="720000" cy="138499"/>
          </a:xfrm>
        </p:spPr>
        <p:txBody>
          <a:bodyPr/>
          <a:lstStyle/>
          <a:p>
            <a:r>
              <a:rPr lang="de-DE" sz="900" noProof="0"/>
              <a:t>Seite</a:t>
            </a:r>
            <a:r>
              <a:rPr lang="en-US" sz="900"/>
              <a:t> </a:t>
            </a:r>
            <a:fld id="{401BA3E4-5E55-4F99-AF09-CC6D6B2539E2}" type="slidenum">
              <a:rPr lang="en-US" sz="900" smtClean="0"/>
              <a:pPr/>
              <a:t>6</a:t>
            </a:fld>
            <a:endParaRPr lang="en-US" sz="900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136A4DB-6C29-A44A-3F6F-3F700649B8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Teilproblem 2: Anwendungsbereich (1)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9A2B85-5960-AF4A-06CE-7C1165EEC8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512259"/>
            <a:ext cx="5437188" cy="1853328"/>
          </a:xfrm>
        </p:spPr>
        <p:txBody>
          <a:bodyPr/>
          <a:lstStyle/>
          <a:p>
            <a:r>
              <a:rPr lang="de-DE" dirty="0">
                <a:latin typeface="+mn-lt"/>
              </a:rPr>
              <a:t>Der Anwendungsbereich des zu entwerfenden Prototyps wurde nicht definiert. Deshalb müssen, um den Anspruch der Vollständigkeit gerecht zu werden alle Organisationen abgedeckt sein.</a:t>
            </a:r>
          </a:p>
          <a:p>
            <a:r>
              <a:rPr lang="de-DE" dirty="0">
                <a:latin typeface="+mn-lt"/>
              </a:rPr>
              <a:t>Außerdem kann der Prototyp nur am Fallbeispiel Fraunhofer IOSB-AST (tertiärer Wirtschaftssektor) evaluiert werden.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69EA28D-035D-545E-2716-0E9DCC12DA8A}"/>
              </a:ext>
            </a:extLst>
          </p:cNvPr>
          <p:cNvSpPr txBox="1"/>
          <p:nvPr/>
        </p:nvSpPr>
        <p:spPr>
          <a:xfrm>
            <a:off x="8291197" y="106789"/>
            <a:ext cx="3763107" cy="24222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600" b="1" dirty="0"/>
              <a:t>Hauptforschungsfrage:</a:t>
            </a:r>
            <a:br>
              <a:rPr lang="de-DE" sz="1600" dirty="0"/>
            </a:br>
            <a:r>
              <a:rPr lang="de-DE" sz="1600" dirty="0"/>
              <a:t>Wie lässt sich ein datenbankbasiertes System zur Abbildung und Bewertung von frei definierbaren Bilanzräumen im Rahmen des Energiemanagementsystems EMS-EDM Prophet® konzipieren und implementieren, um </a:t>
            </a:r>
            <a:r>
              <a:rPr lang="de-DE" sz="1600" b="1" dirty="0"/>
              <a:t>Organisationen</a:t>
            </a:r>
            <a:r>
              <a:rPr lang="de-DE" sz="1600" dirty="0"/>
              <a:t> bei der Erfüllung der ISO 50001-Anforderungen zu unterstützen?</a:t>
            </a:r>
          </a:p>
        </p:txBody>
      </p:sp>
      <p:pic>
        <p:nvPicPr>
          <p:cNvPr id="8" name="Grafik 7" descr="Ein Bild, das Text, Reihe, Dreieck, Schrift enthält.&#10;&#10;Automatisch generierte Beschreibung">
            <a:extLst>
              <a:ext uri="{FF2B5EF4-FFF2-40B4-BE49-F238E27FC236}">
                <a16:creationId xmlns:a16="http://schemas.microsoft.com/office/drawing/2014/main" id="{F3B08F2F-E52B-9E99-6494-B1F237FC5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3462572"/>
            <a:ext cx="3797561" cy="261946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0A6525-B2A3-B997-5078-67C68C0C9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89" y="2549914"/>
            <a:ext cx="4728648" cy="355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4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BC552-4588-0553-E8F3-828A6C887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DF07976-AEF6-666E-D7E0-269CD881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EB48E2-935A-BA04-A615-B75F26CA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1515" y="6438251"/>
            <a:ext cx="720000" cy="123111"/>
          </a:xfrm>
        </p:spPr>
        <p:txBody>
          <a:bodyPr/>
          <a:lstStyle/>
          <a:p>
            <a:fld id="{E1C3EC00-F760-4C5A-A6D9-3E15A5323473}" type="datetime1">
              <a:rPr lang="de-DE" sz="900" noProof="0" smtClean="0"/>
              <a:t>22.01.2025</a:t>
            </a:fld>
            <a:endParaRPr lang="de-DE" sz="900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DD3126-669B-1877-267A-3AB0CAAA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92" y="6430557"/>
            <a:ext cx="720000" cy="138499"/>
          </a:xfrm>
        </p:spPr>
        <p:txBody>
          <a:bodyPr/>
          <a:lstStyle/>
          <a:p>
            <a:r>
              <a:rPr lang="de-DE" sz="900" noProof="0"/>
              <a:t>Seite</a:t>
            </a:r>
            <a:r>
              <a:rPr lang="en-US" sz="900"/>
              <a:t> </a:t>
            </a:r>
            <a:fld id="{401BA3E4-5E55-4F99-AF09-CC6D6B2539E2}" type="slidenum">
              <a:rPr lang="en-US" sz="900" smtClean="0"/>
              <a:pPr/>
              <a:t>7</a:t>
            </a:fld>
            <a:endParaRPr lang="en-US" sz="900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136A4DB-6C29-A44A-3F6F-3F700649B8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Teilproblem 2: Anwendungsbereich (2)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9A2B85-5960-AF4A-06CE-7C1165EEC8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512259"/>
            <a:ext cx="5437188" cy="4020075"/>
          </a:xfrm>
        </p:spPr>
        <p:txBody>
          <a:bodyPr/>
          <a:lstStyle/>
          <a:p>
            <a:r>
              <a:rPr lang="de-DE" dirty="0">
                <a:latin typeface="+mn-lt"/>
              </a:rPr>
              <a:t>Die Art der Bilanzierung und der Bilanzräume wurde nicht festgelegt. Somit müssen unter Berücksichtigung des Anspruchs auf Vollständigkeit nicht nur die </a:t>
            </a:r>
            <a:r>
              <a:rPr lang="de-DE" b="1" dirty="0">
                <a:latin typeface="+mn-lt"/>
              </a:rPr>
              <a:t>Energiebilanzierung </a:t>
            </a:r>
            <a:r>
              <a:rPr lang="de-DE" dirty="0">
                <a:latin typeface="+mn-lt"/>
              </a:rPr>
              <a:t>sondern auch </a:t>
            </a:r>
            <a:r>
              <a:rPr lang="de-DE" b="1" dirty="0">
                <a:latin typeface="+mn-lt"/>
              </a:rPr>
              <a:t>Masse- </a:t>
            </a:r>
            <a:r>
              <a:rPr lang="de-DE" dirty="0">
                <a:latin typeface="+mn-lt"/>
              </a:rPr>
              <a:t>und </a:t>
            </a:r>
            <a:r>
              <a:rPr lang="de-DE" b="1" dirty="0">
                <a:latin typeface="+mn-lt"/>
              </a:rPr>
              <a:t>Impulsbilanzierung </a:t>
            </a:r>
            <a:r>
              <a:rPr lang="de-DE" dirty="0">
                <a:latin typeface="+mn-lt"/>
              </a:rPr>
              <a:t>berücksichtigt werden.</a:t>
            </a:r>
            <a:br>
              <a:rPr lang="de-DE" dirty="0">
                <a:latin typeface="+mn-lt"/>
              </a:rPr>
            </a:b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Im </a:t>
            </a:r>
            <a:r>
              <a:rPr lang="de-DE" b="1" dirty="0">
                <a:latin typeface="+mn-lt"/>
              </a:rPr>
              <a:t>tertiären Wirtschaftssektor </a:t>
            </a:r>
            <a:r>
              <a:rPr lang="de-DE" dirty="0">
                <a:latin typeface="+mn-lt"/>
              </a:rPr>
              <a:t>ist vor allem die Energiebilanzierung relevant.</a:t>
            </a:r>
          </a:p>
          <a:p>
            <a:r>
              <a:rPr lang="de-DE" dirty="0">
                <a:latin typeface="+mn-lt"/>
              </a:rPr>
              <a:t>Damit einher geht die Frage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welche Bilanzräume abbild-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bar sein sollen.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  <a:sym typeface="Wingdings" panose="05000000000000000000" pitchFamily="2" charset="2"/>
              </a:rPr>
              <a:t> </a:t>
            </a:r>
            <a:r>
              <a:rPr lang="de-DE" dirty="0" err="1">
                <a:latin typeface="+mn-lt"/>
                <a:sym typeface="Wingdings" panose="05000000000000000000" pitchFamily="2" charset="2"/>
              </a:rPr>
              <a:t>Energiesektorübergreifend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?</a:t>
            </a:r>
            <a:br>
              <a:rPr lang="de-DE" dirty="0">
                <a:latin typeface="+mn-lt"/>
                <a:sym typeface="Wingdings" panose="05000000000000000000" pitchFamily="2" charset="2"/>
              </a:rPr>
            </a:br>
            <a:r>
              <a:rPr lang="de-DE" dirty="0">
                <a:latin typeface="+mn-lt"/>
                <a:sym typeface="Wingdings" panose="05000000000000000000" pitchFamily="2" charset="2"/>
              </a:rPr>
              <a:t> nicht-Energie Ströme?</a:t>
            </a:r>
            <a:br>
              <a:rPr lang="de-DE" dirty="0">
                <a:latin typeface="+mn-lt"/>
                <a:sym typeface="Wingdings" panose="05000000000000000000" pitchFamily="2" charset="2"/>
              </a:rPr>
            </a:br>
            <a:r>
              <a:rPr lang="de-DE" dirty="0">
                <a:latin typeface="+mn-lt"/>
                <a:sym typeface="Wingdings" panose="05000000000000000000" pitchFamily="2" charset="2"/>
              </a:rPr>
              <a:t>(z.B. Stoff Ströme)</a:t>
            </a:r>
            <a:endParaRPr lang="de-DE" dirty="0">
              <a:latin typeface="+mn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69EA28D-035D-545E-2716-0E9DCC12DA8A}"/>
              </a:ext>
            </a:extLst>
          </p:cNvPr>
          <p:cNvSpPr txBox="1"/>
          <p:nvPr/>
        </p:nvSpPr>
        <p:spPr>
          <a:xfrm>
            <a:off x="8291197" y="106789"/>
            <a:ext cx="3763107" cy="24222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600" b="1" dirty="0"/>
              <a:t>Hauptforschungsfrage:</a:t>
            </a:r>
            <a:br>
              <a:rPr lang="de-DE" sz="1600" dirty="0"/>
            </a:br>
            <a:r>
              <a:rPr lang="de-DE" sz="1600" dirty="0"/>
              <a:t>Wie lässt sich ein datenbankbasiertes System zur Abbildung und Bewertung von frei definierbaren </a:t>
            </a:r>
            <a:r>
              <a:rPr lang="de-DE" sz="1600" b="1" dirty="0"/>
              <a:t>Bilanzräumen</a:t>
            </a:r>
            <a:r>
              <a:rPr lang="de-DE" sz="1600" dirty="0"/>
              <a:t> im Rahmen des Energiemanagementsystems EMS-EDM Prophet® konzipieren und implementieren, um Organisationen bei der Erfüllung der ISO 50001-Anforderungen zu unterstützen?</a:t>
            </a:r>
          </a:p>
        </p:txBody>
      </p:sp>
      <p:pic>
        <p:nvPicPr>
          <p:cNvPr id="7" name="Grafik 6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9E00206B-FAA4-6630-AEC7-0680EDF6F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040" y="2736440"/>
            <a:ext cx="4348264" cy="3400342"/>
          </a:xfrm>
          <a:prstGeom prst="rect">
            <a:avLst/>
          </a:prstGeom>
        </p:spPr>
      </p:pic>
      <p:pic>
        <p:nvPicPr>
          <p:cNvPr id="12" name="Grafik 11" descr="Ein Bild, das Text, Cartoon, Design enthält.&#10;&#10;Automatisch generierte Beschreibung">
            <a:extLst>
              <a:ext uri="{FF2B5EF4-FFF2-40B4-BE49-F238E27FC236}">
                <a16:creationId xmlns:a16="http://schemas.microsoft.com/office/drawing/2014/main" id="{606A75F6-8A0D-4937-E054-065AB29EA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312" y="3428999"/>
            <a:ext cx="3353292" cy="27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BC552-4588-0553-E8F3-828A6C887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DF07976-AEF6-666E-D7E0-269CD881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EB48E2-935A-BA04-A615-B75F26CA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1515" y="6438251"/>
            <a:ext cx="720000" cy="123111"/>
          </a:xfrm>
        </p:spPr>
        <p:txBody>
          <a:bodyPr/>
          <a:lstStyle/>
          <a:p>
            <a:fld id="{E1C3EC00-F760-4C5A-A6D9-3E15A5323473}" type="datetime1">
              <a:rPr lang="de-DE" sz="900" noProof="0" smtClean="0"/>
              <a:t>22.01.2025</a:t>
            </a:fld>
            <a:endParaRPr lang="de-DE" sz="900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DD3126-669B-1877-267A-3AB0CAAA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92" y="6430557"/>
            <a:ext cx="720000" cy="138499"/>
          </a:xfrm>
        </p:spPr>
        <p:txBody>
          <a:bodyPr/>
          <a:lstStyle/>
          <a:p>
            <a:r>
              <a:rPr lang="de-DE" sz="900" noProof="0"/>
              <a:t>Seite</a:t>
            </a:r>
            <a:r>
              <a:rPr lang="en-US" sz="900"/>
              <a:t> </a:t>
            </a:r>
            <a:fld id="{401BA3E4-5E55-4F99-AF09-CC6D6B2539E2}" type="slidenum">
              <a:rPr lang="en-US" sz="900" smtClean="0"/>
              <a:pPr/>
              <a:t>8</a:t>
            </a:fld>
            <a:endParaRPr lang="en-US" sz="900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136A4DB-6C29-A44A-3F6F-3F700649B8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Teilproblem 3: Quellenpool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9A2B85-5960-AF4A-06CE-7C1165EEC8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77406" y="1974243"/>
            <a:ext cx="5437188" cy="2909514"/>
          </a:xfrm>
        </p:spPr>
        <p:txBody>
          <a:bodyPr/>
          <a:lstStyle/>
          <a:p>
            <a:r>
              <a:rPr lang="de-DE" dirty="0">
                <a:latin typeface="+mn-lt"/>
              </a:rPr>
              <a:t>Die Auswahl an </a:t>
            </a:r>
            <a:r>
              <a:rPr lang="de-DE" b="1" dirty="0">
                <a:latin typeface="+mn-lt"/>
              </a:rPr>
              <a:t>wissenschaftlichen Quellen </a:t>
            </a:r>
            <a:r>
              <a:rPr lang="de-DE" dirty="0">
                <a:latin typeface="+mn-lt"/>
              </a:rPr>
              <a:t>ist in dem gewählten Thema aufgrund der </a:t>
            </a:r>
            <a:r>
              <a:rPr lang="de-DE" b="1" dirty="0">
                <a:latin typeface="+mn-lt"/>
              </a:rPr>
              <a:t>Anwendungsorientiertheit</a:t>
            </a:r>
            <a:r>
              <a:rPr lang="de-DE" dirty="0">
                <a:latin typeface="+mn-lt"/>
              </a:rPr>
              <a:t> sehr </a:t>
            </a:r>
            <a:r>
              <a:rPr lang="de-DE" b="1" dirty="0">
                <a:latin typeface="+mn-lt"/>
              </a:rPr>
              <a:t>klein</a:t>
            </a:r>
            <a:r>
              <a:rPr lang="de-DE" dirty="0">
                <a:latin typeface="+mn-lt"/>
              </a:rPr>
              <a:t>. Meist sind Quellen </a:t>
            </a:r>
            <a:r>
              <a:rPr lang="de-DE" b="1" dirty="0">
                <a:latin typeface="+mn-lt"/>
              </a:rPr>
              <a:t>Fallstudien</a:t>
            </a:r>
            <a:r>
              <a:rPr lang="de-DE" dirty="0">
                <a:latin typeface="+mn-lt"/>
              </a:rPr>
              <a:t> und nicht allgemein Anwendbar auf z.B. EMS-EDM Prophet</a:t>
            </a:r>
          </a:p>
          <a:p>
            <a:r>
              <a:rPr lang="de-DE" dirty="0">
                <a:latin typeface="+mn-lt"/>
              </a:rPr>
              <a:t>Deswegen müssen </a:t>
            </a:r>
            <a:r>
              <a:rPr lang="de-DE" b="1" dirty="0">
                <a:latin typeface="+mn-lt"/>
              </a:rPr>
              <a:t>theoretische Erkenntnisse </a:t>
            </a:r>
            <a:r>
              <a:rPr lang="de-DE" dirty="0">
                <a:latin typeface="+mn-lt"/>
              </a:rPr>
              <a:t>vorrangig aus </a:t>
            </a:r>
            <a:r>
              <a:rPr lang="de-DE" b="1" dirty="0">
                <a:latin typeface="+mn-lt"/>
              </a:rPr>
              <a:t>Grundlagenliteratur</a:t>
            </a:r>
            <a:r>
              <a:rPr lang="de-DE" dirty="0">
                <a:latin typeface="+mn-lt"/>
              </a:rPr>
              <a:t> erarbeitet und für den Problemraum abstrahiert werden.</a:t>
            </a:r>
          </a:p>
          <a:p>
            <a:r>
              <a:rPr lang="de-DE" dirty="0">
                <a:latin typeface="+mn-lt"/>
              </a:rPr>
              <a:t>Das ist sehr </a:t>
            </a:r>
            <a:r>
              <a:rPr lang="de-DE" b="1" dirty="0">
                <a:latin typeface="+mn-lt"/>
              </a:rPr>
              <a:t>Zeitintensiv</a:t>
            </a:r>
            <a:r>
              <a:rPr lang="de-DE" dirty="0">
                <a:latin typeface="+mn-lt"/>
              </a:rPr>
              <a:t> und sprengt bei einem zu großen inhaltlichen Umfang den zeitlichen Rahmen der Arbeit.</a:t>
            </a:r>
          </a:p>
        </p:txBody>
      </p:sp>
    </p:spTree>
    <p:extLst>
      <p:ext uri="{BB962C8B-B14F-4D97-AF65-F5344CB8AC3E}">
        <p14:creationId xmlns:p14="http://schemas.microsoft.com/office/powerpoint/2010/main" val="412765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osb_rgb_modul">
            <a:extLst>
              <a:ext uri="{FF2B5EF4-FFF2-40B4-BE49-F238E27FC236}">
                <a16:creationId xmlns:a16="http://schemas.microsoft.com/office/drawing/2014/main" id="{DD7AD2D0-5D4A-4523-9F67-867979704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43" y="0"/>
            <a:ext cx="9394514" cy="3429000"/>
          </a:xfrm>
          <a:prstGeom prst="rect">
            <a:avLst/>
          </a:prstGeom>
          <a:noFill/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378900C-3DF8-446D-8BFD-EBD50DCA41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0" y="2366104"/>
            <a:ext cx="7824787" cy="314859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200" dirty="0"/>
              <a:t>Lösungsansatz</a:t>
            </a:r>
          </a:p>
          <a:p>
            <a:pPr lvl="1">
              <a:lnSpc>
                <a:spcPct val="90000"/>
              </a:lnSpc>
            </a:pPr>
            <a:r>
              <a:rPr lang="de-DE" sz="2200" dirty="0"/>
              <a:t>—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Fabian Heinlein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16.12.2024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Bachelorarbeit</a:t>
            </a:r>
          </a:p>
        </p:txBody>
      </p:sp>
    </p:spTree>
    <p:extLst>
      <p:ext uri="{BB962C8B-B14F-4D97-AF65-F5344CB8AC3E}">
        <p14:creationId xmlns:p14="http://schemas.microsoft.com/office/powerpoint/2010/main" val="5309339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FOXDOCUMENTCLASSIFICATIONVERSION" val="1"/>
  <p:tag name="ISFOXSHOWCLASSIFICATIONREQUESTDIALOG" val="False"/>
  <p:tag name="A71660D270C64F5BBB8F27F5E85BE6370" val="AST\fab26861;d4c75f49-f1ee-485c-aa75-2c54e2ab5223;Internal;2023-09-28T11:03:15;;IOSB-AST|"/>
  <p:tag name="A71660D270C64F5BBB8F27F5E85BE630" val="1"/>
  <p:tag name="ISFOXCLASSIFICATIONINKEYWORDS" val="Internal"/>
  <p:tag name="ISFOXDOVERSIONINGONSAVE" val="0"/>
  <p:tag name="ISFOXLABELUSERINTERACTION" val="True"/>
  <p:tag name="ISFOXOLDCLASSIFICATIONID" val="00000000-0000-0000-0000-000000000000"/>
  <p:tag name="ISFOXCLASSIFICATIONID" val="d4c75f49-f1ee-485c-aa75-2c54e2ab5223"/>
  <p:tag name="ISFOXCLASSIFICATIONNAME" val="Internal"/>
  <p:tag name="ISFOXPREFIX" val="IOSB-AS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raunhofer_Master_16-9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CDEE5"/>
        </a:solidFill>
        <a:ln w="9525">
          <a:noFill/>
        </a:ln>
      </a:spPr>
      <a:bodyPr lIns="108000" tIns="108000" rIns="108000" bIns="108000" rtlCol="0" anchor="ctr"/>
      <a:lstStyle>
        <a:defPPr marL="180000" indent="-180000" algn="l">
          <a:lnSpc>
            <a:spcPts val="1960"/>
          </a:lnSpc>
          <a:buClr>
            <a:schemeClr val="accent1"/>
          </a:buClr>
          <a:buFont typeface="Wingdings" panose="05000000000000000000" pitchFamily="2" charset="2"/>
          <a:buChar char="§"/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180000" indent="-180000" algn="l">
          <a:lnSpc>
            <a:spcPts val="1960"/>
          </a:lnSpc>
          <a:buClr>
            <a:schemeClr val="accent1"/>
          </a:buClr>
          <a:buFont typeface="Wingdings" panose="05000000000000000000" pitchFamily="2" charset="2"/>
          <a:buChar char="§"/>
          <a:defRPr sz="1400" dirty="0" smtClean="0"/>
        </a:defPPr>
      </a:lstStyle>
    </a:txDef>
  </a:objectDefaults>
  <a:extraClrSchemeLst/>
  <a:custClrLst>
    <a:custClr>
      <a:srgbClr val="179C7D"/>
    </a:custClr>
    <a:custClr>
      <a:srgbClr val="005B7F"/>
    </a:custClr>
    <a:custClr>
      <a:srgbClr val="A6BBC8"/>
    </a:custClr>
    <a:custClr>
      <a:srgbClr val="F58220"/>
    </a:custClr>
    <a:custClr>
      <a:srgbClr val="FFFFFF"/>
    </a:custClr>
    <a:custClr>
      <a:srgbClr val="337C99"/>
    </a:custClr>
    <a:custClr>
      <a:srgbClr val="669DB2"/>
    </a:custClr>
    <a:custClr>
      <a:srgbClr val="99BDCC"/>
    </a:custClr>
    <a:custClr>
      <a:srgbClr val="CCDEE5"/>
    </a:custClr>
    <a:custClr>
      <a:srgbClr val="E5EEF2"/>
    </a:custClr>
    <a:custClr>
      <a:srgbClr val="1C3F52"/>
    </a:custClr>
    <a:custClr>
      <a:srgbClr val="D3C7AE"/>
    </a:custClr>
    <a:custClr>
      <a:srgbClr val="008598"/>
    </a:custClr>
    <a:custClr>
      <a:srgbClr val="39C1CD"/>
    </a:custClr>
    <a:custClr>
      <a:srgbClr val="B2D235"/>
    </a:custClr>
    <a:custClr>
      <a:srgbClr val="FDB913"/>
    </a:custClr>
    <a:custClr>
      <a:srgbClr val="BB0056"/>
    </a:custClr>
    <a:custClr>
      <a:srgbClr val="7C154D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Präsentation7" id="{14180148-20CF-4DA7-A721-921E466A1C22}" vid="{F8CF5006-811B-4D57-A7EB-E6DAF4B53F7A}"/>
    </a:ext>
  </a:extLst>
</a:theme>
</file>

<file path=ppt/theme/theme2.xml><?xml version="1.0" encoding="utf-8"?>
<a:theme xmlns:a="http://schemas.openxmlformats.org/drawingml/2006/main" name="Office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PP_190122_Fraunhofer_Master_16-9 orig</Template>
  <TotalTime>0</TotalTime>
  <Words>1301</Words>
  <Application>Microsoft Office PowerPoint</Application>
  <PresentationFormat>Breitbild</PresentationFormat>
  <Paragraphs>120</Paragraphs>
  <Slides>15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Wingdings</vt:lpstr>
      <vt:lpstr>Frutiger LT Com 75 Black</vt:lpstr>
      <vt:lpstr>Arial</vt:lpstr>
      <vt:lpstr>Frutiger LT Com 65 Bold</vt:lpstr>
      <vt:lpstr>Calibri</vt:lpstr>
      <vt:lpstr>Aptos</vt:lpstr>
      <vt:lpstr>Frutiger LT Com 45 Light</vt:lpstr>
      <vt:lpstr>Fraunhofer_Master_16-9</vt:lpstr>
      <vt:lpstr>think-cell Folie</vt:lpstr>
      <vt:lpstr>PowerPoint-Präsentation</vt:lpstr>
      <vt:lpstr>PowerPoint-Präsentation</vt:lpstr>
      <vt:lpstr>Probleme</vt:lpstr>
      <vt:lpstr>Probleme</vt:lpstr>
      <vt:lpstr>Lösungsansatz</vt:lpstr>
      <vt:lpstr>Probleme</vt:lpstr>
      <vt:lpstr>Probleme</vt:lpstr>
      <vt:lpstr>Probleme</vt:lpstr>
      <vt:lpstr>PowerPoint-Präsentation</vt:lpstr>
      <vt:lpstr>Lösungsansatz</vt:lpstr>
      <vt:lpstr>Lösungsansatz</vt:lpstr>
      <vt:lpstr>PowerPoint-Präsentation</vt:lpstr>
      <vt:lpstr>Neuer Aufbau </vt:lpstr>
      <vt:lpstr>PowerPoint-Präsentation</vt:lpstr>
      <vt:lpstr>Zeitplanung</vt:lpstr>
    </vt:vector>
  </TitlesOfParts>
  <Company>Fraunhofer IOSB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Pontes, Ulrich</dc:creator>
  <cp:keywords>Internal;</cp:keywords>
  <cp:lastModifiedBy>Fabian Heinlein</cp:lastModifiedBy>
  <cp:revision>201</cp:revision>
  <dcterms:created xsi:type="dcterms:W3CDTF">2022-06-14T19:19:11Z</dcterms:created>
  <dcterms:modified xsi:type="dcterms:W3CDTF">2025-01-22T19:10:20Z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71660d270c64f5bbb8f27ffa23">
    <vt:bool>false</vt:bool>
  </property>
  <property fmtid="{D5CDD505-2E9C-101B-9397-08002B2CF9AE}" pid="3" name="FHG-SK">
    <vt:lpwstr>Internal</vt:lpwstr>
  </property>
  <property fmtid="{D5CDD505-2E9C-101B-9397-08002B2CF9AE}" pid="4" name="Classification">
    <vt:lpwstr>Restricted</vt:lpwstr>
  </property>
  <property fmtid="{D5CDD505-2E9C-101B-9397-08002B2CF9AE}" pid="5" name="MSIP_Label_20b3cc57-ad54-4613-8228-62b95826f463_Enabled">
    <vt:lpwstr>true</vt:lpwstr>
  </property>
  <property fmtid="{D5CDD505-2E9C-101B-9397-08002B2CF9AE}" pid="6" name="MSIP_Label_20b3cc57-ad54-4613-8228-62b95826f463_SetDate">
    <vt:lpwstr>2024-12-19T13:07:55Z</vt:lpwstr>
  </property>
  <property fmtid="{D5CDD505-2E9C-101B-9397-08002B2CF9AE}" pid="7" name="MSIP_Label_20b3cc57-ad54-4613-8228-62b95826f463_Method">
    <vt:lpwstr>Standard</vt:lpwstr>
  </property>
  <property fmtid="{D5CDD505-2E9C-101B-9397-08002B2CF9AE}" pid="8" name="MSIP_Label_20b3cc57-ad54-4613-8228-62b95826f463_Name">
    <vt:lpwstr>defa4170-0d19-0005-0004-bc88714345d2</vt:lpwstr>
  </property>
  <property fmtid="{D5CDD505-2E9C-101B-9397-08002B2CF9AE}" pid="9" name="MSIP_Label_20b3cc57-ad54-4613-8228-62b95826f463_SiteId">
    <vt:lpwstr>c81b6223-c223-4518-968a-8b0a0419d697</vt:lpwstr>
  </property>
  <property fmtid="{D5CDD505-2E9C-101B-9397-08002B2CF9AE}" pid="10" name="MSIP_Label_20b3cc57-ad54-4613-8228-62b95826f463_ActionId">
    <vt:lpwstr>4ceef2b5-74a3-40c0-868a-48b123ab0710</vt:lpwstr>
  </property>
  <property fmtid="{D5CDD505-2E9C-101B-9397-08002B2CF9AE}" pid="11" name="MSIP_Label_20b3cc57-ad54-4613-8228-62b95826f463_ContentBits">
    <vt:lpwstr>0</vt:lpwstr>
  </property>
</Properties>
</file>