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5" r:id="rId2"/>
    <p:sldId id="446" r:id="rId3"/>
    <p:sldId id="435" r:id="rId4"/>
    <p:sldId id="438" r:id="rId5"/>
    <p:sldId id="442" r:id="rId6"/>
    <p:sldId id="439" r:id="rId7"/>
    <p:sldId id="443" r:id="rId8"/>
    <p:sldId id="444" r:id="rId9"/>
    <p:sldId id="440" r:id="rId10"/>
    <p:sldId id="445" r:id="rId11"/>
    <p:sldId id="433" r:id="rId12"/>
    <p:sldId id="434" r:id="rId13"/>
  </p:sldIdLst>
  <p:sldSz cx="12192000" cy="6858000"/>
  <p:notesSz cx="6858000" cy="9144000"/>
  <p:embeddedFontLst>
    <p:embeddedFont>
      <p:font typeface="Frutiger LT Com 45 Light" panose="020B0303030504090204" charset="0"/>
      <p:regular r:id="rId16"/>
      <p:bold r:id="rId17"/>
      <p:italic r:id="rId18"/>
      <p:boldItalic r:id="rId19"/>
    </p:embeddedFont>
    <p:embeddedFont>
      <p:font typeface="Frutiger LT Com 65 Bold" panose="020B0803030504020204" charset="0"/>
      <p:bold r:id="rId20"/>
    </p:embeddedFont>
    <p:embeddedFont>
      <p:font typeface="Frutiger LT Com 75 Black" panose="020B0A03040504030204" charset="0"/>
      <p:bold r:id="rId21"/>
    </p:embeddedFont>
  </p:embeddedFontLst>
  <p:custDataLst>
    <p:tags r:id="rId2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779A"/>
    <a:srgbClr val="1C768F"/>
    <a:srgbClr val="09B2AC"/>
    <a:srgbClr val="014A6B"/>
    <a:srgbClr val="4DC7D2"/>
    <a:srgbClr val="04B1AA"/>
    <a:srgbClr val="32BBC7"/>
    <a:srgbClr val="05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008" autoAdjust="0"/>
  </p:normalViewPr>
  <p:slideViewPr>
    <p:cSldViewPr snapToGrid="0" showGuides="1">
      <p:cViewPr varScale="1">
        <p:scale>
          <a:sx n="106" d="100"/>
          <a:sy n="106" d="100"/>
        </p:scale>
        <p:origin x="6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501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3305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94500" cy="4457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Kapitelüberschrift, Frutiger LT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Com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Bold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, 16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pt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CF3FD1A-1D27-41F1-9CA0-1DB93D823F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073017-DDA3-40B1-B959-F4FB6A4AFA26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E2CAD830-41D2-49E6-9A6C-8B30840C61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C2822D-ACBC-46C4-BC5F-37D1A4BC04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22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622533"/>
          </a:xfrm>
          <a:gradFill flip="none" rotWithShape="1">
            <a:gsLst>
              <a:gs pos="34000">
                <a:srgbClr val="1C768F">
                  <a:alpha val="94902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Kapitelüberschrift, Frutiger </a:t>
            </a:r>
            <a:r>
              <a:rPr lang="de-DE" dirty="0" err="1"/>
              <a:t>Bold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dirty="0" err="1"/>
              <a:t>Com</a:t>
            </a:r>
            <a:r>
              <a:rPr lang="de-DE" dirty="0"/>
              <a:t> Light 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612DD1F-137A-4464-9EAC-BB9C0CE663F3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F8DCC3F-E343-4E3F-B16A-B6051F15F1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10"/>
          <a:stretch/>
        </p:blipFill>
        <p:spPr>
          <a:xfrm>
            <a:off x="0" y="1"/>
            <a:ext cx="12192000" cy="6151957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657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75AC2F-D644-43D9-B982-47D14AE50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D65271-F4C6-48CF-AF5F-2037B0CD876F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09CF1CB-7C21-4B1B-8641-DD8AC9A83C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B71B0-9D5B-4CFF-97F3-7D9E421F2D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0222"/>
          <a:stretch/>
        </p:blipFill>
        <p:spPr>
          <a:xfrm>
            <a:off x="0" y="0"/>
            <a:ext cx="12192000" cy="615696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8244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,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05C7-382B-438D-B349-2F1CC8C2BC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020A64-C0C9-478D-9112-3AF7A9C7B733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4113842-5E3F-4997-8349-B76EB457E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28535-A26E-4A75-A2D0-95960DB6B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64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DBBD9DA-78F9-4E62-A16F-A3EAEE4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21AC-02AD-43CE-8223-29C354AFA9F0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68024DD5-D614-4E40-8330-76F9312A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4063AB9-A95E-44E6-BF4C-CF298331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0035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A3249-3413-4CB5-A695-6373FE3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90B4-23A1-4D5C-AEA0-4F896DEE8659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97173DEC-80BC-41B9-97B7-7718E8E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A71267-E3FD-4A93-BE1B-8DD3610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78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1F0DBA5-C1B0-44DC-A359-F53055D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D9B4-34CC-4E21-9E4A-F393B50906FC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3A411D1E-2AF9-4CC5-AEC7-0C6DF15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28F296-FF06-4CDF-A47F-F729AA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2520950" cy="2932112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244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93715C-3DC0-4E6F-AC38-9875A9DF0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0"/>
            <a:ext cx="5916612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EB5820C-E708-4B83-B2D5-A17747D22E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F9B2CC-25F6-4FAC-8864-016AA298134A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D2144230-B8EC-476B-931A-D0CD27889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1FBFD26-99E1-4A8F-A74A-F6ADF2E2D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80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1458B9F-36A1-41C9-BED5-48660CBF7B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0"/>
            <a:ext cx="3971925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55FE10-1600-4EC9-BD53-2AD0F1FF5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E57FA5-9E55-4B97-9BC1-88EE745C6E8D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3F46C379-14E1-4C3E-81B3-2514BD91D6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983DEDE-C1BC-4CFF-B990-BF9CE174A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608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525D-F95B-4ACC-B650-EB231C9416E4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4000">
                <a:srgbClr val="1D7790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292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6A1-7152-48DA-B11F-0CA42E8F88C3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88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2640595"/>
          </a:xfrm>
        </p:spPr>
        <p:txBody>
          <a:bodyPr numCol="1" spcCol="360000"/>
          <a:lstStyle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A80A6E1-2019-439E-8E86-0046D913F8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4BCDEA-1572-4D1C-B8B3-1CB32F073304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3CF5D9C-18A9-4FD1-BF61-90B1DF40D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C7C1689-11E8-41AB-9458-DE44740E23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AB49C-1F4E-4EF1-AAF8-5D9B08CE0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2979DCD-35B3-46F6-8E1A-F75179508D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437187" cy="2640595"/>
          </a:xfrm>
        </p:spPr>
        <p:txBody>
          <a:bodyPr numCol="1"/>
          <a:lstStyle/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3339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174C6A4-3B89-4478-A08C-B54D082B38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443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3085204"/>
          </a:xfrm>
        </p:spPr>
        <p:txBody>
          <a:bodyPr numCol="1" spcCol="360000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buAutoNum type="arabicPeriod"/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318EBD9-F5F5-405C-9B19-55E93DB7BE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87E145-D96F-4C16-98B0-5C7CE18C7A39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A65BD112-D0DA-4A2E-BD97-424BCF96C4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38D657B-7546-4822-9986-D778474870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913C0-DAEC-4E03-BE28-C93BE7F20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DDE3BD-D7C5-4F7F-8E5F-2F194BD44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516562" cy="3020314"/>
          </a:xfrm>
        </p:spPr>
        <p:txBody>
          <a:bodyPr numCol="1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5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22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27772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7C33152-44C8-4D5F-8A14-F5A77C4509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7E153F-41A4-4D9F-9E2C-43776E00E2AA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E4293628-7C4E-4B40-9C44-445538884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2CBCEFF-ED55-43F4-840E-11635FF54F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85A88-12D6-4461-A4C7-1D177C10FE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541F53-829B-4497-96C5-4E44BC0C6C56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C3B39-287A-4DC2-86D1-47762D2F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36F7860-0DEC-4D26-A4CA-9345FD189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57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5AD49B5-73A6-4C2A-8588-DD0F894360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24"/>
          <a:stretch/>
        </p:blipFill>
        <p:spPr>
          <a:xfrm>
            <a:off x="0" y="2"/>
            <a:ext cx="12192000" cy="6150768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802DEE-4F74-426D-A4E8-87B69A103B05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beispiel –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2865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064328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5806F9-6B91-4EEE-BC2C-4C702B2BEEDB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ktbeispiel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0147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</p:spTree>
    <p:extLst>
      <p:ext uri="{BB962C8B-B14F-4D97-AF65-F5344CB8AC3E}">
        <p14:creationId xmlns:p14="http://schemas.microsoft.com/office/powerpoint/2010/main" val="2987668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764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384883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974270"/>
            <a:ext cx="5916612" cy="3010605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97DE11-A966-449E-A5FD-31979AF34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167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 dirty="0"/>
              <a:t>Straße XY</a:t>
            </a:r>
          </a:p>
          <a:p>
            <a:pPr lvl="3"/>
            <a:r>
              <a:rPr lang="pt-BR" dirty="0"/>
              <a:t>12345 Stadt</a:t>
            </a:r>
          </a:p>
          <a:p>
            <a:pPr lvl="3"/>
            <a:r>
              <a:rPr lang="pt-BR" dirty="0"/>
              <a:t>www.fraunhofer.de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2081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3148592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0274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7C751A8B-7DD1-4C74-A6D8-AE2E6694A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6599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Kapitelüberschrift,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CA94CF4-7D7D-4A16-808E-9BB3F11A79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75F282-9D1B-4645-B88C-04861B076577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86A8951A-7642-4D31-B686-A714C8CCF5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DE5828C-86B5-43E8-99E0-320BB3D4C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256521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344" imgH="345" progId="TCLayout.ActiveDocument.1">
                  <p:embed/>
                </p:oleObj>
              </mc:Choice>
              <mc:Fallback>
                <p:oleObj name="think-cell Folie" r:id="rId3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840BE37-0688-453E-8621-EBEA1DAF6D6C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noProof="0"/>
              <a:t>© Fraunhofer IOSB</a:t>
            </a:r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>
                <a:latin typeface="+mj-lt"/>
              </a:rPr>
              <a:t>Intern</a:t>
            </a:r>
            <a:endParaRPr lang="en-US" sz="800" b="1" dirty="0">
              <a:latin typeface="+mj-lt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FAE78-FC0D-4DC3-A58F-888E658B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iosb_rgb">
            <a:extLst>
              <a:ext uri="{FF2B5EF4-FFF2-40B4-BE49-F238E27FC236}">
                <a16:creationId xmlns:a16="http://schemas.microsoft.com/office/drawing/2014/main" id="{7CAC2254-44F4-41CC-A5C7-44675CB65AD8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26" y="6334126"/>
            <a:ext cx="1403999" cy="3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66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81" r:id="rId27"/>
    <p:sldLayoutId id="2147483680" r:id="rId28"/>
    <p:sldLayoutId id="2147483675" r:id="rId29"/>
    <p:sldLayoutId id="2147483676" r:id="rId30"/>
    <p:sldLayoutId id="2147483677" r:id="rId31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736402"/>
            <a:ext cx="11712575" cy="2248473"/>
          </a:xfrm>
        </p:spPr>
        <p:txBody>
          <a:bodyPr/>
          <a:lstStyle/>
          <a:p>
            <a:r>
              <a:rPr lang="de-DE" dirty="0"/>
              <a:t>Fabian Heinlein</a:t>
            </a:r>
          </a:p>
          <a:p>
            <a:r>
              <a:rPr lang="de-DE" dirty="0"/>
              <a:t>22.01.2025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Bachelorarbeit: zweiter Anlauf</a:t>
            </a:r>
          </a:p>
        </p:txBody>
      </p:sp>
      <p:pic>
        <p:nvPicPr>
          <p:cNvPr id="5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657488"/>
          </a:xfrm>
        </p:spPr>
        <p:txBody>
          <a:bodyPr/>
          <a:lstStyle/>
          <a:p>
            <a:r>
              <a:rPr lang="de-DE" sz="2000" dirty="0"/>
              <a:t>Neuer Aufbau</a:t>
            </a:r>
            <a:br>
              <a:rPr lang="de-DE" sz="2000" dirty="0"/>
            </a:b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700" noProof="0" smtClean="0"/>
              <a:t>23.01.2025</a:t>
            </a:fld>
            <a:endParaRPr lang="de-DE" sz="7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8543"/>
            <a:ext cx="720000" cy="107722"/>
          </a:xfrm>
        </p:spPr>
        <p:txBody>
          <a:bodyPr/>
          <a:lstStyle/>
          <a:p>
            <a:r>
              <a:rPr lang="de-DE" sz="700" noProof="0" dirty="0"/>
              <a:t>Seite</a:t>
            </a:r>
            <a:r>
              <a:rPr lang="en-US" sz="700" dirty="0"/>
              <a:t> </a:t>
            </a:r>
            <a:fld id="{401BA3E4-5E55-4F99-AF09-CC6D6B2539E2}" type="slidenum">
              <a:rPr lang="en-US" sz="700" smtClean="0"/>
              <a:pPr/>
              <a:t>10</a:t>
            </a:fld>
            <a:endParaRPr lang="en-US" sz="7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287386"/>
          </a:xfrm>
        </p:spPr>
        <p:txBody>
          <a:bodyPr/>
          <a:lstStyle/>
          <a:p>
            <a:r>
              <a:rPr lang="de-DE" sz="1800" dirty="0"/>
              <a:t>Theorieteil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91B9FD-D86D-5C5F-481F-3B5AEDC2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84057"/>
            <a:ext cx="3838575" cy="264795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1ED62BC-5684-B296-6FC9-525B647F9D52}"/>
              </a:ext>
            </a:extLst>
          </p:cNvPr>
          <p:cNvSpPr txBox="1"/>
          <p:nvPr/>
        </p:nvSpPr>
        <p:spPr>
          <a:xfrm>
            <a:off x="6163408" y="75628"/>
            <a:ext cx="5967046" cy="1692771"/>
          </a:xfrm>
          <a:prstGeom prst="rect">
            <a:avLst/>
          </a:prstGeom>
          <a:noFill/>
          <a:ln w="28575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Grundlagen von Bilanzräumen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Herausarbeitung des Grundlagenwissens zum Themenkomplex: Bilanzräume und Bilanzierung im Energiemanagement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Befasst sich mit:</a:t>
            </a:r>
            <a:br>
              <a:rPr lang="de-DE" sz="1100" dirty="0"/>
            </a:br>
            <a:r>
              <a:rPr lang="de-DE" sz="1100" dirty="0">
                <a:sym typeface="Wingdings" panose="05000000000000000000" pitchFamily="2" charset="2"/>
              </a:rPr>
              <a:t> Zusammenhang Bilanzierung – Bilanzraum</a:t>
            </a:r>
            <a:br>
              <a:rPr lang="de-DE" sz="1100" dirty="0"/>
            </a:br>
            <a:r>
              <a:rPr lang="de-DE" sz="1100" dirty="0">
                <a:sym typeface="Wingdings" panose="05000000000000000000" pitchFamily="2" charset="2"/>
              </a:rPr>
              <a:t> Definition Bilanzraum (Bilanzraumgrenzen)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Ein- und Abfließende (Energie-)Ströme in Bilanzräume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Bilanzraumstrukturen aus mehreren Bilanzräumen (Baumartige Verschachtelung der Bilanzräume)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Ziel ist es den </a:t>
            </a:r>
            <a:r>
              <a:rPr lang="de-DE" sz="1100" b="1" dirty="0">
                <a:sym typeface="Wingdings" panose="05000000000000000000" pitchFamily="2" charset="2"/>
              </a:rPr>
              <a:t>allgemeinen Problemraum</a:t>
            </a:r>
            <a:r>
              <a:rPr lang="de-DE" sz="1100" dirty="0">
                <a:sym typeface="Wingdings" panose="05000000000000000000" pitchFamily="2" charset="2"/>
              </a:rPr>
              <a:t> zu </a:t>
            </a:r>
            <a:r>
              <a:rPr lang="de-DE" sz="1100" b="1" dirty="0">
                <a:sym typeface="Wingdings" panose="05000000000000000000" pitchFamily="2" charset="2"/>
              </a:rPr>
              <a:t>erfassen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69EE97A-F91F-41D8-397B-687898F6B7F9}"/>
              </a:ext>
            </a:extLst>
          </p:cNvPr>
          <p:cNvSpPr txBox="1"/>
          <p:nvPr/>
        </p:nvSpPr>
        <p:spPr>
          <a:xfrm>
            <a:off x="6163408" y="1944999"/>
            <a:ext cx="5967046" cy="2708434"/>
          </a:xfrm>
          <a:prstGeom prst="rect">
            <a:avLst/>
          </a:prstGeom>
          <a:noFill/>
          <a:ln w="28575">
            <a:solidFill>
              <a:srgbClr val="005B7F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Bilanzräume im Energiemanagement nach ISO 50001</a:t>
            </a:r>
            <a:endParaRPr lang="de-DE" sz="1100" b="1" dirty="0">
              <a:sym typeface="Wingdings" panose="05000000000000000000" pitchFamily="2" charset="2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2 Teilaspekte für jedes Unterkapitel</a:t>
            </a:r>
            <a:br>
              <a:rPr lang="de-DE" sz="1100" dirty="0">
                <a:sym typeface="Wingdings" panose="05000000000000000000" pitchFamily="2" charset="2"/>
              </a:rPr>
            </a:b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Herausarbeiten von potentiellen Möglichkeiten eines Bilanzraummodells zur Unterstützung bei der Erfüllung von ISO 50001 Anforderungen (z.B. Bilanzräume als </a:t>
            </a:r>
            <a:r>
              <a:rPr lang="de-DE" sz="1100" dirty="0" err="1">
                <a:sym typeface="Wingdings" panose="05000000000000000000" pitchFamily="2" charset="2"/>
              </a:rPr>
              <a:t>EnPI</a:t>
            </a:r>
            <a:r>
              <a:rPr lang="de-DE" sz="1100" dirty="0">
                <a:sym typeface="Wingdings" panose="05000000000000000000" pitchFamily="2" charset="2"/>
              </a:rPr>
              <a:t>-Grenzen, Einsatz von Bilanzräumen zur digitalen Abbildung des Organisationskontexts, Bilanzräume zur Erstellung von Energieflussmodellen und zur Erkennung von wesentlichen Energieeinsätzen)</a:t>
            </a:r>
            <a:br>
              <a:rPr lang="de-DE" sz="1100" dirty="0">
                <a:sym typeface="Wingdings" panose="05000000000000000000" pitchFamily="2" charset="2"/>
              </a:rPr>
            </a:b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Dabei sollen praktische Herausforderungen zur Realisation der Bilanzräume identifiziert werden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Ziel ist es aus dem potentiellen Nutzen zur Erfüllung der ISO 50001 Anforderungen, Qualitätskriterien für das Bilanzraummodell zu abstrahieren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Die praktischen Herausforderungen dienen als Grundlage zur Formulierung von Anforderungen an den Organisationskontext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Allgemein geht es hier darum den </a:t>
            </a:r>
            <a:r>
              <a:rPr lang="de-DE" sz="1100" b="1" dirty="0"/>
              <a:t>Anwendungsbereich</a:t>
            </a:r>
            <a:r>
              <a:rPr lang="de-DE" sz="1100" dirty="0"/>
              <a:t> und den </a:t>
            </a:r>
            <a:r>
              <a:rPr lang="de-DE" sz="1100" b="1" dirty="0"/>
              <a:t>angewandten Problemraum (ISO 50001) </a:t>
            </a:r>
            <a:r>
              <a:rPr lang="de-DE" sz="1100" dirty="0"/>
              <a:t>zu </a:t>
            </a:r>
            <a:r>
              <a:rPr lang="de-DE" sz="1100" b="1" dirty="0"/>
              <a:t>erfassen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C922BA-11ED-52C9-7DAC-0C551ED5D43B}"/>
              </a:ext>
            </a:extLst>
          </p:cNvPr>
          <p:cNvSpPr/>
          <p:nvPr/>
        </p:nvSpPr>
        <p:spPr>
          <a:xfrm>
            <a:off x="714375" y="1573823"/>
            <a:ext cx="2028825" cy="921081"/>
          </a:xfrm>
          <a:prstGeom prst="rect">
            <a:avLst/>
          </a:prstGeom>
          <a:noFill/>
          <a:ln w="19050">
            <a:solidFill>
              <a:srgbClr val="179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472DB52-2871-722E-47AE-DB1783C339CB}"/>
              </a:ext>
            </a:extLst>
          </p:cNvPr>
          <p:cNvSpPr/>
          <p:nvPr/>
        </p:nvSpPr>
        <p:spPr>
          <a:xfrm>
            <a:off x="714375" y="2517775"/>
            <a:ext cx="2899263" cy="956470"/>
          </a:xfrm>
          <a:prstGeom prst="rect">
            <a:avLst/>
          </a:prstGeom>
          <a:noFill/>
          <a:ln w="19050">
            <a:solidFill>
              <a:srgbClr val="00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3AFE1D-449D-A13D-6EEF-B4F39C16450D}"/>
              </a:ext>
            </a:extLst>
          </p:cNvPr>
          <p:cNvSpPr/>
          <p:nvPr/>
        </p:nvSpPr>
        <p:spPr>
          <a:xfrm>
            <a:off x="714374" y="3499612"/>
            <a:ext cx="3603626" cy="53239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4786DE1-7187-DAF0-638C-A812568526EE}"/>
              </a:ext>
            </a:extLst>
          </p:cNvPr>
          <p:cNvSpPr txBox="1"/>
          <p:nvPr/>
        </p:nvSpPr>
        <p:spPr>
          <a:xfrm>
            <a:off x="714374" y="4187959"/>
            <a:ext cx="5259706" cy="152349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Ansätze zur Datenbankseitigen Modellierung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In diesem Abschnitt sollen bewährte Datenstrukturen in relationalen Datenbanken (Oracle) herausgearbeitet werden, welche zur Erfüllung der in den vorherigen Kapiteln ausgearbeiteten allgemeinen und auf die ISO 50001 angewandten Anforderungen beitragen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Hier geht es darum eine Übersicht über den aktuellen Stand der Forschung zu gewinnen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Das Ziel ist es bewährte Datenstrukturen zu sammeln, um diese in der Konzipierung und Implementierung zu verwenden</a:t>
            </a:r>
          </a:p>
        </p:txBody>
      </p:sp>
    </p:spTree>
    <p:extLst>
      <p:ext uri="{BB962C8B-B14F-4D97-AF65-F5344CB8AC3E}">
        <p14:creationId xmlns:p14="http://schemas.microsoft.com/office/powerpoint/2010/main" val="136109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Zeitplanung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4250717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Meilensteinplan</a:t>
            </a:r>
          </a:p>
        </p:txBody>
      </p:sp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089350EC-480D-66B7-86A6-E9AFEFFA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75" y="0"/>
            <a:ext cx="8161752" cy="6858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BE9935C-2896-C894-5F44-8DFEC3E44C5F}"/>
              </a:ext>
            </a:extLst>
          </p:cNvPr>
          <p:cNvCxnSpPr>
            <a:cxnSpLocks/>
          </p:cNvCxnSpPr>
          <p:nvPr/>
        </p:nvCxnSpPr>
        <p:spPr>
          <a:xfrm flipV="1">
            <a:off x="6219825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4533ABC-0DD4-3D57-C042-11A093EF3CA6}"/>
              </a:ext>
            </a:extLst>
          </p:cNvPr>
          <p:cNvCxnSpPr>
            <a:cxnSpLocks/>
          </p:cNvCxnSpPr>
          <p:nvPr/>
        </p:nvCxnSpPr>
        <p:spPr>
          <a:xfrm>
            <a:off x="6219825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D3D051C-481D-B36D-5A7A-EF9CF387A557}"/>
              </a:ext>
            </a:extLst>
          </p:cNvPr>
          <p:cNvCxnSpPr>
            <a:cxnSpLocks/>
          </p:cNvCxnSpPr>
          <p:nvPr/>
        </p:nvCxnSpPr>
        <p:spPr>
          <a:xfrm flipV="1">
            <a:off x="7654925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43BD8A7-7701-5F61-C080-283CB1D38243}"/>
              </a:ext>
            </a:extLst>
          </p:cNvPr>
          <p:cNvCxnSpPr>
            <a:cxnSpLocks/>
          </p:cNvCxnSpPr>
          <p:nvPr/>
        </p:nvCxnSpPr>
        <p:spPr>
          <a:xfrm>
            <a:off x="7654925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954E053-5CC4-FFF2-4C9C-CA8E93B371E2}"/>
              </a:ext>
            </a:extLst>
          </p:cNvPr>
          <p:cNvCxnSpPr>
            <a:cxnSpLocks/>
          </p:cNvCxnSpPr>
          <p:nvPr/>
        </p:nvCxnSpPr>
        <p:spPr>
          <a:xfrm flipV="1">
            <a:off x="8992200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0B14D7-16F8-BBF4-975A-17E4B38C0E97}"/>
              </a:ext>
            </a:extLst>
          </p:cNvPr>
          <p:cNvCxnSpPr>
            <a:cxnSpLocks/>
          </p:cNvCxnSpPr>
          <p:nvPr/>
        </p:nvCxnSpPr>
        <p:spPr>
          <a:xfrm>
            <a:off x="8992200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7B18853-49C2-401C-88FA-DC9C7D221498}"/>
              </a:ext>
            </a:extLst>
          </p:cNvPr>
          <p:cNvCxnSpPr>
            <a:cxnSpLocks/>
          </p:cNvCxnSpPr>
          <p:nvPr/>
        </p:nvCxnSpPr>
        <p:spPr>
          <a:xfrm flipV="1">
            <a:off x="9979994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5234070-7834-6163-3266-7146A2C07E49}"/>
              </a:ext>
            </a:extLst>
          </p:cNvPr>
          <p:cNvCxnSpPr>
            <a:cxnSpLocks/>
          </p:cNvCxnSpPr>
          <p:nvPr/>
        </p:nvCxnSpPr>
        <p:spPr>
          <a:xfrm>
            <a:off x="9979994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B5F5CA-5A80-5873-40E6-62A0C4B4ECDD}"/>
              </a:ext>
            </a:extLst>
          </p:cNvPr>
          <p:cNvSpPr txBox="1"/>
          <p:nvPr/>
        </p:nvSpPr>
        <p:spPr>
          <a:xfrm>
            <a:off x="6207598" y="1044547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14.02.2025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D03808B-1417-0329-8B60-D31ECC990DAF}"/>
              </a:ext>
            </a:extLst>
          </p:cNvPr>
          <p:cNvSpPr txBox="1"/>
          <p:nvPr/>
        </p:nvSpPr>
        <p:spPr>
          <a:xfrm>
            <a:off x="7614409" y="1044547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28.02.2025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6287490-E135-3FAF-6A85-1B7E2FE94E4F}"/>
              </a:ext>
            </a:extLst>
          </p:cNvPr>
          <p:cNvSpPr txBox="1"/>
          <p:nvPr/>
        </p:nvSpPr>
        <p:spPr>
          <a:xfrm>
            <a:off x="8973538" y="1002808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19.03.2025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AEA608-E355-ACCF-4371-14C7899CC0CC}"/>
              </a:ext>
            </a:extLst>
          </p:cNvPr>
          <p:cNvSpPr txBox="1"/>
          <p:nvPr/>
        </p:nvSpPr>
        <p:spPr>
          <a:xfrm>
            <a:off x="9909699" y="1031006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24.04.2025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A30B8-2BB9-57FE-F3E4-528B1466F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69391D7-69D7-D58C-6BB7-06616D57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E1B6B3-F39F-578B-FA9F-1D72C61C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23.01.2025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8F6A4-370A-F75A-5410-3ED6C37F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2</a:t>
            </a:fld>
            <a:endParaRPr lang="en-US" sz="9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9FC6FE-766A-6696-B3B0-9DC84D4A3204}"/>
              </a:ext>
            </a:extLst>
          </p:cNvPr>
          <p:cNvSpPr txBox="1"/>
          <p:nvPr/>
        </p:nvSpPr>
        <p:spPr>
          <a:xfrm>
            <a:off x="3915567" y="1894172"/>
            <a:ext cx="3763107" cy="20856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Forschungsthema:</a:t>
            </a:r>
            <a:br>
              <a:rPr lang="de-DE" sz="1600" b="1" dirty="0"/>
            </a:b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Konzeption und Entwicklung einer datenbankseitigen Abbildung von frei definierbaren Bilanzräumen im Zusammenhang mit dem Energiemanagementsystems EMS-EDM PROPHET® nach ISO 50001.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9340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65D2-E7A3-AB7C-95D8-E0F0B0AE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953DA13A-9BCE-6D22-D6AE-506FB5C8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9FC15C-4A1E-413C-455F-FA9963D62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37844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23.01.2025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4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1: Themenkomplexe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4341080" y="472778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</a:t>
            </a:r>
            <a:r>
              <a:rPr lang="de-DE" sz="1600" b="1" dirty="0"/>
              <a:t>Abbildung</a:t>
            </a:r>
            <a:r>
              <a:rPr lang="de-DE" sz="1600" dirty="0"/>
              <a:t> und </a:t>
            </a:r>
            <a:r>
              <a:rPr lang="de-DE" sz="1600" b="1" dirty="0"/>
              <a:t>Bewertung</a:t>
            </a:r>
            <a:r>
              <a:rPr lang="de-DE" sz="1600" dirty="0"/>
              <a:t> von frei definierbaren Bilanzräumen im Rahmen des Energiemanagementsystems EMS-EDM Prophet® konzipieren und implementieren, um Organisationen bei der Erfüllung der ISO 50001-Anforderungen zu unterstützen?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36C12D-D471-1F57-79FE-E3399C128CE0}"/>
              </a:ext>
            </a:extLst>
          </p:cNvPr>
          <p:cNvSpPr txBox="1"/>
          <p:nvPr/>
        </p:nvSpPr>
        <p:spPr>
          <a:xfrm>
            <a:off x="452265" y="3063220"/>
            <a:ext cx="3763107" cy="21512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1:</a:t>
            </a:r>
            <a:br>
              <a:rPr lang="de-DE" sz="1600" dirty="0"/>
            </a:br>
            <a:r>
              <a:rPr lang="de-DE" sz="1600" dirty="0"/>
              <a:t>Welche strukturellen Erweiterungen und Anpassungen müssen in EMS-EDM Prophet® auf Datenbankebene implementiert werden, um </a:t>
            </a:r>
            <a:r>
              <a:rPr lang="de-DE" sz="1600" b="1" dirty="0"/>
              <a:t>frei definierbare Bilanzräume</a:t>
            </a:r>
            <a:r>
              <a:rPr lang="de-DE" sz="1600" dirty="0"/>
              <a:t> unter Berücksichtigung der in der </a:t>
            </a:r>
            <a:r>
              <a:rPr lang="de-DE" sz="1600" b="1" dirty="0"/>
              <a:t>ISO 50001</a:t>
            </a:r>
            <a:r>
              <a:rPr lang="de-DE" sz="1600" dirty="0"/>
              <a:t> festgelegten Anforderungen </a:t>
            </a:r>
            <a:r>
              <a:rPr lang="de-DE" sz="1600" b="1" dirty="0"/>
              <a:t>abzubilden</a:t>
            </a:r>
            <a:r>
              <a:rPr lang="de-DE" sz="1600" dirty="0"/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1113181-053E-14B8-08C7-C2E241DEAB39}"/>
              </a:ext>
            </a:extLst>
          </p:cNvPr>
          <p:cNvSpPr txBox="1"/>
          <p:nvPr/>
        </p:nvSpPr>
        <p:spPr>
          <a:xfrm>
            <a:off x="8229895" y="3063220"/>
            <a:ext cx="3763107" cy="21513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3:</a:t>
            </a:r>
            <a:br>
              <a:rPr lang="de-DE" sz="1600" dirty="0"/>
            </a:br>
            <a:r>
              <a:rPr lang="de-DE" sz="1600" dirty="0"/>
              <a:t>Welche Anforderungen an die </a:t>
            </a:r>
            <a:r>
              <a:rPr lang="de-DE" sz="1600" b="1" dirty="0"/>
              <a:t>Messinfrastruktur und Stammdaten </a:t>
            </a:r>
            <a:r>
              <a:rPr lang="de-DE" sz="1600" dirty="0"/>
              <a:t>innerhalb einer Organisation müssen erfüllt werden, um frei definierbare </a:t>
            </a:r>
            <a:r>
              <a:rPr lang="de-DE" sz="1600" b="1" dirty="0"/>
              <a:t>Bilanzräume</a:t>
            </a:r>
            <a:r>
              <a:rPr lang="de-DE" sz="1600" dirty="0"/>
              <a:t> im EMS-EDM Prophet® nach Vorgaben der ISO 50001 </a:t>
            </a:r>
            <a:r>
              <a:rPr lang="de-DE" sz="1600" b="1" dirty="0"/>
              <a:t>im Organisationskontext abzubilden</a:t>
            </a:r>
            <a:r>
              <a:rPr lang="de-DE" sz="1600" dirty="0"/>
              <a:t> und zu bewerten?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DDF128-D8B6-C64F-E46C-A8A4D7AACD58}"/>
              </a:ext>
            </a:extLst>
          </p:cNvPr>
          <p:cNvSpPr txBox="1"/>
          <p:nvPr/>
        </p:nvSpPr>
        <p:spPr>
          <a:xfrm>
            <a:off x="4341080" y="3063220"/>
            <a:ext cx="3763107" cy="26930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2:</a:t>
            </a:r>
            <a:br>
              <a:rPr lang="de-DE" sz="1600" dirty="0"/>
            </a:br>
            <a:r>
              <a:rPr lang="de-DE" sz="1600" dirty="0"/>
              <a:t>Wie können die in der </a:t>
            </a:r>
            <a:r>
              <a:rPr lang="de-DE" sz="1600" b="1" dirty="0"/>
              <a:t>ISO 50001/ISO 50006</a:t>
            </a:r>
            <a:r>
              <a:rPr lang="de-DE" sz="1600" dirty="0"/>
              <a:t> vorgegebenen Metriken zur </a:t>
            </a:r>
            <a:r>
              <a:rPr lang="de-DE" sz="1600" b="1" dirty="0"/>
              <a:t>Messung und Überwachung der energiebezogenen Leistung </a:t>
            </a:r>
            <a:r>
              <a:rPr lang="de-DE" sz="1600" dirty="0"/>
              <a:t>mit ihrer Definition, den Berechnungsmethoden sowie den Anforderungen an die Eingangsdaten </a:t>
            </a:r>
            <a:r>
              <a:rPr lang="de-DE" sz="1600" b="1" dirty="0"/>
              <a:t>in das Bilanzraumdatenmodell integriert</a:t>
            </a:r>
            <a:r>
              <a:rPr lang="de-DE" sz="1600" dirty="0"/>
              <a:t> werden?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42961C-215F-6437-B789-71DB01FE2254}"/>
              </a:ext>
            </a:extLst>
          </p:cNvPr>
          <p:cNvSpPr txBox="1"/>
          <p:nvPr/>
        </p:nvSpPr>
        <p:spPr>
          <a:xfrm>
            <a:off x="479425" y="5412584"/>
            <a:ext cx="2879411" cy="238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>
                <a:sym typeface="Wingdings" panose="05000000000000000000" pitchFamily="2" charset="2"/>
              </a:rPr>
              <a:t> Abbildung von Bilanzräumen</a:t>
            </a:r>
            <a:endParaRPr lang="de-DE" sz="14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21D98DB-BBC9-3199-970C-8A498FA5D1A3}"/>
              </a:ext>
            </a:extLst>
          </p:cNvPr>
          <p:cNvSpPr txBox="1"/>
          <p:nvPr/>
        </p:nvSpPr>
        <p:spPr>
          <a:xfrm>
            <a:off x="4656294" y="5841537"/>
            <a:ext cx="2879411" cy="2381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>
                <a:sym typeface="Wingdings" panose="05000000000000000000" pitchFamily="2" charset="2"/>
              </a:rPr>
              <a:t> Abbildung von Bilanzräumen</a:t>
            </a:r>
            <a:endParaRPr lang="de-DE" sz="14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BEA80C-A4B0-BBCD-BFF9-FECEED1DF15E}"/>
              </a:ext>
            </a:extLst>
          </p:cNvPr>
          <p:cNvSpPr txBox="1"/>
          <p:nvPr/>
        </p:nvSpPr>
        <p:spPr>
          <a:xfrm>
            <a:off x="8900861" y="5284472"/>
            <a:ext cx="2879411" cy="4943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b="1" dirty="0">
                <a:sym typeface="Wingdings" panose="05000000000000000000" pitchFamily="2" charset="2"/>
              </a:rPr>
              <a:t> Technische Umsetzung von Bilanzräumen</a:t>
            </a:r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79194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14A73C2-AA1E-2DF5-C1B4-33E9B8757A4C}"/>
              </a:ext>
            </a:extLst>
          </p:cNvPr>
          <p:cNvSpPr txBox="1"/>
          <p:nvPr/>
        </p:nvSpPr>
        <p:spPr>
          <a:xfrm>
            <a:off x="479424" y="1325386"/>
            <a:ext cx="3509840" cy="1410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1 (alt):</a:t>
            </a:r>
            <a:br>
              <a:rPr lang="de-DE" sz="1200" dirty="0"/>
            </a:br>
            <a:r>
              <a:rPr lang="de-DE" sz="1200" dirty="0"/>
              <a:t>Welche strukturellen Erweiterungen und Anpassungen müssen in EMS-EDM Prophet® auf Datenbankebene implementiert werden, um </a:t>
            </a:r>
            <a:r>
              <a:rPr lang="de-DE" sz="1200" b="1" dirty="0"/>
              <a:t>frei definierbare Bilanzräume</a:t>
            </a:r>
            <a:r>
              <a:rPr lang="de-DE" sz="1200" dirty="0"/>
              <a:t> unter Berücksichtigung der in der </a:t>
            </a:r>
            <a:r>
              <a:rPr lang="de-DE" sz="1200" b="1" dirty="0"/>
              <a:t>ISO 50001</a:t>
            </a:r>
            <a:r>
              <a:rPr lang="de-DE" sz="1200" dirty="0"/>
              <a:t> festgelegten Anforderungen </a:t>
            </a:r>
            <a:r>
              <a:rPr lang="de-DE" sz="1200" b="1" dirty="0"/>
              <a:t>abzubilden</a:t>
            </a:r>
            <a:r>
              <a:rPr lang="de-DE" sz="12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B923D-59DD-B428-1453-19C25E26BDE0}"/>
              </a:ext>
            </a:extLst>
          </p:cNvPr>
          <p:cNvSpPr txBox="1"/>
          <p:nvPr/>
        </p:nvSpPr>
        <p:spPr>
          <a:xfrm>
            <a:off x="8202736" y="1317142"/>
            <a:ext cx="3509840" cy="14103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3 (alt):</a:t>
            </a:r>
            <a:br>
              <a:rPr lang="de-DE" sz="1200" dirty="0"/>
            </a:br>
            <a:r>
              <a:rPr lang="de-DE" sz="1200" dirty="0"/>
              <a:t>Welche Anforderungen an die </a:t>
            </a:r>
            <a:r>
              <a:rPr lang="de-DE" sz="1200" b="1" dirty="0"/>
              <a:t>Messinfrastruktur und Stammdaten </a:t>
            </a:r>
            <a:r>
              <a:rPr lang="de-DE" sz="1200" dirty="0"/>
              <a:t>innerhalb einer Organisation müssen erfüllt werden, um frei definierbare </a:t>
            </a:r>
            <a:r>
              <a:rPr lang="de-DE" sz="1200" b="1" dirty="0"/>
              <a:t>Bilanzräume</a:t>
            </a:r>
            <a:r>
              <a:rPr lang="de-DE" sz="1200" dirty="0"/>
              <a:t> im EMS-EDM Prophet® nach Vorgaben der ISO 50001 </a:t>
            </a:r>
            <a:r>
              <a:rPr lang="de-DE" sz="1200" b="1" dirty="0"/>
              <a:t>im Organisationskontext abzubilden</a:t>
            </a:r>
            <a:r>
              <a:rPr lang="de-DE" sz="1200" dirty="0"/>
              <a:t> und zu bewerten?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0F83FC-D901-32B5-55F1-6956E433F588}"/>
              </a:ext>
            </a:extLst>
          </p:cNvPr>
          <p:cNvSpPr txBox="1"/>
          <p:nvPr/>
        </p:nvSpPr>
        <p:spPr>
          <a:xfrm>
            <a:off x="4370372" y="1304059"/>
            <a:ext cx="3509840" cy="1410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2 (alt):</a:t>
            </a:r>
            <a:br>
              <a:rPr lang="de-DE" sz="1200" dirty="0"/>
            </a:br>
            <a:r>
              <a:rPr lang="de-DE" sz="1200" dirty="0"/>
              <a:t>Wie können die in der </a:t>
            </a:r>
            <a:r>
              <a:rPr lang="de-DE" sz="1200" b="1" dirty="0"/>
              <a:t>ISO 50001/ISO 50006</a:t>
            </a:r>
            <a:r>
              <a:rPr lang="de-DE" sz="1200" dirty="0"/>
              <a:t> vorgegebenen Metriken zur </a:t>
            </a:r>
            <a:r>
              <a:rPr lang="de-DE" sz="1200" b="1" dirty="0"/>
              <a:t>Messung und Überwachung der energiebezogenen Leistung </a:t>
            </a:r>
            <a:r>
              <a:rPr lang="de-DE" sz="1200" dirty="0"/>
              <a:t>mit ihrer Definition, den Berechnungsmethoden sowie den Anforderungen an die Eingangsdaten </a:t>
            </a:r>
            <a:r>
              <a:rPr lang="de-DE" sz="1200" b="1" dirty="0"/>
              <a:t>in das Bilanzraumdatenmodell integriert</a:t>
            </a:r>
            <a:r>
              <a:rPr lang="de-DE" sz="1200" dirty="0"/>
              <a:t>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56252F-8B6A-A6E0-C668-466C50C155FA}"/>
              </a:ext>
            </a:extLst>
          </p:cNvPr>
          <p:cNvSpPr txBox="1"/>
          <p:nvPr/>
        </p:nvSpPr>
        <p:spPr>
          <a:xfrm>
            <a:off x="4243738" y="3079947"/>
            <a:ext cx="3763107" cy="29997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 (neu):</a:t>
            </a:r>
            <a:br>
              <a:rPr lang="de-DE" sz="1600" dirty="0"/>
            </a:b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Welche strukturellen Erweiterungen und Anpassungen müssen auf Datenbankebene in EMS-EDM PROPHET® konzipiert und implementiert werden, um eine frei definierbare Abbildung von Bilanzräumen zu ermöglichen, die Organisationen bei der Erfüllung der ISO 50001 unterstützt?</a:t>
            </a:r>
            <a:endParaRPr lang="de-DE" sz="16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C5CD475-087B-4BDF-194F-441144D0E55B}"/>
              </a:ext>
            </a:extLst>
          </p:cNvPr>
          <p:cNvCxnSpPr>
            <a:cxnSpLocks/>
          </p:cNvCxnSpPr>
          <p:nvPr/>
        </p:nvCxnSpPr>
        <p:spPr>
          <a:xfrm flipV="1">
            <a:off x="4205404" y="1228397"/>
            <a:ext cx="3704522" cy="1507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CA9C3B-229E-424E-0304-D17655B2DBB0}"/>
              </a:ext>
            </a:extLst>
          </p:cNvPr>
          <p:cNvCxnSpPr>
            <a:cxnSpLocks/>
          </p:cNvCxnSpPr>
          <p:nvPr/>
        </p:nvCxnSpPr>
        <p:spPr>
          <a:xfrm flipH="1" flipV="1">
            <a:off x="4334928" y="1278812"/>
            <a:ext cx="3641206" cy="148220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DF508BA-BDC3-B939-9BC7-BC8D85418E69}"/>
              </a:ext>
            </a:extLst>
          </p:cNvPr>
          <p:cNvCxnSpPr>
            <a:cxnSpLocks/>
          </p:cNvCxnSpPr>
          <p:nvPr/>
        </p:nvCxnSpPr>
        <p:spPr>
          <a:xfrm flipH="1" flipV="1">
            <a:off x="8137053" y="1257694"/>
            <a:ext cx="3641206" cy="148220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63A9C-81FB-0128-E70B-7AEB75F0B166}"/>
              </a:ext>
            </a:extLst>
          </p:cNvPr>
          <p:cNvCxnSpPr>
            <a:cxnSpLocks/>
          </p:cNvCxnSpPr>
          <p:nvPr/>
        </p:nvCxnSpPr>
        <p:spPr>
          <a:xfrm flipV="1">
            <a:off x="8073737" y="1257694"/>
            <a:ext cx="3704522" cy="1507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E9D51C1-E0C0-6A67-641B-6C7A6A1B083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234344" y="2735708"/>
            <a:ext cx="3890948" cy="344239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D8095E5-99EC-D349-7B49-7EFDA9AF3DD8}"/>
              </a:ext>
            </a:extLst>
          </p:cNvPr>
          <p:cNvSpPr txBox="1"/>
          <p:nvPr/>
        </p:nvSpPr>
        <p:spPr>
          <a:xfrm>
            <a:off x="353128" y="3493001"/>
            <a:ext cx="3509839" cy="2289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Änderungen: (1)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Thema Bewertung und technische Realisation keine zentralen Themen mehr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Behandlung nur noch als Teilthemen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(z.B. Nutzen von Bilanzräumen als </a:t>
            </a:r>
            <a:r>
              <a:rPr lang="de-DE" sz="1400" dirty="0" err="1">
                <a:sym typeface="Wingdings" panose="05000000000000000000" pitchFamily="2" charset="2"/>
              </a:rPr>
              <a:t>EnPI</a:t>
            </a:r>
            <a:r>
              <a:rPr lang="de-DE" sz="1400" dirty="0">
                <a:sym typeface="Wingdings" panose="05000000000000000000" pitchFamily="2" charset="2"/>
              </a:rPr>
              <a:t>-Grenzen, wie können Bilanzräume zur Erfüllung der ISO 50001 genutzt werden)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Fokus liegt jetzt klar auf </a:t>
            </a:r>
            <a:r>
              <a:rPr lang="de-DE" sz="1400" b="1" dirty="0">
                <a:sym typeface="Wingdings" panose="05000000000000000000" pitchFamily="2" charset="2"/>
              </a:rPr>
              <a:t>Abbildung </a:t>
            </a:r>
            <a:r>
              <a:rPr lang="de-DE" sz="1400" dirty="0">
                <a:sym typeface="Wingdings" panose="05000000000000000000" pitchFamily="2" charset="2"/>
              </a:rPr>
              <a:t>der Bilanzräume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8741EC2-7CD1-FE84-2FD4-CF5422D538EE}"/>
              </a:ext>
            </a:extLst>
          </p:cNvPr>
          <p:cNvSpPr txBox="1"/>
          <p:nvPr/>
        </p:nvSpPr>
        <p:spPr>
          <a:xfrm>
            <a:off x="8387616" y="3429000"/>
            <a:ext cx="3509839" cy="126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Änderungen (2)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… unter Berücksichtigung der in der ISO 50001 festgelegten Anforderungen 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</a:t>
            </a:r>
            <a:r>
              <a:rPr lang="de-DE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die Organisationen bei der Erfüllung der ISO 50001 unterstützt</a:t>
            </a:r>
          </a:p>
        </p:txBody>
      </p:sp>
    </p:spTree>
    <p:extLst>
      <p:ext uri="{BB962C8B-B14F-4D97-AF65-F5344CB8AC3E}">
        <p14:creationId xmlns:p14="http://schemas.microsoft.com/office/powerpoint/2010/main" val="393816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23.01.2025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6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2: Anwendungsbereich (1)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5437188" cy="1853328"/>
          </a:xfrm>
        </p:spPr>
        <p:txBody>
          <a:bodyPr/>
          <a:lstStyle/>
          <a:p>
            <a:r>
              <a:rPr lang="de-DE" dirty="0">
                <a:latin typeface="+mn-lt"/>
              </a:rPr>
              <a:t>Der Anwendungsbereich des zu entwerfenden Prototyps wurde nicht definiert. Deshalb müssen, um den Anspruch der Vollständigkeit gerecht zu werden alle Organisationen abgedeckt sein.</a:t>
            </a:r>
          </a:p>
          <a:p>
            <a:r>
              <a:rPr lang="de-DE" dirty="0">
                <a:latin typeface="+mn-lt"/>
              </a:rPr>
              <a:t>Außerdem kann der Prototyp nur am Fallbeispiel Fraunhofer IOSB-AST (tertiärer Wirtschaftssektor) evaluiert werden.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8291197" y="106789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Abbildung und Bewertung von frei definierbaren Bilanzräumen im Rahmen des Energiemanagementsystems EMS-EDM Prophet® konzipieren und implementieren, um </a:t>
            </a:r>
            <a:r>
              <a:rPr lang="de-DE" sz="1600" b="1" dirty="0"/>
              <a:t>Organisationen</a:t>
            </a:r>
            <a:r>
              <a:rPr lang="de-DE" sz="1600" dirty="0"/>
              <a:t> bei der Erfüllung der ISO 50001-Anforderungen zu unterstützen?</a:t>
            </a:r>
          </a:p>
        </p:txBody>
      </p:sp>
      <p:pic>
        <p:nvPicPr>
          <p:cNvPr id="8" name="Grafik 7" descr="Ein Bild, das Text, Reihe, Dreieck, Schrift enthält.&#10;&#10;Automatisch generierte Beschreibung">
            <a:extLst>
              <a:ext uri="{FF2B5EF4-FFF2-40B4-BE49-F238E27FC236}">
                <a16:creationId xmlns:a16="http://schemas.microsoft.com/office/drawing/2014/main" id="{F3B08F2F-E52B-9E99-6494-B1F237FC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462572"/>
            <a:ext cx="3797561" cy="26194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0A6525-B2A3-B997-5078-67C68C0C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2549914"/>
            <a:ext cx="4728648" cy="35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23.01.2025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80AD5E-1D8C-971A-8C4F-D5DF698425A4}"/>
              </a:ext>
            </a:extLst>
          </p:cNvPr>
          <p:cNvSpPr txBox="1"/>
          <p:nvPr/>
        </p:nvSpPr>
        <p:spPr>
          <a:xfrm>
            <a:off x="3480643" y="586954"/>
            <a:ext cx="7141961" cy="1264064"/>
          </a:xfrm>
          <a:prstGeom prst="rect">
            <a:avLst/>
          </a:prstGeom>
          <a:noFill/>
          <a:ln w="28575">
            <a:solidFill>
              <a:srgbClr val="BB0056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Problem: </a:t>
            </a:r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Nicht Definierter Anwendungskontext (alle Organisationen) der Bilanzräume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Zur Evaluierung liegen nur Daten des Fraunhofer IOSB-AST vor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Keine Evaluierung von z.B. Industrieorganisationen möglich</a:t>
            </a:r>
            <a:endParaRPr lang="de-DE" sz="1400" dirty="0"/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Keine Festlegung auf Bilanzraumart (Energie/Masse/Impuls)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A623CD-C5E2-2D1E-B8F8-129322B8B353}"/>
              </a:ext>
            </a:extLst>
          </p:cNvPr>
          <p:cNvSpPr txBox="1"/>
          <p:nvPr/>
        </p:nvSpPr>
        <p:spPr>
          <a:xfrm>
            <a:off x="3480643" y="2350639"/>
            <a:ext cx="7141962" cy="1777025"/>
          </a:xfrm>
          <a:prstGeom prst="rect">
            <a:avLst/>
          </a:prstGeom>
          <a:noFill/>
          <a:ln w="28575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Lösungsansatz: 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Festlegung auf </a:t>
            </a:r>
            <a:r>
              <a:rPr lang="de-DE" sz="1400" b="1" dirty="0"/>
              <a:t>Organisationen</a:t>
            </a:r>
            <a:r>
              <a:rPr lang="de-DE" sz="1400" dirty="0"/>
              <a:t> im </a:t>
            </a:r>
            <a:r>
              <a:rPr lang="de-DE" sz="1400" b="1" dirty="0"/>
              <a:t>tertiären Wirtschaftssektor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automatischer Fokus auf </a:t>
            </a:r>
            <a:r>
              <a:rPr lang="de-DE" sz="1400" b="1" dirty="0">
                <a:sym typeface="Wingdings" panose="05000000000000000000" pitchFamily="2" charset="2"/>
              </a:rPr>
              <a:t>Energiebilanzierung</a:t>
            </a:r>
            <a:r>
              <a:rPr lang="de-DE" sz="1400" dirty="0">
                <a:sym typeface="Wingdings" panose="05000000000000000000" pitchFamily="2" charset="2"/>
              </a:rPr>
              <a:t>, da Masse- und Impulsbilanzierung wenig Relevanz haben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</a:t>
            </a:r>
            <a:r>
              <a:rPr lang="de-DE" sz="1400" b="1" dirty="0">
                <a:sym typeface="Wingdings" panose="05000000000000000000" pitchFamily="2" charset="2"/>
              </a:rPr>
              <a:t>vollständige Evaluierung </a:t>
            </a:r>
            <a:r>
              <a:rPr lang="de-DE" sz="1400" dirty="0">
                <a:sym typeface="Wingdings" panose="05000000000000000000" pitchFamily="2" charset="2"/>
              </a:rPr>
              <a:t>möglich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klarer Rahmen der Arbeit </a:t>
            </a:r>
            <a:r>
              <a:rPr lang="de-DE" sz="1400" b="1" dirty="0">
                <a:sym typeface="Wingdings" panose="05000000000000000000" pitchFamily="2" charset="2"/>
              </a:rPr>
              <a:t>reduziert Inhaltlichen Umfang </a:t>
            </a:r>
            <a:r>
              <a:rPr lang="de-DE" sz="1400" dirty="0">
                <a:sym typeface="Wingdings" panose="05000000000000000000" pitchFamily="2" charset="2"/>
              </a:rPr>
              <a:t>der Arbeit stark und </a:t>
            </a:r>
            <a:r>
              <a:rPr lang="de-DE" sz="1400" b="1" dirty="0">
                <a:sym typeface="Wingdings" panose="05000000000000000000" pitchFamily="2" charset="2"/>
              </a:rPr>
              <a:t>erhöht</a:t>
            </a:r>
            <a:r>
              <a:rPr lang="de-DE" sz="1400" dirty="0">
                <a:sym typeface="Wingdings" panose="05000000000000000000" pitchFamily="2" charset="2"/>
              </a:rPr>
              <a:t> dabei die </a:t>
            </a:r>
            <a:r>
              <a:rPr lang="de-DE" sz="1400" b="1" dirty="0">
                <a:sym typeface="Wingdings" panose="05000000000000000000" pitchFamily="2" charset="2"/>
              </a:rPr>
              <a:t>Präzision</a:t>
            </a:r>
            <a:r>
              <a:rPr lang="de-DE" sz="1400" dirty="0">
                <a:sym typeface="Wingdings" panose="05000000000000000000" pitchFamily="2" charset="2"/>
              </a:rPr>
              <a:t> der Arbeit</a:t>
            </a:r>
            <a:endParaRPr lang="de-DE" sz="14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014E91C-DAC0-CEDE-CF9D-7B2D73160F7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7051624" y="1851018"/>
            <a:ext cx="0" cy="499621"/>
          </a:xfrm>
          <a:prstGeom prst="straightConnector1">
            <a:avLst/>
          </a:prstGeom>
          <a:ln w="38100">
            <a:solidFill>
              <a:srgbClr val="005B7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6544CD7-5B38-10A9-E16E-285655598F99}"/>
              </a:ext>
            </a:extLst>
          </p:cNvPr>
          <p:cNvSpPr txBox="1"/>
          <p:nvPr/>
        </p:nvSpPr>
        <p:spPr>
          <a:xfrm>
            <a:off x="3480643" y="4309881"/>
            <a:ext cx="7141962" cy="17645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Problem des Lösungsansatz: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dirty="0"/>
              <a:t>Das Thema der Arbeit: </a:t>
            </a:r>
            <a:br>
              <a:rPr lang="de-DE" sz="1400" dirty="0"/>
            </a:br>
            <a:r>
              <a:rPr lang="de-DE" sz="1400" dirty="0"/>
              <a:t>„</a:t>
            </a:r>
            <a:r>
              <a:rPr lang="de-DE" sz="1400" i="0" u="none" strike="noStrike" baseline="0" dirty="0"/>
              <a:t>Konzeption und Entwicklung einer datenbankseitigen Abbildung von frei definierbaren Bilanzräumen im Zusammenhang mit dem Energiemanagementsystem EMS-EDM PROPHET® nach ISO 50001.“</a:t>
            </a:r>
            <a:br>
              <a:rPr lang="de-DE" sz="1400" i="0" u="none" strike="noStrike" baseline="0" dirty="0"/>
            </a:br>
            <a:r>
              <a:rPr lang="de-DE" sz="1400" i="0" u="none" strike="noStrike" baseline="0" dirty="0"/>
              <a:t>gibt nur einen sehr allgemeinen Rahmen.</a:t>
            </a:r>
            <a:endParaRPr lang="de-DE" sz="110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i="0" u="none" strike="noStrike" baseline="0" dirty="0"/>
              <a:t>Es wird von Bilanzräumen allgemein gesprochen (nicht Energiebilanzräume)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i="0" u="none" strike="noStrike" baseline="0" dirty="0"/>
              <a:t>Das Thema definiert den Anwendungskontext nicht (tertiärer Wirtschaftssektor)</a:t>
            </a:r>
            <a:endParaRPr lang="de-DE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13899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Neuer Aufbau (Theorieteil)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228211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23.01.2025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9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2: Anwendungsbereich (2)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5437188" cy="4020075"/>
          </a:xfrm>
        </p:spPr>
        <p:txBody>
          <a:bodyPr/>
          <a:lstStyle/>
          <a:p>
            <a:r>
              <a:rPr lang="de-DE" dirty="0">
                <a:latin typeface="+mn-lt"/>
              </a:rPr>
              <a:t>Die Art der Bilanzierung und der Bilanzräume wurde nicht festgelegt. Somit müssen unter Berücksichtigung des Anspruchs auf Vollständigkeit nicht nur die </a:t>
            </a:r>
            <a:r>
              <a:rPr lang="de-DE" b="1" dirty="0">
                <a:latin typeface="+mn-lt"/>
              </a:rPr>
              <a:t>Energiebilanzierung </a:t>
            </a:r>
            <a:r>
              <a:rPr lang="de-DE" dirty="0">
                <a:latin typeface="+mn-lt"/>
              </a:rPr>
              <a:t>sondern auch </a:t>
            </a:r>
            <a:r>
              <a:rPr lang="de-DE" b="1" dirty="0">
                <a:latin typeface="+mn-lt"/>
              </a:rPr>
              <a:t>Masse- </a:t>
            </a:r>
            <a:r>
              <a:rPr lang="de-DE" dirty="0">
                <a:latin typeface="+mn-lt"/>
              </a:rPr>
              <a:t>und </a:t>
            </a:r>
            <a:r>
              <a:rPr lang="de-DE" b="1" dirty="0">
                <a:latin typeface="+mn-lt"/>
              </a:rPr>
              <a:t>Impulsbilanzierung </a:t>
            </a:r>
            <a:r>
              <a:rPr lang="de-DE" dirty="0">
                <a:latin typeface="+mn-lt"/>
              </a:rPr>
              <a:t>berücksichtigt werden.</a:t>
            </a:r>
            <a:br>
              <a:rPr lang="de-DE" dirty="0">
                <a:latin typeface="+mn-lt"/>
              </a:rPr>
            </a:b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Im </a:t>
            </a:r>
            <a:r>
              <a:rPr lang="de-DE" b="1" dirty="0">
                <a:latin typeface="+mn-lt"/>
              </a:rPr>
              <a:t>tertiären Wirtschaftssektor </a:t>
            </a:r>
            <a:r>
              <a:rPr lang="de-DE" dirty="0">
                <a:latin typeface="+mn-lt"/>
              </a:rPr>
              <a:t>ist vor allem die Energiebilanzierung relevant.</a:t>
            </a:r>
          </a:p>
          <a:p>
            <a:r>
              <a:rPr lang="de-DE" dirty="0">
                <a:latin typeface="+mn-lt"/>
              </a:rPr>
              <a:t>Damit einher geht die Frage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welche Bilanzräume abbild-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bar sein sollen.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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Energiesektorübergreifend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?</a:t>
            </a:r>
            <a:br>
              <a:rPr lang="de-DE" dirty="0">
                <a:latin typeface="+mn-lt"/>
                <a:sym typeface="Wingdings" panose="05000000000000000000" pitchFamily="2" charset="2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 nicht-Energie Ströme?</a:t>
            </a:r>
            <a:br>
              <a:rPr lang="de-DE" dirty="0">
                <a:latin typeface="+mn-lt"/>
                <a:sym typeface="Wingdings" panose="05000000000000000000" pitchFamily="2" charset="2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(z.B. Stoff Ströme)</a:t>
            </a:r>
            <a:endParaRPr lang="de-DE" dirty="0">
              <a:latin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8291197" y="106789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Abbildung und Bewertung von frei definierbaren </a:t>
            </a:r>
            <a:r>
              <a:rPr lang="de-DE" sz="1600" b="1" dirty="0"/>
              <a:t>Bilanzräumen</a:t>
            </a:r>
            <a:r>
              <a:rPr lang="de-DE" sz="1600" dirty="0"/>
              <a:t> im Rahmen des Energiemanagementsystems EMS-EDM Prophet® konzipieren und implementieren, um Organisationen bei der Erfüllung der ISO 50001-Anforderungen zu unterstützen?</a:t>
            </a:r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E00206B-FAA4-6630-AEC7-0680EDF6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040" y="2736440"/>
            <a:ext cx="4348264" cy="3400342"/>
          </a:xfrm>
          <a:prstGeom prst="rect">
            <a:avLst/>
          </a:prstGeom>
        </p:spPr>
      </p:pic>
      <p:pic>
        <p:nvPicPr>
          <p:cNvPr id="12" name="Grafik 11" descr="Ein Bild, das Text, Cartoon, Design enthält.&#10;&#10;Automatisch generierte Beschreibung">
            <a:extLst>
              <a:ext uri="{FF2B5EF4-FFF2-40B4-BE49-F238E27FC236}">
                <a16:creationId xmlns:a16="http://schemas.microsoft.com/office/drawing/2014/main" id="{606A75F6-8A0D-4937-E054-065AB29E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12" y="3428999"/>
            <a:ext cx="3353292" cy="27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FOXDOCUMENTCLASSIFICATIONVERSION" val="1"/>
  <p:tag name="ISFOXSHOWCLASSIFICATIONREQUESTDIALOG" val="False"/>
  <p:tag name="A71660D270C64F5BBB8F27F5E85BE6370" val="AST\fab26861;d4c75f49-f1ee-485c-aa75-2c54e2ab5223;Internal;2023-09-28T11:03:15;;IOSB-AST|"/>
  <p:tag name="A71660D270C64F5BBB8F27F5E85BE630" val="1"/>
  <p:tag name="ISFOXCLASSIFICATIONINKEYWORDS" val="Internal"/>
  <p:tag name="ISFOXDOVERSIONINGONSAV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IOSB-A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7" id="{14180148-20CF-4DA7-A721-921E466A1C22}" vid="{F8CF5006-811B-4D57-A7EB-E6DAF4B53F7A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PP_190122_Fraunhofer_Master_16-9 orig</Template>
  <TotalTime>0</TotalTime>
  <Words>1121</Words>
  <Application>Microsoft Office PowerPoint</Application>
  <PresentationFormat>Breitbild</PresentationFormat>
  <Paragraphs>97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1" baseType="lpstr">
      <vt:lpstr>Arial</vt:lpstr>
      <vt:lpstr>Frutiger LT Com 65 Bold</vt:lpstr>
      <vt:lpstr>Calibri</vt:lpstr>
      <vt:lpstr>Aptos</vt:lpstr>
      <vt:lpstr>Frutiger LT Com 45 Light</vt:lpstr>
      <vt:lpstr>Wingdings</vt:lpstr>
      <vt:lpstr>Frutiger LT Com 75 Black</vt:lpstr>
      <vt:lpstr>Fraunhofer_Master_16-9</vt:lpstr>
      <vt:lpstr>think-cell Folie</vt:lpstr>
      <vt:lpstr>PowerPoint-Präsentation</vt:lpstr>
      <vt:lpstr>Thema</vt:lpstr>
      <vt:lpstr>PowerPoint-Präsentation</vt:lpstr>
      <vt:lpstr>Probleme</vt:lpstr>
      <vt:lpstr>Lösungsansatz</vt:lpstr>
      <vt:lpstr>Probleme</vt:lpstr>
      <vt:lpstr>Lösungsansatz</vt:lpstr>
      <vt:lpstr>PowerPoint-Präsentation</vt:lpstr>
      <vt:lpstr>Probleme</vt:lpstr>
      <vt:lpstr>Neuer Aufbau </vt:lpstr>
      <vt:lpstr>PowerPoint-Präsentation</vt:lpstr>
      <vt:lpstr>Zeitplanung</vt:lpstr>
    </vt:vector>
  </TitlesOfParts>
  <Company>Fraunhofer IOSB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Pontes, Ulrich</dc:creator>
  <cp:keywords>Internal;</cp:keywords>
  <cp:lastModifiedBy>Fabian Heinlein</cp:lastModifiedBy>
  <cp:revision>202</cp:revision>
  <dcterms:created xsi:type="dcterms:W3CDTF">2022-06-14T19:19:11Z</dcterms:created>
  <dcterms:modified xsi:type="dcterms:W3CDTF">2025-01-23T12:46:24Z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FHG-SK">
    <vt:lpwstr>Internal</vt:lpwstr>
  </property>
  <property fmtid="{D5CDD505-2E9C-101B-9397-08002B2CF9AE}" pid="4" name="Classification">
    <vt:lpwstr>Restricted</vt:lpwstr>
  </property>
  <property fmtid="{D5CDD505-2E9C-101B-9397-08002B2CF9AE}" pid="5" name="MSIP_Label_20b3cc57-ad54-4613-8228-62b95826f463_Enabled">
    <vt:lpwstr>true</vt:lpwstr>
  </property>
  <property fmtid="{D5CDD505-2E9C-101B-9397-08002B2CF9AE}" pid="6" name="MSIP_Label_20b3cc57-ad54-4613-8228-62b95826f463_SetDate">
    <vt:lpwstr>2024-12-19T13:07:55Z</vt:lpwstr>
  </property>
  <property fmtid="{D5CDD505-2E9C-101B-9397-08002B2CF9AE}" pid="7" name="MSIP_Label_20b3cc57-ad54-4613-8228-62b95826f463_Method">
    <vt:lpwstr>Standard</vt:lpwstr>
  </property>
  <property fmtid="{D5CDD505-2E9C-101B-9397-08002B2CF9AE}" pid="8" name="MSIP_Label_20b3cc57-ad54-4613-8228-62b95826f463_Name">
    <vt:lpwstr>defa4170-0d19-0005-0004-bc88714345d2</vt:lpwstr>
  </property>
  <property fmtid="{D5CDD505-2E9C-101B-9397-08002B2CF9AE}" pid="9" name="MSIP_Label_20b3cc57-ad54-4613-8228-62b95826f463_SiteId">
    <vt:lpwstr>c81b6223-c223-4518-968a-8b0a0419d697</vt:lpwstr>
  </property>
  <property fmtid="{D5CDD505-2E9C-101B-9397-08002B2CF9AE}" pid="10" name="MSIP_Label_20b3cc57-ad54-4613-8228-62b95826f463_ActionId">
    <vt:lpwstr>4ceef2b5-74a3-40c0-868a-48b123ab0710</vt:lpwstr>
  </property>
  <property fmtid="{D5CDD505-2E9C-101B-9397-08002B2CF9AE}" pid="11" name="MSIP_Label_20b3cc57-ad54-4613-8228-62b95826f463_ContentBits">
    <vt:lpwstr>0</vt:lpwstr>
  </property>
</Properties>
</file>