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5" r:id="rId2"/>
    <p:sldId id="435" r:id="rId3"/>
    <p:sldId id="436" r:id="rId4"/>
    <p:sldId id="437" r:id="rId5"/>
    <p:sldId id="258" r:id="rId6"/>
    <p:sldId id="425" r:id="rId7"/>
    <p:sldId id="426" r:id="rId8"/>
    <p:sldId id="428" r:id="rId9"/>
    <p:sldId id="429" r:id="rId10"/>
    <p:sldId id="430" r:id="rId11"/>
    <p:sldId id="431" r:id="rId12"/>
    <p:sldId id="432" r:id="rId13"/>
    <p:sldId id="433" r:id="rId14"/>
    <p:sldId id="434" r:id="rId15"/>
  </p:sldIdLst>
  <p:sldSz cx="12192000" cy="6858000"/>
  <p:notesSz cx="6858000" cy="9144000"/>
  <p:embeddedFontLst>
    <p:embeddedFont>
      <p:font typeface="Frutiger LT Com 45 Light" panose="020B0303030504090204" charset="0"/>
      <p:regular r:id="rId18"/>
      <p:bold r:id="rId19"/>
      <p:italic r:id="rId20"/>
      <p:boldItalic r:id="rId21"/>
    </p:embeddedFont>
    <p:embeddedFont>
      <p:font typeface="Frutiger LT Com 65 Bold" panose="020B0803030504020204" charset="0"/>
      <p:bold r:id="rId22"/>
    </p:embeddedFont>
    <p:embeddedFont>
      <p:font typeface="Frutiger LT Com 75 Black" panose="020B0A03040504030204" charset="0"/>
      <p:bold r:id="rId23"/>
    </p:embeddedFont>
  </p:embeddedFontLst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779A"/>
    <a:srgbClr val="1C768F"/>
    <a:srgbClr val="09B2AC"/>
    <a:srgbClr val="014A6B"/>
    <a:srgbClr val="4DC7D2"/>
    <a:srgbClr val="04B1AA"/>
    <a:srgbClr val="32BBC7"/>
    <a:srgbClr val="05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008" autoAdjust="0"/>
  </p:normalViewPr>
  <p:slideViewPr>
    <p:cSldViewPr snapToGrid="0" showGuides="1">
      <p:cViewPr varScale="1">
        <p:scale>
          <a:sx n="106" d="100"/>
          <a:sy n="106" d="100"/>
        </p:scale>
        <p:origin x="6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8501"/>
    </p:cViewPr>
  </p:sorterViewPr>
  <p:notesViewPr>
    <p:cSldViewPr snapToGrid="0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5248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3305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94500" cy="445790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Kapitelüberschrift, Frutiger LT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Com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Bold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, 16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pt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CF3FD1A-1D27-41F1-9CA0-1DB93D823F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073017-DDA3-40B1-B959-F4FB6A4AFA26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E2CAD830-41D2-49E6-9A6C-8B30840C61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C2822D-ACBC-46C4-BC5F-37D1A4BC04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1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322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622533"/>
          </a:xfrm>
          <a:gradFill flip="none" rotWithShape="1">
            <a:gsLst>
              <a:gs pos="34000">
                <a:srgbClr val="1C768F">
                  <a:alpha val="94902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Kapitelüberschrift, Frutiger </a:t>
            </a:r>
            <a:r>
              <a:rPr lang="de-DE" dirty="0" err="1"/>
              <a:t>Bold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dirty="0" err="1"/>
              <a:t>Com</a:t>
            </a:r>
            <a:r>
              <a:rPr lang="de-DE" dirty="0"/>
              <a:t> Light 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612DD1F-137A-4464-9EAC-BB9C0CE663F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F8DCC3F-E343-4E3F-B16A-B6051F15F1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10"/>
          <a:stretch/>
        </p:blipFill>
        <p:spPr>
          <a:xfrm>
            <a:off x="0" y="1"/>
            <a:ext cx="12192000" cy="6151957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657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75AC2F-D644-43D9-B982-47D14AE50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D65271-F4C6-48CF-AF5F-2037B0CD876F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09CF1CB-7C21-4B1B-8641-DD8AC9A83C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B71B0-9D5B-4CFF-97F3-7D9E421F2D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0222"/>
          <a:stretch/>
        </p:blipFill>
        <p:spPr>
          <a:xfrm>
            <a:off x="0" y="0"/>
            <a:ext cx="12192000" cy="615696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8244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r>
              <a:rPr lang="de-DE" dirty="0"/>
              <a:t>,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05C7-382B-438D-B349-2F1CC8C2BC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020A64-C0C9-478D-9112-3AF7A9C7B73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4113842-5E3F-4997-8349-B76EB457E5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28535-A26E-4A75-A2D0-95960DB6BC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64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DBBD9DA-78F9-4E62-A16F-A3EAEE4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21AC-02AD-43CE-8223-29C354AFA9F0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68024DD5-D614-4E40-8330-76F9312A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4063AB9-A95E-44E6-BF4C-CF298331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0035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A3249-3413-4CB5-A695-6373FE34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90B4-23A1-4D5C-AEA0-4F896DEE8659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97173DEC-80BC-41B9-97B7-7718E8E2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A71267-E3FD-4A93-BE1B-8DD3610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78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61F0DBA5-C1B0-44DC-A359-F53055D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D9B4-34CC-4E21-9E4A-F393B50906FC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3" name="Copyright Fraunhofer">
            <a:extLst>
              <a:ext uri="{FF2B5EF4-FFF2-40B4-BE49-F238E27FC236}">
                <a16:creationId xmlns:a16="http://schemas.microsoft.com/office/drawing/2014/main" id="{3A411D1E-2AF9-4CC5-AEC7-0C6DF15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28F296-FF06-4CDF-A47F-F729AA3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2520950" cy="2932112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663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388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1625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244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593715C-3DC0-4E6F-AC38-9875A9DF0C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0"/>
            <a:ext cx="5916612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EB5820C-E708-4B83-B2D5-A17747D22E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F9B2CC-25F6-4FAC-8864-016AA298134A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D2144230-B8EC-476B-931A-D0CD27889E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1FBFD26-99E1-4A8F-A74A-F6ADF2E2D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180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1458B9F-36A1-41C9-BED5-48660CBF7B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0"/>
            <a:ext cx="3971925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A55FE10-1600-4EC9-BD53-2AD0F1FF5A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E57FA5-9E55-4B97-9BC1-88EE745C6E8D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3F46C379-14E1-4C3E-81B3-2514BD91D6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983DEDE-C1BC-4CFF-B990-BF9CE174A5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608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525D-F95B-4ACC-B650-EB231C9416E4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4000">
                <a:srgbClr val="1D7790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292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6A1-7152-48DA-B11F-0CA42E8F88C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188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2640595"/>
          </a:xfrm>
        </p:spPr>
        <p:txBody>
          <a:bodyPr numCol="1" spcCol="360000"/>
          <a:lstStyle>
            <a:lvl5pPr>
              <a:defRPr/>
            </a:lvl5pPr>
            <a:lvl8pPr>
              <a:buAutoNum type="arabicPeriod"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A80A6E1-2019-439E-8E86-0046D913F8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4BCDEA-1572-4D1C-B8B3-1CB32F073304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3CF5D9C-18A9-4FD1-BF61-90B1DF40D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C7C1689-11E8-41AB-9458-DE44740E23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AB49C-1F4E-4EF1-AAF8-5D9B08CE01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2979DCD-35B3-46F6-8E1A-F75179508D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437187" cy="2640595"/>
          </a:xfrm>
        </p:spPr>
        <p:txBody>
          <a:bodyPr numCol="1"/>
          <a:lstStyle/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3339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2174C6A4-3B89-4478-A08C-B54D082B38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74438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3085204"/>
          </a:xfrm>
        </p:spPr>
        <p:txBody>
          <a:bodyPr numCol="1" spcCol="360000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buAutoNum type="arabicPeriod"/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318EBD9-F5F5-405C-9B19-55E93DB7BE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87E145-D96F-4C16-98B0-5C7CE18C7A39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A65BD112-D0DA-4A2E-BD97-424BCF96C4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38D657B-7546-4822-9986-D778474870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913C0-DAEC-4E03-BE28-C93BE7F20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DDE3BD-D7C5-4F7F-8E5F-2F194BD44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516562" cy="3020314"/>
          </a:xfrm>
        </p:spPr>
        <p:txBody>
          <a:bodyPr numCol="1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95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220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27772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7C33152-44C8-4D5F-8A14-F5A77C4509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7E153F-41A4-4D9F-9E2C-43776E00E2AA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E4293628-7C4E-4B40-9C44-4455388844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2CBCEFF-ED55-43F4-840E-11635FF54F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85A88-12D6-4461-A4C7-1D177C10FE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541F53-829B-4497-96C5-4E44BC0C6C56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C3B39-287A-4DC2-86D1-47762D2F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36F7860-0DEC-4D26-A4CA-9345FD189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574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5AD49B5-73A6-4C2A-8588-DD0F894360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24"/>
          <a:stretch/>
        </p:blipFill>
        <p:spPr>
          <a:xfrm>
            <a:off x="0" y="2"/>
            <a:ext cx="12192000" cy="6150768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2E23E-A04B-4A3C-9731-269F09B36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802DEE-4F74-426D-A4E8-87B69A103B05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7" name="Copyright Fraunhofer">
            <a:extLst>
              <a:ext uri="{FF2B5EF4-FFF2-40B4-BE49-F238E27FC236}">
                <a16:creationId xmlns:a16="http://schemas.microsoft.com/office/drawing/2014/main" id="{7BF1A88B-92B6-448D-B293-70A607B26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320B56D-3BA0-4D7D-91B3-67F9A11E4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beispiel –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12865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064328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5806F9-6B91-4EEE-BC2C-4C702B2BEEDB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ktbeispiel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0147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</p:spTree>
    <p:extLst>
      <p:ext uri="{BB962C8B-B14F-4D97-AF65-F5344CB8AC3E}">
        <p14:creationId xmlns:p14="http://schemas.microsoft.com/office/powerpoint/2010/main" val="2987668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5764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3848837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974270"/>
            <a:ext cx="5916612" cy="3010605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681998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197DE11-A966-449E-A5FD-31979AF34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167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 dirty="0"/>
              <a:t>Straße XY</a:t>
            </a:r>
          </a:p>
          <a:p>
            <a:pPr lvl="3"/>
            <a:r>
              <a:rPr lang="pt-BR" dirty="0"/>
              <a:t>12345 Stadt</a:t>
            </a:r>
          </a:p>
          <a:p>
            <a:pPr lvl="3"/>
            <a:r>
              <a:rPr lang="pt-BR" dirty="0"/>
              <a:t>www.fraunhofer.de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2081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31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3148592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97995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0274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7C751A8B-7DD1-4C74-A6D8-AE2E6694A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6599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Kapitelüberschrift,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CA94CF4-7D7D-4A16-808E-9BB3F11A79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75F282-9D1B-4645-B88C-04861B076577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86A8951A-7642-4D31-B686-A714C8CCF5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DE5828C-86B5-43E8-99E0-320BB3D4C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0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256521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4" imgW="344" imgH="345" progId="TCLayout.ActiveDocument.1">
                  <p:embed/>
                </p:oleObj>
              </mc:Choice>
              <mc:Fallback>
                <p:oleObj name="think-cell Folie" r:id="rId3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840BE37-0688-453E-8621-EBEA1DAF6D6C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noProof="0"/>
              <a:t>© Fraunhofer IOSB</a:t>
            </a:r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>
                <a:latin typeface="+mj-lt"/>
              </a:rPr>
              <a:t>Intern</a:t>
            </a:r>
            <a:endParaRPr lang="en-US" sz="800" b="1" dirty="0">
              <a:latin typeface="+mj-lt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FAE78-FC0D-4DC3-A58F-888E658B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iosb_rgb">
            <a:extLst>
              <a:ext uri="{FF2B5EF4-FFF2-40B4-BE49-F238E27FC236}">
                <a16:creationId xmlns:a16="http://schemas.microsoft.com/office/drawing/2014/main" id="{7CAC2254-44F4-41CC-A5C7-44675CB65AD8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26" y="6334126"/>
            <a:ext cx="1403999" cy="3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8" r:id="rId14"/>
    <p:sldLayoutId id="2147483665" r:id="rId15"/>
    <p:sldLayoutId id="2147483671" r:id="rId16"/>
    <p:sldLayoutId id="2147483664" r:id="rId17"/>
    <p:sldLayoutId id="2147483667" r:id="rId18"/>
    <p:sldLayoutId id="2147483659" r:id="rId19"/>
    <p:sldLayoutId id="2147483678" r:id="rId20"/>
    <p:sldLayoutId id="2147483666" r:id="rId21"/>
    <p:sldLayoutId id="2147483669" r:id="rId22"/>
    <p:sldLayoutId id="2147483670" r:id="rId23"/>
    <p:sldLayoutId id="2147483672" r:id="rId24"/>
    <p:sldLayoutId id="2147483673" r:id="rId25"/>
    <p:sldLayoutId id="2147483674" r:id="rId26"/>
    <p:sldLayoutId id="2147483681" r:id="rId27"/>
    <p:sldLayoutId id="2147483680" r:id="rId28"/>
    <p:sldLayoutId id="2147483675" r:id="rId29"/>
    <p:sldLayoutId id="2147483676" r:id="rId30"/>
    <p:sldLayoutId id="2147483677" r:id="rId31"/>
  </p:sldLayoutIdLst>
  <p:hf hdr="0" ft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F79856-5C31-46CF-811F-5923CFCCD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3736402"/>
            <a:ext cx="11712575" cy="2248473"/>
          </a:xfrm>
        </p:spPr>
        <p:txBody>
          <a:bodyPr/>
          <a:lstStyle/>
          <a:p>
            <a:r>
              <a:rPr lang="de-DE" dirty="0"/>
              <a:t>Fabian Heinlein</a:t>
            </a:r>
          </a:p>
          <a:p>
            <a:r>
              <a:rPr lang="de-DE" dirty="0"/>
              <a:t>16.12.2024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Ergebnisse: Planung der Bachelorarbeit</a:t>
            </a:r>
          </a:p>
        </p:txBody>
      </p:sp>
      <p:pic>
        <p:nvPicPr>
          <p:cNvPr id="5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9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Grobgliederung (3)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in EMS-EDM Prophet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553D89-6D6A-888A-A8BB-604D107C8EBF}"/>
              </a:ext>
            </a:extLst>
          </p:cNvPr>
          <p:cNvSpPr txBox="1"/>
          <p:nvPr/>
        </p:nvSpPr>
        <p:spPr>
          <a:xfrm>
            <a:off x="7323992" y="2831547"/>
            <a:ext cx="4668716" cy="126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b="1" dirty="0"/>
              <a:t>Praktischer</a:t>
            </a:r>
            <a:r>
              <a:rPr lang="de-DE" sz="1400" dirty="0"/>
              <a:t> Teil der Arbeit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Anwenden der Ergebnisse aus Kapitel 2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Anforderungen definieren</a:t>
            </a:r>
            <a:endParaRPr lang="de-DE" sz="1400" dirty="0"/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Konzeptbeschreibung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Umsetzungsdokumentation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2E4E9C-5E25-3640-28A8-9CA6D7E0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1438095"/>
            <a:ext cx="6122493" cy="28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0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Grobgliederung (4)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553D89-6D6A-888A-A8BB-604D107C8EBF}"/>
              </a:ext>
            </a:extLst>
          </p:cNvPr>
          <p:cNvSpPr txBox="1"/>
          <p:nvPr/>
        </p:nvSpPr>
        <p:spPr>
          <a:xfrm>
            <a:off x="7323992" y="1847560"/>
            <a:ext cx="4668716" cy="3571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Auswertung der Arbeitsergebnisse aus Kapitel 3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b="1" dirty="0"/>
              <a:t>Evaluationsziele: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Abbildbarkeit von Bilanzraumstrukturen</a:t>
            </a:r>
            <a:br>
              <a:rPr lang="de-DE" sz="1400" dirty="0"/>
            </a:br>
            <a:r>
              <a:rPr lang="de-DE" sz="1400" dirty="0"/>
              <a:t>(Welche Bilanzraumstrukturen sind abbildbar?)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Experteninterview (Qualitative Daten)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ym typeface="Wingdings" panose="05000000000000000000" pitchFamily="2" charset="2"/>
            </a:endParaRP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Korrektheit der Berechnungen von Metriken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Messung der Genauigkeit/Wiederholbarkeit der Metriken mit entworfenem System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+ vergleich zu Sollwerten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ym typeface="Wingdings" panose="05000000000000000000" pitchFamily="2" charset="2"/>
            </a:endParaRP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Abbildbarkeit von Metriken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(Welche Metriken sind abbildbar?)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Experteninterview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8E83B5-BA37-38A6-E7B9-A28F0DA8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95735"/>
            <a:ext cx="6400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Grobgliederung (5)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553D89-6D6A-888A-A8BB-604D107C8EBF}"/>
              </a:ext>
            </a:extLst>
          </p:cNvPr>
          <p:cNvSpPr txBox="1"/>
          <p:nvPr/>
        </p:nvSpPr>
        <p:spPr>
          <a:xfrm>
            <a:off x="6559061" y="3552516"/>
            <a:ext cx="4668716" cy="75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Abschluss der Arbeit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Rückblick auf Forschungsfragen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Ausblick auf weitere Forschung in diesem Problemraum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D4FE61-FB2E-DC68-2854-6D79BBB6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7" y="2264968"/>
            <a:ext cx="6429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Zeitplanung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16.12.2024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425071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Meilensteinplan</a:t>
            </a:r>
          </a:p>
        </p:txBody>
      </p:sp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089350EC-480D-66B7-86A6-E9AFEFFA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25" y="5063"/>
            <a:ext cx="8161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65D2-E7A3-AB7C-95D8-E0F0B0AE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953DA13A-9BCE-6D22-D6AE-506FB5C80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9FC15C-4A1E-413C-455F-FA9963D62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Thema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16.12.2024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378446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Kontext ISO 50001 /</a:t>
            </a:r>
            <a:r>
              <a:rPr lang="de-DE" dirty="0" err="1"/>
              <a:t>EnMS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902E83F-4135-736C-A2AD-4B615B93C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4" y="1618576"/>
            <a:ext cx="5459261" cy="1582484"/>
          </a:xfrm>
        </p:spPr>
        <p:txBody>
          <a:bodyPr/>
          <a:lstStyle/>
          <a:p>
            <a:r>
              <a:rPr lang="de-DE" b="1" dirty="0">
                <a:latin typeface="+mn-lt"/>
              </a:rPr>
              <a:t>ISO 50001:</a:t>
            </a:r>
          </a:p>
          <a:p>
            <a:r>
              <a:rPr lang="de-DE" dirty="0">
                <a:latin typeface="+mn-lt"/>
              </a:rPr>
              <a:t>= internationale Norm, die </a:t>
            </a:r>
            <a:r>
              <a:rPr lang="de-DE" b="1" dirty="0">
                <a:latin typeface="+mn-lt"/>
              </a:rPr>
              <a:t>Energiemanagementsysteme</a:t>
            </a:r>
            <a:r>
              <a:rPr lang="de-DE" dirty="0">
                <a:latin typeface="+mn-lt"/>
              </a:rPr>
              <a:t> zur Verbesserung der Energieeffizienz in Unternehmen regelt.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Ist auf Businessebene definiert.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</p:txBody>
      </p:sp>
      <p:pic>
        <p:nvPicPr>
          <p:cNvPr id="2" name="Grafik 1" descr="Ein Bild, das Text, Screenshot, Schrift, Kreis enthält.&#10;&#10;Automatisch generierte Beschreibung">
            <a:extLst>
              <a:ext uri="{FF2B5EF4-FFF2-40B4-BE49-F238E27FC236}">
                <a16:creationId xmlns:a16="http://schemas.microsoft.com/office/drawing/2014/main" id="{B62E0208-7EBF-38EA-D3AB-C74F305D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9" y="3206537"/>
            <a:ext cx="2292341" cy="2873142"/>
          </a:xfrm>
          <a:prstGeom prst="rect">
            <a:avLst/>
          </a:prstGeom>
        </p:spPr>
      </p:pic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51FEBBE8-54DE-A0DE-3709-843BE1B31B01}"/>
              </a:ext>
            </a:extLst>
          </p:cNvPr>
          <p:cNvSpPr txBox="1">
            <a:spLocks/>
          </p:cNvSpPr>
          <p:nvPr/>
        </p:nvSpPr>
        <p:spPr bwMode="gray">
          <a:xfrm>
            <a:off x="6253316" y="1618576"/>
            <a:ext cx="6022258" cy="1582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+mn-lt"/>
              </a:rPr>
              <a:t>Energiemanagementsysteme nach ISO 50001:</a:t>
            </a:r>
          </a:p>
          <a:p>
            <a:r>
              <a:rPr lang="de-DE" b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= Unterstützende Software für Organisationen um ihre Energieeffizienz systematisch zu verbessern und nachhaltige Energieeinsparungen zu erreichen.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</p:txBody>
      </p:sp>
      <p:pic>
        <p:nvPicPr>
          <p:cNvPr id="7" name="Grafik 6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03395A1F-479B-2049-BEBC-B6AB791C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3763683"/>
            <a:ext cx="6350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077F-1631-F871-4A9F-7CE1BFB2E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DEFED90-34AB-44AA-9C3A-31755691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56086F-567E-E53E-86F5-6DCEFDD3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7BE76A-58FD-5DC4-B5B3-0EB1CC11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101305-8B80-F01D-C8DB-CA82F134D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Kontext Bilanzräume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1C47AD-C617-D522-FED9-206D2CBE4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91415"/>
            <a:ext cx="4970761" cy="3451138"/>
          </a:xfrm>
        </p:spPr>
        <p:txBody>
          <a:bodyPr/>
          <a:lstStyle/>
          <a:p>
            <a:r>
              <a:rPr lang="de-DE" b="1" dirty="0">
                <a:latin typeface="+mn-lt"/>
              </a:rPr>
              <a:t>Bilanzraum</a:t>
            </a:r>
            <a:r>
              <a:rPr lang="de-DE" dirty="0">
                <a:latin typeface="+mn-lt"/>
              </a:rPr>
              <a:t> =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spezifischer Bereich oder Einheit innerhalb eines Unternehmens, deren Energieverbrauch und -effizienz systematisch gemessen und analysiert werden, um die Anforderungen der ISO 50001 zu erfüllen.</a:t>
            </a:r>
          </a:p>
          <a:p>
            <a:r>
              <a:rPr lang="de-DE" dirty="0">
                <a:latin typeface="+mn-lt"/>
              </a:rPr>
              <a:t>Entspricht also einer </a:t>
            </a:r>
            <a:r>
              <a:rPr lang="de-DE" b="1" dirty="0">
                <a:latin typeface="+mn-lt"/>
              </a:rPr>
              <a:t>administrativen Grenze </a:t>
            </a:r>
            <a:r>
              <a:rPr lang="de-DE" dirty="0">
                <a:latin typeface="+mn-lt"/>
              </a:rPr>
              <a:t>die Physikalisch (Räume, Etagen, etc.) oder auch Logisch (Gleiche Arbeitsgruppe, Raumkategorien, etc.) definiert sein.</a:t>
            </a:r>
          </a:p>
          <a:p>
            <a:r>
              <a:rPr lang="de-DE" b="1" dirty="0">
                <a:latin typeface="+mn-lt"/>
              </a:rPr>
              <a:t>Ziel: </a:t>
            </a:r>
            <a:r>
              <a:rPr lang="de-DE" dirty="0">
                <a:latin typeface="+mn-lt"/>
              </a:rPr>
              <a:t>Statistische Messungen (</a:t>
            </a:r>
            <a:r>
              <a:rPr lang="de-DE" dirty="0" err="1">
                <a:latin typeface="+mn-lt"/>
              </a:rPr>
              <a:t>EnPIs</a:t>
            </a:r>
            <a:r>
              <a:rPr lang="de-DE" dirty="0">
                <a:latin typeface="+mn-lt"/>
              </a:rPr>
              <a:t>/</a:t>
            </a:r>
            <a:r>
              <a:rPr lang="de-DE" dirty="0" err="1">
                <a:latin typeface="+mn-lt"/>
              </a:rPr>
              <a:t>EnBs</a:t>
            </a:r>
            <a:r>
              <a:rPr lang="de-DE" dirty="0">
                <a:latin typeface="+mn-lt"/>
              </a:rPr>
              <a:t>) und Vergleiche zwischen den unterschiedlichen Bilanzräumen.</a:t>
            </a:r>
            <a:endParaRPr lang="de-DE" b="1" dirty="0">
              <a:latin typeface="+mn-lt"/>
            </a:endParaRPr>
          </a:p>
        </p:txBody>
      </p:sp>
      <p:pic>
        <p:nvPicPr>
          <p:cNvPr id="2" name="Inhaltsplatzhalter 4" descr="Ein Bild, das Haus, Screenshot, Fenster, Design enthält.&#10;&#10;Automatisch generierte Beschreibung">
            <a:extLst>
              <a:ext uri="{FF2B5EF4-FFF2-40B4-BE49-F238E27FC236}">
                <a16:creationId xmlns:a16="http://schemas.microsoft.com/office/drawing/2014/main" id="{5334CB22-7C8D-7E04-9973-7CF6E6C08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457"/>
            <a:ext cx="5608779" cy="33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Forschungsfragen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16.12.2024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5309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DDE751B-CCB3-85E4-C222-FDAD6F3100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91415"/>
            <a:ext cx="11003329" cy="4290918"/>
          </a:xfrm>
        </p:spPr>
        <p:txBody>
          <a:bodyPr/>
          <a:lstStyle/>
          <a:p>
            <a:r>
              <a:rPr lang="de-DE" b="1" dirty="0">
                <a:latin typeface="+mn-lt"/>
              </a:rPr>
              <a:t>Hauptforschungsfrage:</a:t>
            </a:r>
            <a:r>
              <a:rPr lang="de-DE" dirty="0">
                <a:latin typeface="+mn-lt"/>
              </a:rPr>
              <a:t>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  <a:cs typeface="Times New Roman" panose="02020603050405020304" pitchFamily="18" charset="0"/>
              </a:rPr>
              <a:t>Wie lässt sich ein datenbankbasiertes System zur Abbildung von frei definierbaren Bilanzräumen im Rahmen des Energiemanagementsystems EMS-EDM Prophet® gestalten und implementieren, um Organisationen bei der Erfüllung der ISO 50001-Anforderungen zu unterstützen?</a:t>
            </a:r>
            <a:br>
              <a:rPr lang="de-DE" sz="16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sz="16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16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Subforschungsfragen:</a:t>
            </a:r>
            <a:br>
              <a:rPr lang="de-DE" sz="16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16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(1) </a:t>
            </a:r>
            <a:r>
              <a:rPr lang="de-DE" dirty="0">
                <a:latin typeface="+mn-lt"/>
              </a:rPr>
              <a:t>Welche strukturellen Erweiterungen und Anpassungen sind erforderlich, um dynamische Bilanzräume in EMS-EDM Prophet® sicher und zuverlässig zu modellieren?</a:t>
            </a:r>
            <a:br>
              <a:rPr lang="de-DE" dirty="0">
                <a:latin typeface="+mn-lt"/>
              </a:rPr>
            </a:b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(2) Wie können Metriken zur Messung und Überwachung der energiebezogenen Leistung wie </a:t>
            </a:r>
            <a:r>
              <a:rPr lang="de-DE" dirty="0" err="1">
                <a:latin typeface="+mn-lt"/>
              </a:rPr>
              <a:t>EnPIs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EnBs</a:t>
            </a:r>
            <a:r>
              <a:rPr lang="de-DE" dirty="0">
                <a:latin typeface="+mn-lt"/>
              </a:rPr>
              <a:t> mit ihrer Definition, den Berechnungsmethoden sowie den Anforderungen an die Eingangsdaten in das Bilanzraumdatenmodell integriert werden?</a:t>
            </a:r>
            <a:br>
              <a:rPr lang="de-DE" dirty="0">
                <a:latin typeface="+mn-lt"/>
              </a:rPr>
            </a:b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(3) Welche spezifischen Anforderungen an Daten und Kommunikation zwischen den beteiligten Systemen müssen erfüllt werden, um dynamische Bilanzräume im EMS-EDM Prophet® zu realisieren</a:t>
            </a:r>
          </a:p>
        </p:txBody>
      </p:sp>
    </p:spTree>
    <p:extLst>
      <p:ext uri="{BB962C8B-B14F-4D97-AF65-F5344CB8AC3E}">
        <p14:creationId xmlns:p14="http://schemas.microsoft.com/office/powerpoint/2010/main" val="35590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Grobgliederung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16.12.2024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21799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Grobgliederung (1)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9759B1-000B-681B-6B94-E930C99424E2}"/>
              </a:ext>
            </a:extLst>
          </p:cNvPr>
          <p:cNvSpPr txBox="1"/>
          <p:nvPr/>
        </p:nvSpPr>
        <p:spPr>
          <a:xfrm>
            <a:off x="5929123" y="2163678"/>
            <a:ext cx="4668716" cy="3828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b="1" dirty="0"/>
              <a:t>Hintergrund und Motivation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</a:t>
            </a:r>
            <a:r>
              <a:rPr lang="de-DE" sz="1400" dirty="0"/>
              <a:t>Einführung in das Thema ISO 50001 und EMS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Ziele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Anforderungen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Motivation (Vor- und Nachteile Umsetzung der ISO 50001)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z.B.: PDCA-Zyklus, Dynamische Anwendbarkeit der ISO, Umsetzungsmethodik, Umsetzungspflicht</a:t>
            </a:r>
          </a:p>
          <a:p>
            <a:pPr marL="180000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b="1" dirty="0"/>
              <a:t>Problemstellung</a:t>
            </a:r>
            <a:br>
              <a:rPr lang="de-DE" sz="1400" b="1" dirty="0"/>
            </a:br>
            <a:r>
              <a:rPr lang="de-DE" sz="1400" dirty="0">
                <a:sym typeface="Wingdings" panose="05000000000000000000" pitchFamily="2" charset="2"/>
              </a:rPr>
              <a:t> Erläuterung der Forschungsfragen</a:t>
            </a:r>
            <a:endParaRPr lang="de-DE" sz="1400" dirty="0"/>
          </a:p>
          <a:p>
            <a:pPr marL="180000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b="1" dirty="0"/>
              <a:t>Ziel der Arbeit</a:t>
            </a:r>
            <a:br>
              <a:rPr lang="de-DE" sz="1400" b="1" dirty="0"/>
            </a:br>
            <a:r>
              <a:rPr lang="de-DE" sz="1400" dirty="0">
                <a:sym typeface="Wingdings" panose="05000000000000000000" pitchFamily="2" charset="2"/>
              </a:rPr>
              <a:t> Erwartung an Forschungsergebnisse</a:t>
            </a:r>
          </a:p>
          <a:p>
            <a:pPr marL="180000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b="1" dirty="0">
                <a:sym typeface="Wingdings" panose="05000000000000000000" pitchFamily="2" charset="2"/>
              </a:rPr>
              <a:t>Aufbau der Arbeit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Vorgehen zum erreichen der Ergebnisse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Aufbau der Arbeit</a:t>
            </a:r>
            <a:endParaRPr lang="de-DE" sz="1400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F9B673-922E-DC7F-BA44-747BB274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3" y="1429483"/>
            <a:ext cx="3742612" cy="32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Grobgliederung (2)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19.12.2024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Vorgaben zur Problemlösung + Lösungsansätze auf Business ebene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9759B1-000B-681B-6B94-E930C99424E2}"/>
              </a:ext>
            </a:extLst>
          </p:cNvPr>
          <p:cNvSpPr txBox="1"/>
          <p:nvPr/>
        </p:nvSpPr>
        <p:spPr>
          <a:xfrm>
            <a:off x="7043859" y="1095347"/>
            <a:ext cx="4668716" cy="5111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b="1" dirty="0"/>
              <a:t>Theoretischer </a:t>
            </a:r>
            <a:r>
              <a:rPr lang="de-DE" sz="1400" dirty="0"/>
              <a:t>Teil der Arbeit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Analyse von: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ISO 50001 und anderen verwandten Normen (z.B. ISO 50006 – </a:t>
            </a:r>
            <a:r>
              <a:rPr lang="de-DE" sz="1400" dirty="0" err="1"/>
              <a:t>EnPIs</a:t>
            </a:r>
            <a:r>
              <a:rPr lang="de-DE" sz="1400" dirty="0"/>
              <a:t>)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Vorgaben der Norm(en) herausarbeiten</a:t>
            </a:r>
          </a:p>
          <a:p>
            <a:pPr marL="637200" lvl="1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Praktische Umsetzungsansätze von Bilanzräumen in Organisationen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Verständnis für Energiemanagement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Analyse von Fallstudien in Organisationen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praktische Anwendung der ISO 50001 in Organisationen im Bereich Bilanzräume</a:t>
            </a:r>
          </a:p>
          <a:p>
            <a:pPr marL="180000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Hier werden </a:t>
            </a:r>
            <a:r>
              <a:rPr lang="de-DE" sz="1400" b="1" dirty="0"/>
              <a:t>keine Datenbankseitigen Modellierungen </a:t>
            </a:r>
            <a:r>
              <a:rPr lang="de-DE" sz="1400" dirty="0"/>
              <a:t>von Bilanzräumen betrachtet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Problem: Implementation ist sehr Anwendungsspezifisch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Hier wird Problem im EMS-EDM Prophet umgesetzt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es gibt </a:t>
            </a:r>
            <a:r>
              <a:rPr lang="de-DE" sz="1400" b="1" dirty="0">
                <a:sym typeface="Wingdings" panose="05000000000000000000" pitchFamily="2" charset="2"/>
              </a:rPr>
              <a:t>kaum Wissenschaftlichen Arbeiten, im selben Problemraum</a:t>
            </a:r>
            <a:endParaRPr lang="de-DE" sz="1400" b="1" dirty="0"/>
          </a:p>
          <a:p>
            <a:pPr marL="180000" indent="-180000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Verständnis für Problemraum</a:t>
            </a:r>
            <a:br>
              <a:rPr lang="de-DE" sz="1400" dirty="0"/>
            </a:br>
            <a:r>
              <a:rPr lang="de-DE" sz="1400" dirty="0"/>
              <a:t>(</a:t>
            </a:r>
            <a:r>
              <a:rPr lang="de-DE" sz="1400" b="1" dirty="0"/>
              <a:t>Was ist bei Umsetzung zu beachten?</a:t>
            </a:r>
            <a:r>
              <a:rPr lang="de-DE" sz="1400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A43465-7882-89DE-6593-A60D4586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94865"/>
            <a:ext cx="5115130" cy="44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FOXDOCUMENTCLASSIFICATIONVERSION" val="1"/>
  <p:tag name="ISFOXSHOWCLASSIFICATIONREQUESTDIALOG" val="False"/>
  <p:tag name="A71660D270C64F5BBB8F27F5E85BE6370" val="AST\fab26861;d4c75f49-f1ee-485c-aa75-2c54e2ab5223;Internal;2023-09-28T11:03:15;;IOSB-AST|"/>
  <p:tag name="A71660D270C64F5BBB8F27F5E85BE630" val="1"/>
  <p:tag name="ISFOXCLASSIFICATIONINKEYWORDS" val="Internal"/>
  <p:tag name="ISFOXDOVERSIONINGONSAVE" val="0"/>
  <p:tag name="ISFOXLABELUSERINTERACTION" val="True"/>
  <p:tag name="ISFOXOLDCLASSIFICATIONID" val="00000000-0000-0000-0000-000000000000"/>
  <p:tag name="ISFOXCLASSIFICATIONID" val="d4c75f49-f1ee-485c-aa75-2c54e2ab5223"/>
  <p:tag name="ISFOXCLASSIFICATIONNAME" val="Internal"/>
  <p:tag name="ISFOXPREFIX" val="IOSB-A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7" id="{14180148-20CF-4DA7-A721-921E466A1C22}" vid="{F8CF5006-811B-4D57-A7EB-E6DAF4B53F7A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PP_190122_Fraunhofer_Master_16-9 orig</Template>
  <TotalTime>0</TotalTime>
  <Words>631</Words>
  <Application>Microsoft Office PowerPoint</Application>
  <PresentationFormat>Breitbild</PresentationFormat>
  <Paragraphs>95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Frutiger LT Com 65 Bold</vt:lpstr>
      <vt:lpstr>Wingdings</vt:lpstr>
      <vt:lpstr>Frutiger LT Com 75 Black</vt:lpstr>
      <vt:lpstr>Frutiger LT Com 45 Light</vt:lpstr>
      <vt:lpstr>Arial</vt:lpstr>
      <vt:lpstr>Fraunhofer_Master_16-9</vt:lpstr>
      <vt:lpstr>think-cell Folie</vt:lpstr>
      <vt:lpstr>PowerPoint-Präsentation</vt:lpstr>
      <vt:lpstr>PowerPoint-Präsentation</vt:lpstr>
      <vt:lpstr>Thema</vt:lpstr>
      <vt:lpstr>Forschungsfragen</vt:lpstr>
      <vt:lpstr>PowerPoint-Präsentation</vt:lpstr>
      <vt:lpstr>Forschungsfragen</vt:lpstr>
      <vt:lpstr>PowerPoint-Präsentation</vt:lpstr>
      <vt:lpstr>Grobgliederung (1)</vt:lpstr>
      <vt:lpstr>Grobgliederung (2)</vt:lpstr>
      <vt:lpstr>Grobgliederung (3)</vt:lpstr>
      <vt:lpstr>Grobgliederung (4)</vt:lpstr>
      <vt:lpstr>Grobgliederung (5)</vt:lpstr>
      <vt:lpstr>PowerPoint-Präsentation</vt:lpstr>
      <vt:lpstr>Zeitplanung</vt:lpstr>
    </vt:vector>
  </TitlesOfParts>
  <Company>Fraunhofer IOSB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Pontes, Ulrich</dc:creator>
  <cp:keywords>Internal;</cp:keywords>
  <cp:lastModifiedBy>Fabian Heinlein</cp:lastModifiedBy>
  <cp:revision>184</cp:revision>
  <dcterms:created xsi:type="dcterms:W3CDTF">2022-06-14T19:19:11Z</dcterms:created>
  <dcterms:modified xsi:type="dcterms:W3CDTF">2024-12-19T19:34:28Z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FHG-SK">
    <vt:lpwstr>Internal</vt:lpwstr>
  </property>
  <property fmtid="{D5CDD505-2E9C-101B-9397-08002B2CF9AE}" pid="4" name="Classification">
    <vt:lpwstr>Restricted</vt:lpwstr>
  </property>
  <property fmtid="{D5CDD505-2E9C-101B-9397-08002B2CF9AE}" pid="5" name="MSIP_Label_20b3cc57-ad54-4613-8228-62b95826f463_Enabled">
    <vt:lpwstr>true</vt:lpwstr>
  </property>
  <property fmtid="{D5CDD505-2E9C-101B-9397-08002B2CF9AE}" pid="6" name="MSIP_Label_20b3cc57-ad54-4613-8228-62b95826f463_SetDate">
    <vt:lpwstr>2024-12-19T13:07:55Z</vt:lpwstr>
  </property>
  <property fmtid="{D5CDD505-2E9C-101B-9397-08002B2CF9AE}" pid="7" name="MSIP_Label_20b3cc57-ad54-4613-8228-62b95826f463_Method">
    <vt:lpwstr>Standard</vt:lpwstr>
  </property>
  <property fmtid="{D5CDD505-2E9C-101B-9397-08002B2CF9AE}" pid="8" name="MSIP_Label_20b3cc57-ad54-4613-8228-62b95826f463_Name">
    <vt:lpwstr>defa4170-0d19-0005-0004-bc88714345d2</vt:lpwstr>
  </property>
  <property fmtid="{D5CDD505-2E9C-101B-9397-08002B2CF9AE}" pid="9" name="MSIP_Label_20b3cc57-ad54-4613-8228-62b95826f463_SiteId">
    <vt:lpwstr>c81b6223-c223-4518-968a-8b0a0419d697</vt:lpwstr>
  </property>
  <property fmtid="{D5CDD505-2E9C-101B-9397-08002B2CF9AE}" pid="10" name="MSIP_Label_20b3cc57-ad54-4613-8228-62b95826f463_ActionId">
    <vt:lpwstr>4ceef2b5-74a3-40c0-868a-48b123ab0710</vt:lpwstr>
  </property>
  <property fmtid="{D5CDD505-2E9C-101B-9397-08002B2CF9AE}" pid="11" name="MSIP_Label_20b3cc57-ad54-4613-8228-62b95826f463_ContentBits">
    <vt:lpwstr>0</vt:lpwstr>
  </property>
</Properties>
</file>