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40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1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6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7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00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3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4FD35-1139-4D27-84DD-76ADDC21FA8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070287-E1BF-400D-ADE5-BC3A63B34ED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2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F42E-2BE6-BE97-BDAB-FD25CF41A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Zusammenfassung:</a:t>
            </a:r>
            <a:br>
              <a:rPr lang="de-DE" dirty="0"/>
            </a:br>
            <a:r>
              <a:rPr lang="de-DE" dirty="0"/>
              <a:t>Planung Bachelorarbeit</a:t>
            </a:r>
            <a:br>
              <a:rPr lang="de-DE" dirty="0"/>
            </a:br>
            <a:r>
              <a:rPr lang="de-DE" sz="3600" dirty="0"/>
              <a:t>Fabian Heinlein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F0FEA8-A44B-CBD2-5099-B08EEE9E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2069" y="3906980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dirty="0"/>
              <a:t>Zum Thema: Konzeption und Entwicklung einer datenbankseitigen Abbildung von frei definierbaren Bilanzräumen im Zusammenhang mit dem Energiemanagementsystems EMS-EDM PROPHET® nach ISO 50001.</a:t>
            </a:r>
          </a:p>
        </p:txBody>
      </p:sp>
    </p:spTree>
    <p:extLst>
      <p:ext uri="{BB962C8B-B14F-4D97-AF65-F5344CB8AC3E}">
        <p14:creationId xmlns:p14="http://schemas.microsoft.com/office/powerpoint/2010/main" val="394635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C1354-1304-07C8-292E-6A5CBAB3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Kontext: ISO 50001 / 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6651D-E692-98C5-4E4D-3B91A1B80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0"/>
            <a:ext cx="5091764" cy="4023360"/>
          </a:xfrm>
        </p:spPr>
        <p:txBody>
          <a:bodyPr/>
          <a:lstStyle/>
          <a:p>
            <a:r>
              <a:rPr lang="de-DE" b="1" dirty="0"/>
              <a:t>ISO 50001:</a:t>
            </a:r>
          </a:p>
          <a:p>
            <a:r>
              <a:rPr lang="de-DE" dirty="0"/>
              <a:t>= internationale Norm, die </a:t>
            </a:r>
            <a:r>
              <a:rPr lang="de-DE" b="1" dirty="0"/>
              <a:t>Energiemanagementsysteme</a:t>
            </a:r>
            <a:r>
              <a:rPr lang="de-DE" dirty="0"/>
              <a:t> zur Verbesserung der Energieeffizienz in Unternehmen regelt.</a:t>
            </a:r>
            <a:br>
              <a:rPr lang="de-DE" dirty="0"/>
            </a:br>
            <a:r>
              <a:rPr lang="de-DE" dirty="0"/>
              <a:t>Ist auf Businessebene definiert.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 descr="Ein Bild, das Text, Screenshot, Schrift, Kreis enthält.&#10;&#10;Automatisch generierte Beschreibung">
            <a:extLst>
              <a:ext uri="{FF2B5EF4-FFF2-40B4-BE49-F238E27FC236}">
                <a16:creationId xmlns:a16="http://schemas.microsoft.com/office/drawing/2014/main" id="{DF7362BD-3CD3-0DF3-FCC8-D47EF45D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58" y="3429000"/>
            <a:ext cx="2292341" cy="287314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96E73D7-FBCF-4381-01BC-6307A8A7E963}"/>
              </a:ext>
            </a:extLst>
          </p:cNvPr>
          <p:cNvSpPr txBox="1">
            <a:spLocks/>
          </p:cNvSpPr>
          <p:nvPr/>
        </p:nvSpPr>
        <p:spPr>
          <a:xfrm>
            <a:off x="6333745" y="1889760"/>
            <a:ext cx="509176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Energiemanagementsysteme nach ISO 50001:</a:t>
            </a:r>
          </a:p>
          <a:p>
            <a:r>
              <a:rPr lang="de-DE" b="1" dirty="0"/>
              <a:t> </a:t>
            </a:r>
            <a:r>
              <a:rPr lang="de-DE" dirty="0"/>
              <a:t>= Unterstützende Software für Unternehmen um ihre Energieeffizienz systematisch zu verbessern und nachhaltige Energieeinsparungen zu erreichen.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848A4A97-5FFA-6D20-01BD-A67310627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27" y="4069281"/>
            <a:ext cx="6350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6B781-7579-622B-803F-AEB18DB8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Kontext Bilanzräume</a:t>
            </a:r>
          </a:p>
        </p:txBody>
      </p:sp>
      <p:pic>
        <p:nvPicPr>
          <p:cNvPr id="5" name="Inhaltsplatzhalter 4" descr="Ein Bild, das Haus, Screenshot, Fenster, Design enthält.&#10;&#10;Automatisch generierte Beschreibung">
            <a:extLst>
              <a:ext uri="{FF2B5EF4-FFF2-40B4-BE49-F238E27FC236}">
                <a16:creationId xmlns:a16="http://schemas.microsoft.com/office/drawing/2014/main" id="{D589ADDC-5FD8-3BE3-C549-2CEC108F8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04" y="2641055"/>
            <a:ext cx="5608779" cy="330918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A28B52-F2F0-16C7-0511-3FE88B6D47ED}"/>
              </a:ext>
            </a:extLst>
          </p:cNvPr>
          <p:cNvSpPr txBox="1"/>
          <p:nvPr/>
        </p:nvSpPr>
        <p:spPr>
          <a:xfrm>
            <a:off x="1097280" y="1979917"/>
            <a:ext cx="5221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Bilanzraum</a:t>
            </a:r>
            <a:r>
              <a:rPr lang="de-DE" dirty="0"/>
              <a:t> = </a:t>
            </a:r>
            <a:br>
              <a:rPr lang="de-DE" dirty="0"/>
            </a:br>
            <a:r>
              <a:rPr lang="de-DE" dirty="0"/>
              <a:t>spezifischer Bereich oder Einheit innerhalb eines Unternehmens, deren Energieverbrauch und -effizienz systematisch gemessen und analysiert werden, um die Anforderungen der ISO 50001 zu erfüllen.</a:t>
            </a:r>
          </a:p>
          <a:p>
            <a:endParaRPr lang="de-DE" dirty="0"/>
          </a:p>
          <a:p>
            <a:r>
              <a:rPr lang="de-DE" dirty="0"/>
              <a:t>Entspricht also einer </a:t>
            </a:r>
            <a:r>
              <a:rPr lang="de-DE" b="1" dirty="0"/>
              <a:t>administrativen Grenze </a:t>
            </a:r>
            <a:r>
              <a:rPr lang="de-DE" dirty="0"/>
              <a:t>die Physikalisch (Räume, Etagen, etc.) oder auch Logisch (Gleiche Arbeitsgruppe, Raumkategorien, etc.) definiert sein.</a:t>
            </a:r>
          </a:p>
          <a:p>
            <a:endParaRPr lang="de-DE" dirty="0"/>
          </a:p>
          <a:p>
            <a:r>
              <a:rPr lang="de-DE" b="1" dirty="0"/>
              <a:t>Ziel: </a:t>
            </a:r>
            <a:r>
              <a:rPr lang="de-DE" dirty="0"/>
              <a:t>Statistische Messungen (KPIs) und Vergleiche zwischen den unterschiedlichen Bilanzräumen.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354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E0F31-6EA4-DF54-E5E4-2DB690BA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8C81D-033B-D5D1-0A8F-C2BD28D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Hauptforschungsfrage:</a:t>
            </a:r>
          </a:p>
          <a:p>
            <a:r>
              <a:rPr lang="de-DE" sz="2400" dirty="0"/>
              <a:t>Wie lässt sich ein datenbankbasiertes System zur Abbildung von </a:t>
            </a:r>
            <a:r>
              <a:rPr lang="de-DE" sz="2400" b="1" dirty="0"/>
              <a:t>frei definierbaren Bilanzräumen im</a:t>
            </a:r>
            <a:r>
              <a:rPr lang="de-DE" sz="2400" dirty="0"/>
              <a:t> Rahmen des Energiemanagementsystems </a:t>
            </a:r>
            <a:r>
              <a:rPr lang="de-DE" sz="2400" b="1" dirty="0"/>
              <a:t>EMS-EDM Prophet® </a:t>
            </a:r>
            <a:r>
              <a:rPr lang="de-DE" sz="2400" dirty="0"/>
              <a:t>gestalten und implementieren, um Unternehmen/Organisationen </a:t>
            </a:r>
            <a:r>
              <a:rPr lang="de-DE" sz="2400" b="1" dirty="0"/>
              <a:t>dynamisch</a:t>
            </a:r>
            <a:r>
              <a:rPr lang="de-DE" sz="2400" dirty="0"/>
              <a:t> bei der Erfüllung der </a:t>
            </a:r>
            <a:r>
              <a:rPr lang="de-DE" sz="2400" b="1" dirty="0"/>
              <a:t>ISO 50001-Anforderungen</a:t>
            </a:r>
            <a:r>
              <a:rPr lang="de-DE" sz="2400" dirty="0"/>
              <a:t> im Bezug auf Bilanzräume zu unterstützen?</a:t>
            </a:r>
          </a:p>
        </p:txBody>
      </p:sp>
    </p:spTree>
    <p:extLst>
      <p:ext uri="{BB962C8B-B14F-4D97-AF65-F5344CB8AC3E}">
        <p14:creationId xmlns:p14="http://schemas.microsoft.com/office/powerpoint/2010/main" val="417275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6AF-699E-462C-4AFF-A028AFF3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de-DE" dirty="0"/>
              <a:t>Forschungsfragen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26D99-4BB0-4FE7-AB62-E57AA9AA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52728"/>
            <a:ext cx="10058400" cy="5038344"/>
          </a:xfrm>
        </p:spPr>
        <p:txBody>
          <a:bodyPr>
            <a:normAutofit/>
          </a:bodyPr>
          <a:lstStyle/>
          <a:p>
            <a:r>
              <a:rPr lang="de-DE" dirty="0"/>
              <a:t>Subforschungsfragen:</a:t>
            </a:r>
          </a:p>
          <a:p>
            <a:r>
              <a:rPr lang="de-DE" dirty="0"/>
              <a:t>1. Welche </a:t>
            </a:r>
            <a:r>
              <a:rPr lang="de-DE" b="1" dirty="0"/>
              <a:t>Vor- und Nachteile </a:t>
            </a:r>
            <a:r>
              <a:rPr lang="de-DE" dirty="0"/>
              <a:t>ergeben sich aus einer </a:t>
            </a:r>
            <a:r>
              <a:rPr lang="de-DE" b="1" dirty="0"/>
              <a:t>softwareseitigen Unterstützung zum Energiereporting </a:t>
            </a:r>
            <a:r>
              <a:rPr lang="de-DE" dirty="0"/>
              <a:t>im Rahmen der Einführung und Aufrechterhaltung eines </a:t>
            </a:r>
            <a:r>
              <a:rPr lang="de-DE" b="1" dirty="0"/>
              <a:t>Energiemanagements nach ISO 50001 </a:t>
            </a:r>
            <a:r>
              <a:rPr lang="de-DE" dirty="0"/>
              <a:t>für Unternehmen und Organisationen?</a:t>
            </a:r>
          </a:p>
          <a:p>
            <a:r>
              <a:rPr lang="de-DE" dirty="0"/>
              <a:t>2. Welche </a:t>
            </a:r>
            <a:r>
              <a:rPr lang="de-DE" b="1" dirty="0"/>
              <a:t>Datenbankstrukturen</a:t>
            </a:r>
            <a:r>
              <a:rPr lang="de-DE" dirty="0"/>
              <a:t> sind für die</a:t>
            </a:r>
            <a:r>
              <a:rPr lang="de-DE" b="1" dirty="0"/>
              <a:t> Modellierung von frei definierbaren Bilanz- bzw. Aggregationsräumen</a:t>
            </a:r>
            <a:r>
              <a:rPr lang="de-DE" dirty="0"/>
              <a:t> sinnvoll und notwendig?</a:t>
            </a:r>
          </a:p>
          <a:p>
            <a:r>
              <a:rPr lang="de-DE" dirty="0"/>
              <a:t>3. Welche Anforderungen an die </a:t>
            </a:r>
            <a:r>
              <a:rPr lang="de-DE" b="1" dirty="0"/>
              <a:t>Daten und Kommunikation </a:t>
            </a:r>
            <a:r>
              <a:rPr lang="de-DE" dirty="0"/>
              <a:t>zwischen beteiligten Systemen ergeben sich?</a:t>
            </a:r>
          </a:p>
          <a:p>
            <a:r>
              <a:rPr lang="de-DE" dirty="0"/>
              <a:t>4. Welche </a:t>
            </a:r>
            <a:r>
              <a:rPr lang="de-DE" b="1" dirty="0"/>
              <a:t>KPIs</a:t>
            </a:r>
            <a:r>
              <a:rPr lang="de-DE" dirty="0"/>
              <a:t> sind geeignet, die </a:t>
            </a:r>
            <a:r>
              <a:rPr lang="de-DE" b="1" dirty="0"/>
              <a:t>Energieeffizienz</a:t>
            </a:r>
            <a:r>
              <a:rPr lang="de-DE" dirty="0"/>
              <a:t> in Unternehmen/Organisationen abzubilden?</a:t>
            </a:r>
          </a:p>
          <a:p>
            <a:r>
              <a:rPr lang="de-DE" dirty="0"/>
              <a:t>5. Welche </a:t>
            </a:r>
            <a:r>
              <a:rPr lang="de-DE" b="1" dirty="0"/>
              <a:t>Eingangsdaten</a:t>
            </a:r>
            <a:r>
              <a:rPr lang="de-DE" dirty="0"/>
              <a:t> werden für die identifizierten </a:t>
            </a:r>
            <a:r>
              <a:rPr lang="de-DE" b="1" dirty="0"/>
              <a:t>KPIs</a:t>
            </a:r>
            <a:r>
              <a:rPr lang="de-DE" dirty="0"/>
              <a:t> benötigt und welche </a:t>
            </a:r>
            <a:r>
              <a:rPr lang="de-DE" b="1" dirty="0"/>
              <a:t>Berechnungsvorschriften</a:t>
            </a:r>
            <a:r>
              <a:rPr lang="de-DE" dirty="0"/>
              <a:t> sind abzubilden?</a:t>
            </a:r>
          </a:p>
          <a:p>
            <a:r>
              <a:rPr lang="de-DE" dirty="0"/>
              <a:t>6. Welche </a:t>
            </a:r>
            <a:r>
              <a:rPr lang="de-DE" b="1" dirty="0"/>
              <a:t>Reporting-</a:t>
            </a:r>
            <a:r>
              <a:rPr lang="de-DE" dirty="0"/>
              <a:t> und </a:t>
            </a:r>
            <a:r>
              <a:rPr lang="de-DE" b="1" dirty="0"/>
              <a:t>KPI-Funktionalitäten</a:t>
            </a:r>
            <a:r>
              <a:rPr lang="de-DE" dirty="0"/>
              <a:t> sind für die Unternehmensbilanzräume darzustellen, um den </a:t>
            </a:r>
            <a:r>
              <a:rPr lang="de-DE" b="1" dirty="0"/>
              <a:t>Anforderungen an Energiereports nach ISO 50001</a:t>
            </a:r>
            <a:r>
              <a:rPr lang="de-DE" dirty="0"/>
              <a:t> gerecht zu werden?</a:t>
            </a:r>
          </a:p>
        </p:txBody>
      </p:sp>
    </p:spTree>
    <p:extLst>
      <p:ext uri="{BB962C8B-B14F-4D97-AF65-F5344CB8AC3E}">
        <p14:creationId xmlns:p14="http://schemas.microsoft.com/office/powerpoint/2010/main" val="128503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574C-1FEF-09AD-B660-6B846C1D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9" y="0"/>
            <a:ext cx="2025546" cy="1905802"/>
          </a:xfrm>
        </p:spPr>
        <p:txBody>
          <a:bodyPr>
            <a:normAutofit fontScale="90000"/>
          </a:bodyPr>
          <a:lstStyle/>
          <a:p>
            <a:r>
              <a:rPr lang="de-DE" dirty="0"/>
              <a:t>Meilen-</a:t>
            </a:r>
            <a:br>
              <a:rPr lang="de-DE" dirty="0"/>
            </a:br>
            <a:r>
              <a:rPr lang="de-DE" dirty="0"/>
              <a:t>stein-</a:t>
            </a:r>
            <a:br>
              <a:rPr lang="de-DE" dirty="0"/>
            </a:br>
            <a:r>
              <a:rPr lang="de-DE" dirty="0"/>
              <a:t>plan</a:t>
            </a:r>
          </a:p>
        </p:txBody>
      </p:sp>
      <p:pic>
        <p:nvPicPr>
          <p:cNvPr id="5" name="Inhaltsplatzhalter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2966A379-6B63-2467-7320-0EE20FF4D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3" y="-66927"/>
            <a:ext cx="8241400" cy="692492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284396-799F-059F-EBE7-7D25C24E8792}"/>
              </a:ext>
            </a:extLst>
          </p:cNvPr>
          <p:cNvSpPr txBox="1"/>
          <p:nvPr/>
        </p:nvSpPr>
        <p:spPr>
          <a:xfrm>
            <a:off x="3459711" y="5486400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19:30 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52924A-E01C-1FB5-E3CB-6007D2D2826C}"/>
              </a:ext>
            </a:extLst>
          </p:cNvPr>
          <p:cNvSpPr txBox="1"/>
          <p:nvPr/>
        </p:nvSpPr>
        <p:spPr>
          <a:xfrm>
            <a:off x="4844715" y="5486400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42:00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F562743-AAFC-BE89-CD66-7A5AF8D251A7}"/>
              </a:ext>
            </a:extLst>
          </p:cNvPr>
          <p:cNvSpPr txBox="1"/>
          <p:nvPr/>
        </p:nvSpPr>
        <p:spPr>
          <a:xfrm>
            <a:off x="7108773" y="6333220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34:00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0E230F-5D98-3B7C-1F6F-0482509D11E4}"/>
              </a:ext>
            </a:extLst>
          </p:cNvPr>
          <p:cNvSpPr txBox="1"/>
          <p:nvPr/>
        </p:nvSpPr>
        <p:spPr>
          <a:xfrm>
            <a:off x="7734415" y="6077712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38:00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90D7C56-4123-E872-8C19-9879151824F8}"/>
              </a:ext>
            </a:extLst>
          </p:cNvPr>
          <p:cNvSpPr txBox="1"/>
          <p:nvPr/>
        </p:nvSpPr>
        <p:spPr>
          <a:xfrm>
            <a:off x="9036330" y="5963888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62:00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4DD906-5B80-04B1-3449-921207644E85}"/>
              </a:ext>
            </a:extLst>
          </p:cNvPr>
          <p:cNvSpPr txBox="1"/>
          <p:nvPr/>
        </p:nvSpPr>
        <p:spPr>
          <a:xfrm>
            <a:off x="10474432" y="6067782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27:00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AE7800-8701-5790-48B1-4BC82C955F9B}"/>
              </a:ext>
            </a:extLst>
          </p:cNvPr>
          <p:cNvSpPr txBox="1"/>
          <p:nvPr/>
        </p:nvSpPr>
        <p:spPr>
          <a:xfrm>
            <a:off x="466283" y="5958976"/>
            <a:ext cx="319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Eingeplante Pufferzeit:  27:30 </a:t>
            </a:r>
          </a:p>
        </p:txBody>
      </p:sp>
    </p:spTree>
    <p:extLst>
      <p:ext uri="{BB962C8B-B14F-4D97-AF65-F5344CB8AC3E}">
        <p14:creationId xmlns:p14="http://schemas.microsoft.com/office/powerpoint/2010/main" val="202146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06B64-C2EF-CD5B-D1A5-6B6A58D8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/>
              <a:t>Grobgliederung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15FC2A6-E26F-5F6C-EF12-CBB7EFEE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31"/>
            <a:ext cx="4401164" cy="6096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683F37-D3A7-5BFB-5696-9219EE56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88" y="1834932"/>
            <a:ext cx="443927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33367-0AB9-E1A4-C335-EAA4FE9D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297C4-D9DF-1944-2D7B-A6EE42E9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289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3600" dirty="0"/>
              <a:t> Sperrklausel für die Bachelorarbeit möglich</a:t>
            </a:r>
            <a:r>
              <a:rPr lang="de-DE" sz="3600"/>
              <a:t>? </a:t>
            </a: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3600" dirty="0"/>
              <a:t> Neues </a:t>
            </a:r>
            <a:r>
              <a:rPr lang="de-DE" sz="3600" dirty="0" err="1"/>
              <a:t>Git</a:t>
            </a:r>
            <a:r>
              <a:rPr lang="de-DE" sz="3600" dirty="0"/>
              <a:t>-Repo für Bachelorarbeit oder weiterhin das von Praxisprojekt nutzen?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3600" dirty="0"/>
              <a:t> Zugang für zweiten Betreuer (</a:t>
            </a:r>
            <a:r>
              <a:rPr lang="de-DE" sz="3600" dirty="0" err="1"/>
              <a:t>Git</a:t>
            </a:r>
            <a:r>
              <a:rPr lang="de-DE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78452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logentry>
  <user>Heinlein, Fabian</user>
  "
  <reason/>
  "
  <date>16.12.2024 10:52:25</date>
  "
  <oldvalue>Unklassifiziert</oldvalue>
  "
  <newvalue>Public</newvalue>
  "
  <releaseprocess>False</releaseprocess>
  "
</logentry>
</file>

<file path=customXml/itemProps1.xml><?xml version="1.0" encoding="utf-8"?>
<ds:datastoreItem xmlns:ds="http://schemas.openxmlformats.org/officeDocument/2006/customXml" ds:itemID="{A811EF5E-DAB3-452E-8CE1-4A6F7609E91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380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Rückblick</vt:lpstr>
      <vt:lpstr>Zusammenfassung: Planung Bachelorarbeit Fabian Heinlein</vt:lpstr>
      <vt:lpstr>Kontext: ISO 50001 / EMS</vt:lpstr>
      <vt:lpstr>Kontext Bilanzräume</vt:lpstr>
      <vt:lpstr>Forschungsfragen (1)</vt:lpstr>
      <vt:lpstr>Forschungsfragen (2)</vt:lpstr>
      <vt:lpstr>Meilen- stein- plan</vt:lpstr>
      <vt:lpstr>Grobgliederung </vt:lpstr>
      <vt:lpstr>Offene Fragen: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Zusammenfassung: Planung Bachelorarbeit Fabian Heinlein</dc:title>
  <dc:creator>Fabian Heinlein</dc:creator>
  <cp:lastModifiedBy>Heinlein, Fabian</cp:lastModifiedBy>
  <cp:revision>17</cp:revision>
  <dcterms:created xsi:type="dcterms:W3CDTF">2024-12-09T15:19:24Z</dcterms:created>
  <dcterms:modified xsi:type="dcterms:W3CDTF">2024-12-16T09:52:29Z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2024-12-09T15:28:54Z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16d2ea42-f651-4545-8203-0b0f81d32a97</vt:lpwstr>
  </property>
  <property fmtid="{D5CDD505-2E9C-101B-9397-08002B2CF9AE}" pid="8" name="MSIP_Label_20b3cc57-ad54-4613-8228-62b95826f463_ContentBits">
    <vt:lpwstr>0</vt:lpwstr>
  </property>
  <property fmtid="{D5CDD505-2E9C-101B-9397-08002B2CF9AE}" pid="9" name="Classification">
    <vt:lpwstr>Public</vt:lpwstr>
  </property>
</Properties>
</file>