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FF25B-F5E9-C14D-83CC-B607C2DA05CF}" v="131" dt="2022-09-20T12:41:44.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52"/>
    <p:restoredTop sz="96327"/>
  </p:normalViewPr>
  <p:slideViewPr>
    <p:cSldViewPr snapToGrid="0">
      <p:cViewPr varScale="1">
        <p:scale>
          <a:sx n="75" d="100"/>
          <a:sy n="75" d="100"/>
        </p:scale>
        <p:origin x="192"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&lt;AndreiKartavik_G2M_CaseStudy&gt;</a:t>
            </a:r>
          </a:p>
          <a:p>
            <a:endParaRPr lang="en-US" sz="4000" dirty="0"/>
          </a:p>
          <a:p>
            <a:r>
              <a:rPr lang="en-US" sz="2800" b="1" dirty="0"/>
              <a:t>&lt;15.09.2022&gt;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AD79-CDAA-97E5-9CFD-3FB19099771D}"/>
              </a:ext>
            </a:extLst>
          </p:cNvPr>
          <p:cNvSpPr>
            <a:spLocks noGrp="1"/>
          </p:cNvSpPr>
          <p:nvPr>
            <p:ph type="title"/>
          </p:nvPr>
        </p:nvSpPr>
        <p:spPr>
          <a:xfrm>
            <a:off x="188169" y="-135466"/>
            <a:ext cx="10515600" cy="1325563"/>
          </a:xfrm>
        </p:spPr>
        <p:txBody>
          <a:bodyPr/>
          <a:lstStyle/>
          <a:p>
            <a:r>
              <a:rPr lang="en-BY" dirty="0"/>
              <a:t>Seasonality analysis</a:t>
            </a:r>
          </a:p>
        </p:txBody>
      </p:sp>
      <p:pic>
        <p:nvPicPr>
          <p:cNvPr id="7" name="Picture 6">
            <a:extLst>
              <a:ext uri="{FF2B5EF4-FFF2-40B4-BE49-F238E27FC236}">
                <a16:creationId xmlns:a16="http://schemas.microsoft.com/office/drawing/2014/main" id="{1E298F68-2009-0C0A-A463-7108BE48C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69" y="677503"/>
            <a:ext cx="4872988" cy="4568426"/>
          </a:xfrm>
          <a:prstGeom prst="rect">
            <a:avLst/>
          </a:prstGeom>
        </p:spPr>
      </p:pic>
      <p:pic>
        <p:nvPicPr>
          <p:cNvPr id="9" name="Picture 8">
            <a:extLst>
              <a:ext uri="{FF2B5EF4-FFF2-40B4-BE49-F238E27FC236}">
                <a16:creationId xmlns:a16="http://schemas.microsoft.com/office/drawing/2014/main" id="{9C337EE2-0502-30E8-E39A-0E06737FE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539" y="677503"/>
            <a:ext cx="4872988" cy="4568426"/>
          </a:xfrm>
          <a:prstGeom prst="rect">
            <a:avLst/>
          </a:prstGeom>
        </p:spPr>
      </p:pic>
      <p:sp>
        <p:nvSpPr>
          <p:cNvPr id="3" name="TextBox 2">
            <a:extLst>
              <a:ext uri="{FF2B5EF4-FFF2-40B4-BE49-F238E27FC236}">
                <a16:creationId xmlns:a16="http://schemas.microsoft.com/office/drawing/2014/main" id="{78F11C50-D978-77A8-8954-697C1207A11B}"/>
              </a:ext>
            </a:extLst>
          </p:cNvPr>
          <p:cNvSpPr txBox="1"/>
          <p:nvPr/>
        </p:nvSpPr>
        <p:spPr>
          <a:xfrm>
            <a:off x="188169" y="5184768"/>
            <a:ext cx="11815662" cy="1477328"/>
          </a:xfrm>
          <a:prstGeom prst="rect">
            <a:avLst/>
          </a:prstGeom>
          <a:noFill/>
        </p:spPr>
        <p:txBody>
          <a:bodyPr wrap="square" rtlCol="0">
            <a:spAutoFit/>
          </a:bodyPr>
          <a:lstStyle/>
          <a:p>
            <a:r>
              <a:rPr lang="en-BY" dirty="0"/>
              <a:t>On these graphs we can see, that cab popularity depends on</a:t>
            </a:r>
            <a:r>
              <a:rPr lang="ru-RU" dirty="0"/>
              <a:t> </a:t>
            </a:r>
            <a:r>
              <a:rPr lang="pl-PL" dirty="0"/>
              <a:t>the</a:t>
            </a:r>
            <a:r>
              <a:rPr lang="en-BY" dirty="0"/>
              <a:t> season. During Spring and Summer the cab popularity is the lowest, probably because when the weather is good people tend to walk or use bikes.  And the cab is more popular during Winter and Fall, probably because of the bad weather. Moreover, we can see, that profit per KM also depends on the season: For Yellow Cab company the most profitable season is Spring and the least profitable is Summer, for Pink Cab company the most profitable is Winter and the least is Summer</a:t>
            </a:r>
          </a:p>
        </p:txBody>
      </p:sp>
    </p:spTree>
    <p:extLst>
      <p:ext uri="{BB962C8B-B14F-4D97-AF65-F5344CB8AC3E}">
        <p14:creationId xmlns:p14="http://schemas.microsoft.com/office/powerpoint/2010/main" val="252226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BBA9C5-D54D-95B4-F80E-16767CA28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69" y="847053"/>
            <a:ext cx="5241433" cy="4913844"/>
          </a:xfrm>
          <a:prstGeom prst="rect">
            <a:avLst/>
          </a:prstGeom>
        </p:spPr>
      </p:pic>
      <p:pic>
        <p:nvPicPr>
          <p:cNvPr id="7" name="Picture 6">
            <a:extLst>
              <a:ext uri="{FF2B5EF4-FFF2-40B4-BE49-F238E27FC236}">
                <a16:creationId xmlns:a16="http://schemas.microsoft.com/office/drawing/2014/main" id="{E14E104E-1651-5C75-7391-F9C55E7AA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499" y="847053"/>
            <a:ext cx="5241434" cy="4913844"/>
          </a:xfrm>
          <a:prstGeom prst="rect">
            <a:avLst/>
          </a:prstGeom>
        </p:spPr>
      </p:pic>
      <p:sp>
        <p:nvSpPr>
          <p:cNvPr id="2" name="Title 1">
            <a:extLst>
              <a:ext uri="{FF2B5EF4-FFF2-40B4-BE49-F238E27FC236}">
                <a16:creationId xmlns:a16="http://schemas.microsoft.com/office/drawing/2014/main" id="{BE1CC623-55D6-3085-4885-11169CFDA51D}"/>
              </a:ext>
            </a:extLst>
          </p:cNvPr>
          <p:cNvSpPr>
            <a:spLocks noGrp="1"/>
          </p:cNvSpPr>
          <p:nvPr>
            <p:ph type="title"/>
          </p:nvPr>
        </p:nvSpPr>
        <p:spPr>
          <a:xfrm>
            <a:off x="188169" y="-135466"/>
            <a:ext cx="10515600" cy="1325563"/>
          </a:xfrm>
        </p:spPr>
        <p:txBody>
          <a:bodyPr/>
          <a:lstStyle/>
          <a:p>
            <a:r>
              <a:rPr lang="en-BY" dirty="0"/>
              <a:t>Daywise analysis</a:t>
            </a:r>
          </a:p>
        </p:txBody>
      </p:sp>
      <p:sp>
        <p:nvSpPr>
          <p:cNvPr id="3" name="TextBox 2">
            <a:extLst>
              <a:ext uri="{FF2B5EF4-FFF2-40B4-BE49-F238E27FC236}">
                <a16:creationId xmlns:a16="http://schemas.microsoft.com/office/drawing/2014/main" id="{2C85390C-1750-6596-C9FC-301E0BD370D6}"/>
              </a:ext>
            </a:extLst>
          </p:cNvPr>
          <p:cNvSpPr txBox="1"/>
          <p:nvPr/>
        </p:nvSpPr>
        <p:spPr>
          <a:xfrm>
            <a:off x="364066" y="5874138"/>
            <a:ext cx="11463867" cy="369332"/>
          </a:xfrm>
          <a:prstGeom prst="rect">
            <a:avLst/>
          </a:prstGeom>
          <a:noFill/>
        </p:spPr>
        <p:txBody>
          <a:bodyPr wrap="square" rtlCol="0">
            <a:spAutoFit/>
          </a:bodyPr>
          <a:lstStyle/>
          <a:p>
            <a:r>
              <a:rPr lang="en-BY" dirty="0"/>
              <a:t>Here we can see, that the Cab popularity as well as the profit per KM depend on the day of the month.</a:t>
            </a:r>
          </a:p>
        </p:txBody>
      </p:sp>
    </p:spTree>
    <p:extLst>
      <p:ext uri="{BB962C8B-B14F-4D97-AF65-F5344CB8AC3E}">
        <p14:creationId xmlns:p14="http://schemas.microsoft.com/office/powerpoint/2010/main" val="427705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224C-BFB4-1D92-50E0-54033A4906E7}"/>
              </a:ext>
            </a:extLst>
          </p:cNvPr>
          <p:cNvSpPr>
            <a:spLocks noGrp="1"/>
          </p:cNvSpPr>
          <p:nvPr>
            <p:ph type="title"/>
          </p:nvPr>
        </p:nvSpPr>
        <p:spPr>
          <a:xfrm>
            <a:off x="177800" y="0"/>
            <a:ext cx="10515600" cy="1325563"/>
          </a:xfrm>
        </p:spPr>
        <p:txBody>
          <a:bodyPr/>
          <a:lstStyle/>
          <a:p>
            <a:r>
              <a:rPr lang="en-BY" dirty="0"/>
              <a:t>Data Analysis results and propositions</a:t>
            </a:r>
          </a:p>
        </p:txBody>
      </p:sp>
      <p:sp>
        <p:nvSpPr>
          <p:cNvPr id="3" name="Content Placeholder 2">
            <a:extLst>
              <a:ext uri="{FF2B5EF4-FFF2-40B4-BE49-F238E27FC236}">
                <a16:creationId xmlns:a16="http://schemas.microsoft.com/office/drawing/2014/main" id="{3D25FA70-5B8B-07F7-661D-7F52E7D8EDCA}"/>
              </a:ext>
            </a:extLst>
          </p:cNvPr>
          <p:cNvSpPr>
            <a:spLocks noGrp="1"/>
          </p:cNvSpPr>
          <p:nvPr>
            <p:ph idx="1"/>
          </p:nvPr>
        </p:nvSpPr>
        <p:spPr>
          <a:xfrm>
            <a:off x="177800" y="1690158"/>
            <a:ext cx="10515600" cy="4351338"/>
          </a:xfrm>
        </p:spPr>
        <p:txBody>
          <a:bodyPr>
            <a:normAutofit lnSpcReduction="10000"/>
          </a:bodyPr>
          <a:lstStyle/>
          <a:p>
            <a:pPr marL="0" indent="0">
              <a:buNone/>
            </a:pPr>
            <a:r>
              <a:rPr lang="en-BY" sz="1800" b="1" dirty="0"/>
              <a:t>Insights:</a:t>
            </a:r>
          </a:p>
          <a:p>
            <a:pPr marL="0" indent="0">
              <a:buNone/>
            </a:pPr>
            <a:r>
              <a:rPr lang="en-BY" sz="1800" dirty="0"/>
              <a:t>1) The bigger the city, the more Cab users it has</a:t>
            </a:r>
          </a:p>
          <a:p>
            <a:pPr marL="0" indent="0">
              <a:buNone/>
            </a:pPr>
            <a:r>
              <a:rPr lang="en-BY" sz="1800" dirty="0"/>
              <a:t>2) Cities with the biggest users’ ratio are not the biggest ones</a:t>
            </a:r>
          </a:p>
          <a:p>
            <a:pPr marL="0" indent="0">
              <a:buNone/>
            </a:pPr>
            <a:r>
              <a:rPr lang="en-BY" sz="1800" dirty="0"/>
              <a:t>3) There are more Male cab users, than Female</a:t>
            </a:r>
          </a:p>
          <a:p>
            <a:pPr marL="0" indent="0">
              <a:buNone/>
            </a:pPr>
            <a:r>
              <a:rPr lang="en-BY" sz="1800" dirty="0"/>
              <a:t>4) High and middle social classes are 98 % of cab companies profit</a:t>
            </a:r>
          </a:p>
          <a:p>
            <a:pPr marL="0" indent="0">
              <a:buNone/>
            </a:pPr>
            <a:r>
              <a:rPr lang="en-BY" sz="1800" dirty="0"/>
              <a:t>5) Older groups of people contribute less to companies profit</a:t>
            </a:r>
          </a:p>
          <a:p>
            <a:pPr marL="0" indent="0">
              <a:buNone/>
            </a:pPr>
            <a:r>
              <a:rPr lang="en-BY" sz="1800" dirty="0"/>
              <a:t>6) There is seasonality in the cab industry, which influences popularity and profit of the cab companies</a:t>
            </a:r>
          </a:p>
          <a:p>
            <a:pPr marL="0" indent="0">
              <a:buNone/>
            </a:pPr>
            <a:endParaRPr lang="en-BY" sz="1800" dirty="0"/>
          </a:p>
          <a:p>
            <a:pPr marL="0" indent="0">
              <a:buNone/>
            </a:pPr>
            <a:r>
              <a:rPr lang="en-BY" sz="1800" b="1" dirty="0"/>
              <a:t>Propositions:</a:t>
            </a:r>
          </a:p>
          <a:p>
            <a:pPr marL="0" indent="0">
              <a:buNone/>
            </a:pPr>
            <a:r>
              <a:rPr lang="en-BY" sz="1800" dirty="0"/>
              <a:t>After comparation of two companies: Yellow Cab and Pink Cab, we can conclude that it’s better to invest in Yellow Cab company… It’s more popular than Pink Cab almost in all big cities, more popular between Male and Female and it just has more users. Moreover, Yellow Cab has higher overall profit during the 2016-2018 years, bigger profit per KM in almost all the cities during every season of the year. But the final decision is up to XYZ company.</a:t>
            </a:r>
          </a:p>
        </p:txBody>
      </p:sp>
    </p:spTree>
    <p:extLst>
      <p:ext uri="{BB962C8B-B14F-4D97-AF65-F5344CB8AC3E}">
        <p14:creationId xmlns:p14="http://schemas.microsoft.com/office/powerpoint/2010/main" val="227391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63C9-3AAF-EFD1-5F02-42A9DA3BFCC0}"/>
              </a:ext>
            </a:extLst>
          </p:cNvPr>
          <p:cNvSpPr>
            <a:spLocks noGrp="1"/>
          </p:cNvSpPr>
          <p:nvPr>
            <p:ph type="title"/>
          </p:nvPr>
        </p:nvSpPr>
        <p:spPr/>
        <p:txBody>
          <a:bodyPr/>
          <a:lstStyle/>
          <a:p>
            <a:r>
              <a:rPr lang="pl-PL" dirty="0"/>
              <a:t>Problem Statement</a:t>
            </a:r>
            <a:endParaRPr lang="en-BY" dirty="0"/>
          </a:p>
        </p:txBody>
      </p:sp>
      <p:sp>
        <p:nvSpPr>
          <p:cNvPr id="3" name="Content Placeholder 2">
            <a:extLst>
              <a:ext uri="{FF2B5EF4-FFF2-40B4-BE49-F238E27FC236}">
                <a16:creationId xmlns:a16="http://schemas.microsoft.com/office/drawing/2014/main" id="{D9AB3C82-EFF9-43D9-49ED-CE4403A0B79A}"/>
              </a:ext>
            </a:extLst>
          </p:cNvPr>
          <p:cNvSpPr>
            <a:spLocks noGrp="1"/>
          </p:cNvSpPr>
          <p:nvPr>
            <p:ph idx="1"/>
          </p:nvPr>
        </p:nvSpPr>
        <p:spPr/>
        <p:txBody>
          <a:bodyPr/>
          <a:lstStyle/>
          <a:p>
            <a:pPr marL="0" indent="0">
              <a:buNone/>
            </a:pPr>
            <a:r>
              <a:rPr lang="en-GB" b="1" i="0" u="none" strike="noStrike" dirty="0">
                <a:solidFill>
                  <a:srgbClr val="2D3B45"/>
                </a:solidFill>
                <a:effectLst/>
                <a:latin typeface="Lato Extended"/>
              </a:rPr>
              <a:t>Problem:</a:t>
            </a:r>
            <a:r>
              <a:rPr lang="en-GB" b="0" i="0" u="none" strike="noStrike" dirty="0">
                <a:solidFill>
                  <a:srgbClr val="2D3B45"/>
                </a:solidFill>
                <a:effectLst/>
                <a:latin typeface="Lato Extended"/>
              </a:rPr>
              <a:t> 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GB" dirty="0">
              <a:solidFill>
                <a:srgbClr val="2D3B45"/>
              </a:solidFill>
              <a:latin typeface="Lato Extended"/>
            </a:endParaRPr>
          </a:p>
          <a:p>
            <a:pPr marL="0" indent="0">
              <a:buNone/>
            </a:pPr>
            <a:r>
              <a:rPr lang="en-GB" b="1" dirty="0">
                <a:solidFill>
                  <a:srgbClr val="2D3B45"/>
                </a:solidFill>
                <a:latin typeface="Lato Extended"/>
              </a:rPr>
              <a:t>Objective</a:t>
            </a:r>
            <a:r>
              <a:rPr lang="en-GB" dirty="0">
                <a:solidFill>
                  <a:srgbClr val="2D3B45"/>
                </a:solidFill>
                <a:latin typeface="Lato Extended"/>
              </a:rPr>
              <a:t>: Provide actionable insights to help XYZ firm in identifying the right company for making</a:t>
            </a:r>
          </a:p>
          <a:p>
            <a:pPr marL="0" indent="0">
              <a:buNone/>
            </a:pPr>
            <a:r>
              <a:rPr lang="en-GB" dirty="0">
                <a:solidFill>
                  <a:srgbClr val="2D3B45"/>
                </a:solidFill>
                <a:latin typeface="Lato Extended"/>
              </a:rPr>
              <a:t>investment.</a:t>
            </a:r>
            <a:endParaRPr lang="en-BY" dirty="0"/>
          </a:p>
        </p:txBody>
      </p:sp>
    </p:spTree>
    <p:extLst>
      <p:ext uri="{BB962C8B-B14F-4D97-AF65-F5344CB8AC3E}">
        <p14:creationId xmlns:p14="http://schemas.microsoft.com/office/powerpoint/2010/main" val="351062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04AC-1EA7-0090-129A-91BE63BFAF29}"/>
              </a:ext>
            </a:extLst>
          </p:cNvPr>
          <p:cNvSpPr>
            <a:spLocks noGrp="1"/>
          </p:cNvSpPr>
          <p:nvPr>
            <p:ph type="title"/>
          </p:nvPr>
        </p:nvSpPr>
        <p:spPr/>
        <p:txBody>
          <a:bodyPr/>
          <a:lstStyle/>
          <a:p>
            <a:r>
              <a:rPr lang="en-BY" dirty="0"/>
              <a:t>Approach</a:t>
            </a:r>
          </a:p>
        </p:txBody>
      </p:sp>
      <p:sp>
        <p:nvSpPr>
          <p:cNvPr id="3" name="Content Placeholder 2">
            <a:extLst>
              <a:ext uri="{FF2B5EF4-FFF2-40B4-BE49-F238E27FC236}">
                <a16:creationId xmlns:a16="http://schemas.microsoft.com/office/drawing/2014/main" id="{699161A2-EC34-5B34-B2A8-AB5034DAEC9F}"/>
              </a:ext>
            </a:extLst>
          </p:cNvPr>
          <p:cNvSpPr>
            <a:spLocks noGrp="1"/>
          </p:cNvSpPr>
          <p:nvPr>
            <p:ph idx="1"/>
          </p:nvPr>
        </p:nvSpPr>
        <p:spPr/>
        <p:txBody>
          <a:bodyPr/>
          <a:lstStyle/>
          <a:p>
            <a:r>
              <a:rPr lang="en-BY" dirty="0"/>
              <a:t>Understand the given data</a:t>
            </a:r>
          </a:p>
          <a:p>
            <a:r>
              <a:rPr lang="en-BY" dirty="0"/>
              <a:t>Identify relationships</a:t>
            </a:r>
          </a:p>
          <a:p>
            <a:r>
              <a:rPr lang="en-BY" dirty="0"/>
              <a:t>Create visualization for discovered relationships</a:t>
            </a:r>
          </a:p>
          <a:p>
            <a:r>
              <a:rPr lang="en-BY" dirty="0"/>
              <a:t>Give propositions</a:t>
            </a:r>
          </a:p>
        </p:txBody>
      </p:sp>
    </p:spTree>
    <p:extLst>
      <p:ext uri="{BB962C8B-B14F-4D97-AF65-F5344CB8AC3E}">
        <p14:creationId xmlns:p14="http://schemas.microsoft.com/office/powerpoint/2010/main" val="343117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CB0B-CCEA-0C26-A0DD-4780FAF22B29}"/>
              </a:ext>
            </a:extLst>
          </p:cNvPr>
          <p:cNvSpPr>
            <a:spLocks noGrp="1"/>
          </p:cNvSpPr>
          <p:nvPr>
            <p:ph type="title"/>
          </p:nvPr>
        </p:nvSpPr>
        <p:spPr/>
        <p:txBody>
          <a:bodyPr/>
          <a:lstStyle/>
          <a:p>
            <a:r>
              <a:rPr lang="en-BY" dirty="0"/>
              <a:t>Data Exploration</a:t>
            </a:r>
          </a:p>
        </p:txBody>
      </p:sp>
      <p:sp>
        <p:nvSpPr>
          <p:cNvPr id="3" name="Content Placeholder 2">
            <a:extLst>
              <a:ext uri="{FF2B5EF4-FFF2-40B4-BE49-F238E27FC236}">
                <a16:creationId xmlns:a16="http://schemas.microsoft.com/office/drawing/2014/main" id="{7AE7C40B-E6A6-22A8-4CD6-A8881E045959}"/>
              </a:ext>
            </a:extLst>
          </p:cNvPr>
          <p:cNvSpPr>
            <a:spLocks noGrp="1"/>
          </p:cNvSpPr>
          <p:nvPr>
            <p:ph idx="1"/>
          </p:nvPr>
        </p:nvSpPr>
        <p:spPr/>
        <p:txBody>
          <a:bodyPr>
            <a:normAutofit lnSpcReduction="10000"/>
          </a:bodyPr>
          <a:lstStyle/>
          <a:p>
            <a:pPr marL="0" indent="0">
              <a:buNone/>
            </a:pPr>
            <a:r>
              <a:rPr lang="en-BY" dirty="0"/>
              <a:t>Given data includes:</a:t>
            </a:r>
          </a:p>
          <a:p>
            <a:pPr marL="514350" indent="-514350">
              <a:buAutoNum type="arabicParenR"/>
            </a:pPr>
            <a:r>
              <a:rPr lang="en-BY" dirty="0"/>
              <a:t>15 unique features</a:t>
            </a:r>
          </a:p>
          <a:p>
            <a:pPr marL="514350" indent="-514350">
              <a:buAutoNum type="arabicParenR"/>
            </a:pPr>
            <a:r>
              <a:rPr lang="en-GB" dirty="0"/>
              <a:t>Timeframe of the data: 2016-01-31 to 2018-12-31</a:t>
            </a:r>
            <a:endParaRPr lang="en-BY" dirty="0"/>
          </a:p>
          <a:p>
            <a:pPr marL="514350" indent="-514350">
              <a:buAutoNum type="arabicParenR"/>
            </a:pPr>
            <a:r>
              <a:rPr lang="en-GB" dirty="0"/>
              <a:t>Total data points :355,032</a:t>
            </a:r>
          </a:p>
          <a:p>
            <a:pPr marL="0" indent="0">
              <a:buNone/>
            </a:pPr>
            <a:endParaRPr lang="en-GB" dirty="0"/>
          </a:p>
          <a:p>
            <a:pPr marL="0" indent="0">
              <a:buNone/>
            </a:pPr>
            <a:r>
              <a:rPr lang="en-GB" dirty="0"/>
              <a:t>Assumptions:</a:t>
            </a:r>
          </a:p>
          <a:p>
            <a:pPr marL="514350" indent="-514350">
              <a:buAutoNum type="arabicParenR"/>
            </a:pPr>
            <a:r>
              <a:rPr lang="en-GB" dirty="0"/>
              <a:t>Outliers are present and they were handled </a:t>
            </a:r>
          </a:p>
          <a:p>
            <a:pPr marL="514350" indent="-514350">
              <a:buAutoNum type="arabicParenR"/>
            </a:pPr>
            <a:r>
              <a:rPr lang="en-GB" dirty="0"/>
              <a:t>Revenue was calculated as “Price Charged” – “Cost of Trip”, by not taking into account other factors</a:t>
            </a:r>
          </a:p>
        </p:txBody>
      </p:sp>
    </p:spTree>
    <p:extLst>
      <p:ext uri="{BB962C8B-B14F-4D97-AF65-F5344CB8AC3E}">
        <p14:creationId xmlns:p14="http://schemas.microsoft.com/office/powerpoint/2010/main" val="207217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6F09-057C-3FC8-435F-179B84C25E06}"/>
              </a:ext>
            </a:extLst>
          </p:cNvPr>
          <p:cNvSpPr>
            <a:spLocks noGrp="1"/>
          </p:cNvSpPr>
          <p:nvPr>
            <p:ph type="title"/>
          </p:nvPr>
        </p:nvSpPr>
        <p:spPr>
          <a:xfrm>
            <a:off x="414453" y="0"/>
            <a:ext cx="10515600" cy="1325563"/>
          </a:xfrm>
        </p:spPr>
        <p:txBody>
          <a:bodyPr/>
          <a:lstStyle/>
          <a:p>
            <a:r>
              <a:rPr lang="en-BY" dirty="0"/>
              <a:t>Popularity analysis</a:t>
            </a:r>
          </a:p>
        </p:txBody>
      </p:sp>
      <p:sp>
        <p:nvSpPr>
          <p:cNvPr id="19" name="TextBox 18">
            <a:extLst>
              <a:ext uri="{FF2B5EF4-FFF2-40B4-BE49-F238E27FC236}">
                <a16:creationId xmlns:a16="http://schemas.microsoft.com/office/drawing/2014/main" id="{204AAC23-623B-F27B-6471-FAB3637B9F2B}"/>
              </a:ext>
            </a:extLst>
          </p:cNvPr>
          <p:cNvSpPr txBox="1"/>
          <p:nvPr/>
        </p:nvSpPr>
        <p:spPr>
          <a:xfrm>
            <a:off x="414453" y="5408579"/>
            <a:ext cx="11363094" cy="646331"/>
          </a:xfrm>
          <a:prstGeom prst="rect">
            <a:avLst/>
          </a:prstGeom>
          <a:noFill/>
        </p:spPr>
        <p:txBody>
          <a:bodyPr wrap="square" rtlCol="0">
            <a:spAutoFit/>
          </a:bodyPr>
          <a:lstStyle/>
          <a:p>
            <a:r>
              <a:rPr lang="en-BY" dirty="0"/>
              <a:t>The bigger is the city, the more cab users it has. But the best users ratio appears in the cities, without the biggest population. Also, there are more Male cab users than Female.</a:t>
            </a:r>
          </a:p>
        </p:txBody>
      </p:sp>
      <p:pic>
        <p:nvPicPr>
          <p:cNvPr id="4" name="Picture 3" descr="Chart&#10;&#10;Description automatically generated">
            <a:extLst>
              <a:ext uri="{FF2B5EF4-FFF2-40B4-BE49-F238E27FC236}">
                <a16:creationId xmlns:a16="http://schemas.microsoft.com/office/drawing/2014/main" id="{6533AC34-B526-26E6-9A59-1C7760328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53" y="1401456"/>
            <a:ext cx="3785402" cy="3548815"/>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68116230-E3E8-B659-3E37-344B4E6C8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973" y="1401456"/>
            <a:ext cx="3785404" cy="3548817"/>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F6C4C4FF-5FFA-CFA9-CB8A-4F7196293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145" y="1401456"/>
            <a:ext cx="3785402" cy="3548815"/>
          </a:xfrm>
          <a:prstGeom prst="rect">
            <a:avLst/>
          </a:prstGeom>
        </p:spPr>
      </p:pic>
    </p:spTree>
    <p:extLst>
      <p:ext uri="{BB962C8B-B14F-4D97-AF65-F5344CB8AC3E}">
        <p14:creationId xmlns:p14="http://schemas.microsoft.com/office/powerpoint/2010/main" val="399836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814A-0792-7779-BAE5-2EDAA247D58E}"/>
              </a:ext>
            </a:extLst>
          </p:cNvPr>
          <p:cNvSpPr>
            <a:spLocks noGrp="1"/>
          </p:cNvSpPr>
          <p:nvPr>
            <p:ph type="title"/>
          </p:nvPr>
        </p:nvSpPr>
        <p:spPr>
          <a:xfrm>
            <a:off x="181708" y="0"/>
            <a:ext cx="10515600" cy="1325563"/>
          </a:xfrm>
        </p:spPr>
        <p:txBody>
          <a:bodyPr/>
          <a:lstStyle/>
          <a:p>
            <a:r>
              <a:rPr lang="en-BY"/>
              <a:t>Companies popularity</a:t>
            </a:r>
            <a:endParaRPr lang="en-BY" dirty="0"/>
          </a:p>
        </p:txBody>
      </p:sp>
      <p:sp>
        <p:nvSpPr>
          <p:cNvPr id="10" name="TextBox 9">
            <a:extLst>
              <a:ext uri="{FF2B5EF4-FFF2-40B4-BE49-F238E27FC236}">
                <a16:creationId xmlns:a16="http://schemas.microsoft.com/office/drawing/2014/main" id="{07174D4D-183A-E172-D360-D68DE680D13A}"/>
              </a:ext>
            </a:extLst>
          </p:cNvPr>
          <p:cNvSpPr txBox="1"/>
          <p:nvPr/>
        </p:nvSpPr>
        <p:spPr>
          <a:xfrm>
            <a:off x="327296" y="5554351"/>
            <a:ext cx="11043138" cy="646331"/>
          </a:xfrm>
          <a:prstGeom prst="rect">
            <a:avLst/>
          </a:prstGeom>
          <a:noFill/>
        </p:spPr>
        <p:txBody>
          <a:bodyPr wrap="square" rtlCol="0">
            <a:spAutoFit/>
          </a:bodyPr>
          <a:lstStyle/>
          <a:p>
            <a:r>
              <a:rPr lang="en-BY" dirty="0"/>
              <a:t>The Yellow Cab is more popular than Pink Cab. It has more customers than Pink Cab in almost all the big cities and cities with big users ratio. Furthermore, companies have more Male customers than Female</a:t>
            </a:r>
          </a:p>
        </p:txBody>
      </p:sp>
      <p:pic>
        <p:nvPicPr>
          <p:cNvPr id="4" name="Picture 3" descr="Bar chart&#10;&#10;Description automatically generated with medium confidence">
            <a:extLst>
              <a:ext uri="{FF2B5EF4-FFF2-40B4-BE49-F238E27FC236}">
                <a16:creationId xmlns:a16="http://schemas.microsoft.com/office/drawing/2014/main" id="{6F40D083-8741-BDEA-E9C0-AF94978F8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2156"/>
            <a:ext cx="4191000" cy="3929063"/>
          </a:xfrm>
          <a:prstGeom prst="rect">
            <a:avLst/>
          </a:prstGeom>
        </p:spPr>
      </p:pic>
      <p:pic>
        <p:nvPicPr>
          <p:cNvPr id="8" name="Picture 7" descr="Chart&#10;&#10;Description automatically generated with low confidence">
            <a:extLst>
              <a:ext uri="{FF2B5EF4-FFF2-40B4-BE49-F238E27FC236}">
                <a16:creationId xmlns:a16="http://schemas.microsoft.com/office/drawing/2014/main" id="{319190B5-1058-2D43-A19B-E1BD79A8A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041" y="1382156"/>
            <a:ext cx="4193279" cy="3931200"/>
          </a:xfrm>
          <a:prstGeom prst="rect">
            <a:avLst/>
          </a:prstGeom>
        </p:spPr>
      </p:pic>
      <p:pic>
        <p:nvPicPr>
          <p:cNvPr id="12" name="Picture 11">
            <a:extLst>
              <a:ext uri="{FF2B5EF4-FFF2-40B4-BE49-F238E27FC236}">
                <a16:creationId xmlns:a16="http://schemas.microsoft.com/office/drawing/2014/main" id="{2612A4AD-7067-BB5B-1B40-1E341848E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082" y="1382156"/>
            <a:ext cx="4193279" cy="3931200"/>
          </a:xfrm>
          <a:prstGeom prst="rect">
            <a:avLst/>
          </a:prstGeom>
        </p:spPr>
      </p:pic>
    </p:spTree>
    <p:extLst>
      <p:ext uri="{BB962C8B-B14F-4D97-AF65-F5344CB8AC3E}">
        <p14:creationId xmlns:p14="http://schemas.microsoft.com/office/powerpoint/2010/main" val="311416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0514-B854-E921-BBB3-D201EF107756}"/>
              </a:ext>
            </a:extLst>
          </p:cNvPr>
          <p:cNvSpPr>
            <a:spLocks noGrp="1"/>
          </p:cNvSpPr>
          <p:nvPr>
            <p:ph type="title"/>
          </p:nvPr>
        </p:nvSpPr>
        <p:spPr>
          <a:xfrm>
            <a:off x="539262" y="124627"/>
            <a:ext cx="10515600" cy="1325563"/>
          </a:xfrm>
        </p:spPr>
        <p:txBody>
          <a:bodyPr/>
          <a:lstStyle/>
          <a:p>
            <a:r>
              <a:rPr lang="en-BY" dirty="0"/>
              <a:t>Profit analysis</a:t>
            </a:r>
          </a:p>
        </p:txBody>
      </p:sp>
      <p:sp>
        <p:nvSpPr>
          <p:cNvPr id="10" name="TextBox 9">
            <a:extLst>
              <a:ext uri="{FF2B5EF4-FFF2-40B4-BE49-F238E27FC236}">
                <a16:creationId xmlns:a16="http://schemas.microsoft.com/office/drawing/2014/main" id="{EEB69A4C-7443-392C-18A7-E753404CE347}"/>
              </a:ext>
            </a:extLst>
          </p:cNvPr>
          <p:cNvSpPr txBox="1"/>
          <p:nvPr/>
        </p:nvSpPr>
        <p:spPr>
          <a:xfrm>
            <a:off x="539262" y="5601922"/>
            <a:ext cx="10814538" cy="646331"/>
          </a:xfrm>
          <a:prstGeom prst="rect">
            <a:avLst/>
          </a:prstGeom>
          <a:noFill/>
        </p:spPr>
        <p:txBody>
          <a:bodyPr wrap="square" rtlCol="0">
            <a:spAutoFit/>
          </a:bodyPr>
          <a:lstStyle/>
          <a:p>
            <a:r>
              <a:rPr lang="en-BY" dirty="0"/>
              <a:t>Yellow Cab makes more money per km for 3 years, it has bigger profit almost in all the cities and it’s overall profit is higher than Pink Cab profit</a:t>
            </a:r>
          </a:p>
        </p:txBody>
      </p:sp>
      <p:pic>
        <p:nvPicPr>
          <p:cNvPr id="4" name="Picture 3" descr="Chart&#10;&#10;Description automatically generated">
            <a:extLst>
              <a:ext uri="{FF2B5EF4-FFF2-40B4-BE49-F238E27FC236}">
                <a16:creationId xmlns:a16="http://schemas.microsoft.com/office/drawing/2014/main" id="{66E7B164-4100-66AD-DACF-D97ACD729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0190"/>
            <a:ext cx="3968262" cy="3720246"/>
          </a:xfrm>
          <a:prstGeom prst="rect">
            <a:avLst/>
          </a:prstGeom>
        </p:spPr>
      </p:pic>
      <p:pic>
        <p:nvPicPr>
          <p:cNvPr id="8" name="Picture 7" descr="Chart, bar chart&#10;&#10;Description automatically generated">
            <a:extLst>
              <a:ext uri="{FF2B5EF4-FFF2-40B4-BE49-F238E27FC236}">
                <a16:creationId xmlns:a16="http://schemas.microsoft.com/office/drawing/2014/main" id="{C05EB7BB-123E-7A03-C998-52C8CF351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931" y="1450190"/>
            <a:ext cx="3968262" cy="3720246"/>
          </a:xfrm>
          <a:prstGeom prst="rect">
            <a:avLst/>
          </a:prstGeom>
        </p:spPr>
      </p:pic>
      <p:pic>
        <p:nvPicPr>
          <p:cNvPr id="12" name="Picture 11" descr="Chart, funnel chart&#10;&#10;Description automatically generated">
            <a:extLst>
              <a:ext uri="{FF2B5EF4-FFF2-40B4-BE49-F238E27FC236}">
                <a16:creationId xmlns:a16="http://schemas.microsoft.com/office/drawing/2014/main" id="{CF719294-57F9-91F4-7CB4-0C3DAC5AE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6524" y="1450190"/>
            <a:ext cx="3968262" cy="3720246"/>
          </a:xfrm>
          <a:prstGeom prst="rect">
            <a:avLst/>
          </a:prstGeom>
        </p:spPr>
      </p:pic>
    </p:spTree>
    <p:extLst>
      <p:ext uri="{BB962C8B-B14F-4D97-AF65-F5344CB8AC3E}">
        <p14:creationId xmlns:p14="http://schemas.microsoft.com/office/powerpoint/2010/main" val="322874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4E1C-B297-CC7F-0278-4FDFAD1D1BAB}"/>
              </a:ext>
            </a:extLst>
          </p:cNvPr>
          <p:cNvSpPr>
            <a:spLocks noGrp="1"/>
          </p:cNvSpPr>
          <p:nvPr>
            <p:ph type="title"/>
          </p:nvPr>
        </p:nvSpPr>
        <p:spPr>
          <a:xfrm>
            <a:off x="228600" y="0"/>
            <a:ext cx="10515600" cy="1325563"/>
          </a:xfrm>
        </p:spPr>
        <p:txBody>
          <a:bodyPr/>
          <a:lstStyle/>
          <a:p>
            <a:r>
              <a:rPr lang="en-BY"/>
              <a:t>Customer-base revenue analysis</a:t>
            </a:r>
            <a:endParaRPr lang="en-BY" dirty="0"/>
          </a:p>
        </p:txBody>
      </p:sp>
      <p:sp>
        <p:nvSpPr>
          <p:cNvPr id="16" name="TextBox 15">
            <a:extLst>
              <a:ext uri="{FF2B5EF4-FFF2-40B4-BE49-F238E27FC236}">
                <a16:creationId xmlns:a16="http://schemas.microsoft.com/office/drawing/2014/main" id="{5E010BDE-8AD3-D0DF-6EF5-58B594272F1C}"/>
              </a:ext>
            </a:extLst>
          </p:cNvPr>
          <p:cNvSpPr txBox="1"/>
          <p:nvPr/>
        </p:nvSpPr>
        <p:spPr>
          <a:xfrm>
            <a:off x="228600" y="5355712"/>
            <a:ext cx="11207261" cy="923330"/>
          </a:xfrm>
          <a:prstGeom prst="rect">
            <a:avLst/>
          </a:prstGeom>
          <a:noFill/>
        </p:spPr>
        <p:txBody>
          <a:bodyPr wrap="square" rtlCol="0">
            <a:spAutoFit/>
          </a:bodyPr>
          <a:lstStyle/>
          <a:p>
            <a:r>
              <a:rPr lang="en-BY" dirty="0"/>
              <a:t>We can see that Profit per KM doesn’t depend on the Gender. A</a:t>
            </a:r>
            <a:r>
              <a:rPr lang="en-GB" dirty="0"/>
              <a:t>l</a:t>
            </a:r>
            <a:r>
              <a:rPr lang="en-BY" dirty="0"/>
              <a:t>so, high and middle classes are equally important for companies profit and low class has very little contribution to companies profit. Moreover, older groups of people contribute less to overall profit</a:t>
            </a:r>
          </a:p>
        </p:txBody>
      </p:sp>
      <p:pic>
        <p:nvPicPr>
          <p:cNvPr id="4" name="Picture 3">
            <a:extLst>
              <a:ext uri="{FF2B5EF4-FFF2-40B4-BE49-F238E27FC236}">
                <a16:creationId xmlns:a16="http://schemas.microsoft.com/office/drawing/2014/main" id="{458276C7-109D-FCF7-0A9F-187660EAC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93" y="1040623"/>
            <a:ext cx="4251158" cy="3985460"/>
          </a:xfrm>
          <a:prstGeom prst="rect">
            <a:avLst/>
          </a:prstGeom>
        </p:spPr>
      </p:pic>
      <p:pic>
        <p:nvPicPr>
          <p:cNvPr id="6" name="Picture 5" descr="Icon&#10;&#10;Description automatically generated">
            <a:extLst>
              <a:ext uri="{FF2B5EF4-FFF2-40B4-BE49-F238E27FC236}">
                <a16:creationId xmlns:a16="http://schemas.microsoft.com/office/drawing/2014/main" id="{4C8B4DF8-B942-2936-692C-49945AF51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2518" y="1040623"/>
            <a:ext cx="4251158" cy="3985460"/>
          </a:xfrm>
          <a:prstGeom prst="rect">
            <a:avLst/>
          </a:prstGeom>
        </p:spPr>
      </p:pic>
      <p:pic>
        <p:nvPicPr>
          <p:cNvPr id="10" name="Picture 9">
            <a:extLst>
              <a:ext uri="{FF2B5EF4-FFF2-40B4-BE49-F238E27FC236}">
                <a16:creationId xmlns:a16="http://schemas.microsoft.com/office/drawing/2014/main" id="{1F48019D-4C01-6354-22A9-D78D35AEA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2242" y="1040623"/>
            <a:ext cx="4251158" cy="4001089"/>
          </a:xfrm>
          <a:prstGeom prst="rect">
            <a:avLst/>
          </a:prstGeom>
        </p:spPr>
      </p:pic>
    </p:spTree>
    <p:extLst>
      <p:ext uri="{BB962C8B-B14F-4D97-AF65-F5344CB8AC3E}">
        <p14:creationId xmlns:p14="http://schemas.microsoft.com/office/powerpoint/2010/main" val="3778476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611</TotalTime>
  <Words>658</Words>
  <Application>Microsoft Macintosh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 Extended</vt:lpstr>
      <vt:lpstr>Office Theme</vt:lpstr>
      <vt:lpstr>PowerPoint Presentation</vt:lpstr>
      <vt:lpstr>   Agenda</vt:lpstr>
      <vt:lpstr>Problem Statement</vt:lpstr>
      <vt:lpstr>Approach</vt:lpstr>
      <vt:lpstr>Data Exploration</vt:lpstr>
      <vt:lpstr>Popularity analysis</vt:lpstr>
      <vt:lpstr>Companies popularity</vt:lpstr>
      <vt:lpstr>Profit analysis</vt:lpstr>
      <vt:lpstr>Customer-base revenue analysis</vt:lpstr>
      <vt:lpstr>Seasonality analysis</vt:lpstr>
      <vt:lpstr>Daywise analysis</vt:lpstr>
      <vt:lpstr>Data Analysis results and propositions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Kartavik</dc:creator>
  <cp:lastModifiedBy>Andrei Kartavik</cp:lastModifiedBy>
  <cp:revision>2</cp:revision>
  <dcterms:created xsi:type="dcterms:W3CDTF">2022-09-15T10:16:13Z</dcterms:created>
  <dcterms:modified xsi:type="dcterms:W3CDTF">2022-09-20T13:27:47Z</dcterms:modified>
</cp:coreProperties>
</file>