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303" r:id="rId3"/>
    <p:sldId id="306" r:id="rId4"/>
    <p:sldId id="307" r:id="rId5"/>
    <p:sldId id="310" r:id="rId6"/>
    <p:sldId id="308" r:id="rId7"/>
    <p:sldId id="311" r:id="rId8"/>
    <p:sldId id="302" r:id="rId9"/>
    <p:sldId id="312" r:id="rId10"/>
    <p:sldId id="29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8"/>
    <p:restoredTop sz="94700"/>
  </p:normalViewPr>
  <p:slideViewPr>
    <p:cSldViewPr snapToGrid="0" snapToObjects="1">
      <p:cViewPr varScale="1">
        <p:scale>
          <a:sx n="79" d="100"/>
          <a:sy n="79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5E16-F311-D49F-CBAB-462C5C27C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1C335-A90F-421D-558C-B2BFED42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3C7BD-470D-9E1D-A4B5-811E947C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F02A8-CA40-5919-9FDD-2EA752E4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1F845-EDAE-DB67-E0C0-F92D7AD3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10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838F0-8DAC-DF63-3E8A-764D938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CFAA51-713E-3398-CE32-B7714C3B4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6815E-AEAA-BFA0-43EC-F05DB542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8831C-FB04-839C-1168-C7FCC93F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49CBF-4C5D-77B2-0C07-CD9C8FCC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381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EABC2D-28D2-E665-B5D1-D1C52A929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39F08-90D4-5787-6285-E4BF43DC5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260722-B5E6-95D4-AD77-503879CD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498F0-7212-872A-48C3-DDC8DB73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CAD12-E99C-0C73-BAD8-556310EA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595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8AC6-4AB6-9D8B-4023-0E41A36B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9D594-E240-230C-CD5C-3C6AAAB6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4D54B-9F23-DB3C-304C-81C1AC6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38017-6D71-55E6-BAAF-7FC8C01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7FB67-CB4A-C683-88A6-173CDE69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734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2506F-8B75-5210-FED6-5EBAC4C0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5C087-B49E-7A3F-57ED-FF8C6DE7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47B5B-C17F-6167-53D3-DFC53C9B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7C34A-8983-F0C7-7A4A-A8D4F760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9C3C8-C39E-9292-F6C8-BC32311F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834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A3756-0942-540B-8B64-F0F92368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1B313-96E4-567F-0372-3392236B2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735EC1-C203-B5FC-E639-4219203E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8B4E7C-5B23-3A34-EBCB-30E684FE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BD881A-B3D2-A05A-F3E4-C73E14B2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6CB86E-829A-A970-C5DA-1F6ABB0D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402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E7C0B-3918-D43B-6C53-3585D8CE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772FE1-218E-EB94-6061-13A2DABC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F0E15-06D1-663B-6C6C-C939EDC1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E1B832-3DFF-9421-3B6B-2C30ECAC2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10167D-1281-A143-C42B-478679D16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7CC0D6-4FAB-723B-AF02-0B86FBE2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129E23-EBE1-93BE-DA68-6D2D420B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2898A7-41CB-A750-09E4-92A25CE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30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3FD1C-3AF5-166F-C3B4-CEC2534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22CE74-371A-F918-7877-20492061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6B8229-7632-2FF5-7E3C-4F7672CB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DA398-180A-AC66-DFC4-557DD05C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631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EF8739-2877-520B-16D9-29668A2B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C304B7-256D-0BFC-34E5-DBC4E90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57346-743D-F2C1-92B5-0BF54C33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760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3A8C-BB65-009C-1CFF-B489E5E0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FD2A-24BC-411E-0170-86C081A5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5242BD-8BB7-BB24-84A4-64DA2B9CA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EE0467-600D-5237-3E61-F52DD797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5301A-0346-E3C9-0E09-C0EF235D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8115A-27DD-6BFD-CA4D-9401B89F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23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40BA6-1364-781D-C4CD-22929CD5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E36F0F-B972-36A0-BF06-0A66D510F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745AFF-F356-E593-6143-D832CDD6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A22862-F277-2E8E-8CF8-67FCE776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CB481E-0824-36EA-E28A-D79243B5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5BE4A-F9A3-9F41-A790-D7254F8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460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F7E592-31D0-9BDE-5E82-D458E06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C0C1A-8DB1-16AF-24EE-B74A7790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6F03E-18CC-8BA7-F4BB-6795EE15E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1D69-A183-9B49-AFC1-8B69836688A1}" type="datetimeFigureOut">
              <a:rPr lang="es-ES_tradnl" smtClean="0"/>
              <a:t>01/09/2023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2303F0-AB07-344D-9FFE-060F1456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CDA60-6C61-31C2-D717-5DC5780D6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1CE6E-0208-1242-AA89-A5ABD4D530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465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194C9D0-D1AF-470A-BFEE-033E435A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" y="2348"/>
            <a:ext cx="12187824" cy="685565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585731" y="81717"/>
            <a:ext cx="7992609" cy="4467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85731" y="753310"/>
            <a:ext cx="8163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Algebra relacional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F44A8D-A4CB-BA57-4E0B-05D45CFC2A43}"/>
              </a:ext>
            </a:extLst>
          </p:cNvPr>
          <p:cNvSpPr txBox="1"/>
          <p:nvPr/>
        </p:nvSpPr>
        <p:spPr>
          <a:xfrm>
            <a:off x="1720887" y="4318002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/>
              <a:t>Juan Camilo David Díaz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1024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9AECC1B-70CF-CD25-A60A-72DA0C7EED14}"/>
              </a:ext>
            </a:extLst>
          </p:cNvPr>
          <p:cNvSpPr txBox="1"/>
          <p:nvPr/>
        </p:nvSpPr>
        <p:spPr>
          <a:xfrm>
            <a:off x="4883285" y="2839255"/>
            <a:ext cx="2425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QUIZZ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97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301ABCA-2160-0E3B-D9E2-F35DAFC442F3}"/>
              </a:ext>
            </a:extLst>
          </p:cNvPr>
          <p:cNvSpPr txBox="1"/>
          <p:nvPr/>
        </p:nvSpPr>
        <p:spPr>
          <a:xfrm>
            <a:off x="408562" y="1452521"/>
            <a:ext cx="110506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b="1" dirty="0">
                <a:solidFill>
                  <a:prstClr val="black"/>
                </a:solidFill>
                <a:latin typeface="Calibri" panose="020F0502020204030204"/>
              </a:rPr>
              <a:t>Selección:</a:t>
            </a:r>
            <a:r>
              <a:rPr lang="es-ES" sz="3200" dirty="0">
                <a:solidFill>
                  <a:prstClr val="black"/>
                </a:solidFill>
                <a:latin typeface="Calibri" panose="020F0502020204030204"/>
              </a:rPr>
              <a:t> Permite seleccionar filas que cumplan con cierta condición. Es similar a filtrar datos basados en una condición específica.</a:t>
            </a:r>
          </a:p>
          <a:p>
            <a:pPr algn="just"/>
            <a:r>
              <a:rPr lang="es-ES" sz="3200" b="1" dirty="0">
                <a:solidFill>
                  <a:prstClr val="black"/>
                </a:solidFill>
                <a:latin typeface="Calibri" panose="020F0502020204030204"/>
              </a:rPr>
              <a:t>Proyección: </a:t>
            </a:r>
            <a:r>
              <a:rPr lang="es-ES" sz="3200" dirty="0">
                <a:solidFill>
                  <a:prstClr val="black"/>
                </a:solidFill>
                <a:latin typeface="Calibri" panose="020F0502020204030204"/>
              </a:rPr>
              <a:t>Permite seleccionar columnas específicas de una tabla, descartando las demás. Es similar a elegir campos específicos para visualización.</a:t>
            </a:r>
          </a:p>
          <a:p>
            <a:pPr algn="just"/>
            <a:r>
              <a:rPr lang="es-ES" sz="3200" b="1" dirty="0">
                <a:solidFill>
                  <a:prstClr val="black"/>
                </a:solidFill>
                <a:latin typeface="Calibri" panose="020F0502020204030204"/>
              </a:rPr>
              <a:t>Unión, Diferencia e intersección: </a:t>
            </a:r>
            <a:r>
              <a:rPr lang="es-ES" sz="3200" dirty="0">
                <a:solidFill>
                  <a:prstClr val="black"/>
                </a:solidFill>
                <a:latin typeface="Calibri" panose="020F0502020204030204"/>
              </a:rPr>
              <a:t>Significado de conjuntos.</a:t>
            </a:r>
          </a:p>
          <a:p>
            <a:pPr algn="just"/>
            <a:r>
              <a:rPr lang="es-ES" sz="3200" b="1" dirty="0">
                <a:solidFill>
                  <a:prstClr val="black"/>
                </a:solidFill>
                <a:latin typeface="Calibri" panose="020F0502020204030204"/>
              </a:rPr>
              <a:t>Producto Cartesiano: </a:t>
            </a:r>
            <a:r>
              <a:rPr lang="es-ES" sz="3200" dirty="0">
                <a:solidFill>
                  <a:prstClr val="black"/>
                </a:solidFill>
                <a:latin typeface="Calibri" panose="020F0502020204030204"/>
              </a:rPr>
              <a:t>Combina todas las filas de una tabla con todas las filas de otra tabla.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3306592" y="426654"/>
            <a:ext cx="6362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Operaciones básicas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8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/>
              <p:nvPr/>
            </p:nvSpPr>
            <p:spPr>
              <a:xfrm>
                <a:off x="2015247" y="1222369"/>
                <a:ext cx="816150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200" b="0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prstClr val="black"/>
                    </a:solidFill>
                  </a:rPr>
                  <a:t>Ambas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deben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tener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el</a:t>
                </a:r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mismo</a:t>
                </a:r>
                <a:r>
                  <a:rPr lang="en-US" sz="3200" dirty="0">
                    <a:solidFill>
                      <a:prstClr val="black"/>
                    </a:solidFill>
                  </a:rPr>
                  <a:t> conjunto de </a:t>
                </a:r>
                <a:r>
                  <a:rPr lang="en-US" sz="3200" dirty="0" err="1">
                    <a:solidFill>
                      <a:prstClr val="black"/>
                    </a:solidFill>
                  </a:rPr>
                  <a:t>atributos</a:t>
                </a:r>
                <a:r>
                  <a:rPr lang="en-US" sz="3200" dirty="0">
                    <a:solidFill>
                      <a:prstClr val="black"/>
                    </a:solidFill>
                  </a:rPr>
                  <a:t>.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7" y="1222369"/>
                <a:ext cx="8161506" cy="1569660"/>
              </a:xfrm>
              <a:prstGeom prst="rect">
                <a:avLst/>
              </a:prstGeom>
              <a:blipFill>
                <a:blip r:embed="rId3"/>
                <a:stretch>
                  <a:fillRect l="-1943" r="-1943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4053191" y="229966"/>
            <a:ext cx="4085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Intersección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 descr="Rotar Tablas de Datos (Fila a Columna) en Excel y Google Sheets - Automate  Excel">
            <a:extLst>
              <a:ext uri="{FF2B5EF4-FFF2-40B4-BE49-F238E27FC236}">
                <a16:creationId xmlns:a16="http://schemas.microsoft.com/office/drawing/2014/main" id="{46C6918D-27CF-7364-CE0C-28A5F261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4" y="2792029"/>
            <a:ext cx="45243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EED8CF0-5E50-4283-8C44-D80472690387}"/>
                  </a:ext>
                </a:extLst>
              </p:cNvPr>
              <p:cNvSpPr txBox="1"/>
              <p:nvPr/>
            </p:nvSpPr>
            <p:spPr>
              <a:xfrm>
                <a:off x="5049669" y="4121064"/>
                <a:ext cx="609437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𝑃𝑟𝑜𝑑𝑢𝑐𝑡𝑜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𝑣𝑒𝑛𝑡𝑎𝑠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𝑉𝑒𝑛𝑡𝑎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𝑃𝑟𝑜𝑑𝑢𝑐𝑡𝑜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𝑃𝑟𝑒𝑐𝑖𝑜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&lt;60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𝑉𝑒𝑛𝑡𝑎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E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EED8CF0-5E50-4283-8C44-D8047269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69" y="4121064"/>
                <a:ext cx="6094378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/>
              <p:nvPr/>
            </p:nvSpPr>
            <p:spPr>
              <a:xfrm>
                <a:off x="2015247" y="1222369"/>
                <a:ext cx="816150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ES" sz="3200" b="0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Si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existen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atributos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en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común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, se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debe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quitar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la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ambiguedad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7" y="1222369"/>
                <a:ext cx="8161506" cy="1569660"/>
              </a:xfrm>
              <a:prstGeom prst="rect">
                <a:avLst/>
              </a:prstGeom>
              <a:blipFill>
                <a:blip r:embed="rId3"/>
                <a:stretch>
                  <a:fillRect l="-1943" r="-1943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2725366" y="222095"/>
            <a:ext cx="674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Producto Cartesiano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DF60DA-4923-47D9-AAE6-285CC789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58" y="2842009"/>
            <a:ext cx="9153525" cy="24479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5A825A2-BFAE-88B5-B605-349FDA2C6159}"/>
              </a:ext>
            </a:extLst>
          </p:cNvPr>
          <p:cNvSpPr txBox="1"/>
          <p:nvPr/>
        </p:nvSpPr>
        <p:spPr>
          <a:xfrm>
            <a:off x="3446024" y="5449372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https://www.youtube.com/watch?v=vh0KMMsTGQ0</a:t>
            </a:r>
          </a:p>
        </p:txBody>
      </p:sp>
    </p:spTree>
    <p:extLst>
      <p:ext uri="{BB962C8B-B14F-4D97-AF65-F5344CB8AC3E}">
        <p14:creationId xmlns:p14="http://schemas.microsoft.com/office/powerpoint/2010/main" val="27469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2725366" y="222095"/>
            <a:ext cx="6741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Producto Cartesiano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52C0BD-9D82-619E-9318-44869F02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4" y="1915031"/>
            <a:ext cx="7029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2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/>
              <p:nvPr/>
            </p:nvSpPr>
            <p:spPr>
              <a:xfrm>
                <a:off x="2015247" y="1222369"/>
                <a:ext cx="816150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∞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3200" b="0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Relaciones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con un valor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en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común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301ABCA-2160-0E3B-D9E2-F35DAFC44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7" y="1222369"/>
                <a:ext cx="8161506" cy="1077218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4049949" y="206706"/>
            <a:ext cx="4092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 err="1">
                <a:solidFill>
                  <a:srgbClr val="C00000"/>
                </a:solidFill>
                <a:latin typeface="+mj-lt"/>
              </a:rPr>
              <a:t>Join</a:t>
            </a:r>
            <a:r>
              <a:rPr lang="es-CO" sz="6000" b="1" dirty="0">
                <a:solidFill>
                  <a:srgbClr val="C00000"/>
                </a:solidFill>
                <a:latin typeface="+mj-lt"/>
              </a:rPr>
              <a:t> Natural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DAE67F19-59B9-35DB-19BA-06D8C9D0A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213199"/>
              </p:ext>
            </p:extLst>
          </p:nvPr>
        </p:nvGraphicFramePr>
        <p:xfrm>
          <a:off x="677778" y="2421024"/>
          <a:ext cx="4220319" cy="347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674726" imgH="2202054" progId="Excel.Sheet.12">
                  <p:embed/>
                </p:oleObj>
              </mc:Choice>
              <mc:Fallback>
                <p:oleObj name="Worksheet" r:id="rId4" imgW="2674726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778" y="2421024"/>
                        <a:ext cx="4220319" cy="347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8E22728-CBA9-BBDE-F115-D03D15A47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272899"/>
              </p:ext>
            </p:extLst>
          </p:nvPr>
        </p:nvGraphicFramePr>
        <p:xfrm>
          <a:off x="5795355" y="2591211"/>
          <a:ext cx="4934253" cy="303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284185" imgH="2019221" progId="Excel.Sheet.12">
                  <p:embed/>
                </p:oleObj>
              </mc:Choice>
              <mc:Fallback>
                <p:oleObj name="Worksheet" r:id="rId6" imgW="3284185" imgH="20192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5355" y="2591211"/>
                        <a:ext cx="4934253" cy="3033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2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00AE4E-068E-E118-9AF4-CCE336664DDA}"/>
              </a:ext>
            </a:extLst>
          </p:cNvPr>
          <p:cNvSpPr txBox="1"/>
          <p:nvPr/>
        </p:nvSpPr>
        <p:spPr>
          <a:xfrm>
            <a:off x="4049949" y="206706"/>
            <a:ext cx="4092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 err="1">
                <a:solidFill>
                  <a:srgbClr val="C00000"/>
                </a:solidFill>
                <a:latin typeface="+mj-lt"/>
              </a:rPr>
              <a:t>Join</a:t>
            </a:r>
            <a:r>
              <a:rPr lang="es-CO" sz="6000" b="1" dirty="0">
                <a:solidFill>
                  <a:srgbClr val="C00000"/>
                </a:solidFill>
                <a:latin typeface="+mj-lt"/>
              </a:rPr>
              <a:t> Natural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BE4F51D-87B7-4B19-30F0-6830E5A51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54621"/>
              </p:ext>
            </p:extLst>
          </p:nvPr>
        </p:nvGraphicFramePr>
        <p:xfrm>
          <a:off x="1606708" y="1950835"/>
          <a:ext cx="8978583" cy="3379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64338" imgH="2019221" progId="Excel.Sheet.12">
                  <p:embed/>
                </p:oleObj>
              </mc:Choice>
              <mc:Fallback>
                <p:oleObj name="Worksheet" r:id="rId3" imgW="5364338" imgH="20192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708" y="1950835"/>
                        <a:ext cx="8978583" cy="3379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3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3B5BB0E-94F1-CB59-D88D-0002D236E08A}"/>
              </a:ext>
            </a:extLst>
          </p:cNvPr>
          <p:cNvSpPr txBox="1"/>
          <p:nvPr/>
        </p:nvSpPr>
        <p:spPr>
          <a:xfrm>
            <a:off x="2360578" y="274634"/>
            <a:ext cx="7470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Asignación y Renombrar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CC3D11-8F52-CA76-4C95-EF6A0957F434}"/>
                  </a:ext>
                </a:extLst>
              </p:cNvPr>
              <p:cNvSpPr txBox="1"/>
              <p:nvPr/>
            </p:nvSpPr>
            <p:spPr>
              <a:xfrm>
                <a:off x="2015247" y="1914606"/>
                <a:ext cx="816150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/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Asigna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una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nueva</a:t>
                </a:r>
                <a:r>
                  <a:rPr lang="en-US" sz="3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relación</a:t>
                </a:r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CC3D11-8F52-CA76-4C95-EF6A0957F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7" y="1914606"/>
                <a:ext cx="8161506" cy="1077218"/>
              </a:xfrm>
              <a:prstGeom prst="rect">
                <a:avLst/>
              </a:prstGeom>
              <a:blipFill>
                <a:blip r:embed="rId3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662200-4BCD-CF90-F118-7CEB6F06A224}"/>
                  </a:ext>
                </a:extLst>
              </p:cNvPr>
              <p:cNvSpPr txBox="1"/>
              <p:nvPr/>
            </p:nvSpPr>
            <p:spPr>
              <a:xfrm>
                <a:off x="2015246" y="4279787"/>
                <a:ext cx="816150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ctr"/>
                <a:r>
                  <a:rPr lang="en-US" sz="3200" dirty="0" err="1">
                    <a:solidFill>
                      <a:prstClr val="black"/>
                    </a:solidFill>
                    <a:latin typeface="Calibri" panose="020F0502020204030204"/>
                  </a:rPr>
                  <a:t>Renonbra</a:t>
                </a:r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662200-4BCD-CF90-F118-7CEB6F06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6" y="4279787"/>
                <a:ext cx="8161506" cy="1077218"/>
              </a:xfrm>
              <a:prstGeom prst="rect">
                <a:avLst/>
              </a:prstGeom>
              <a:blipFill>
                <a:blip r:embed="rId4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1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3B5BB0E-94F1-CB59-D88D-0002D236E08A}"/>
              </a:ext>
            </a:extLst>
          </p:cNvPr>
          <p:cNvSpPr txBox="1"/>
          <p:nvPr/>
        </p:nvSpPr>
        <p:spPr>
          <a:xfrm>
            <a:off x="3949428" y="274634"/>
            <a:ext cx="4293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6000" b="1" dirty="0">
                <a:solidFill>
                  <a:srgbClr val="C00000"/>
                </a:solidFill>
                <a:latin typeface="+mj-lt"/>
              </a:rPr>
              <a:t>Agrupación </a:t>
            </a:r>
            <a:r>
              <a:rPr lang="el-GR" sz="6000" b="1" dirty="0">
                <a:solidFill>
                  <a:srgbClr val="C00000"/>
                </a:solidFill>
                <a:latin typeface="+mj-lt"/>
              </a:rPr>
              <a:t>ϒ</a:t>
            </a:r>
            <a:endParaRPr kumimoji="0" lang="es-CO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CC3D11-8F52-CA76-4C95-EF6A0957F434}"/>
                  </a:ext>
                </a:extLst>
              </p:cNvPr>
              <p:cNvSpPr txBox="1"/>
              <p:nvPr/>
            </p:nvSpPr>
            <p:spPr>
              <a:xfrm>
                <a:off x="2015247" y="1914606"/>
                <a:ext cx="9210472" cy="3637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3200" dirty="0">
                    <a:solidFill>
                      <a:prstClr val="black"/>
                    </a:solidFill>
                    <a:latin typeface="Calibri" panose="020F0502020204030204"/>
                  </a:rPr>
                  <a:t>Permite agrupar por conjunto de valores en función de un atributo determinado y hacer operaciones en el campo.</a:t>
                </a:r>
              </a:p>
              <a:p>
                <a:pPr algn="just"/>
                <a:endParaRPr lang="es-E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lang="es-ES" sz="3200" dirty="0" err="1">
                    <a:solidFill>
                      <a:prstClr val="black"/>
                    </a:solidFill>
                    <a:latin typeface="Calibri" panose="020F0502020204030204"/>
                  </a:rPr>
                  <a:t>Sum;AVG</a:t>
                </a:r>
                <a:r>
                  <a:rPr lang="es-ES" sz="3200" dirty="0">
                    <a:solidFill>
                      <a:prstClr val="black"/>
                    </a:solidFill>
                    <a:latin typeface="Calibri" panose="020F0502020204030204"/>
                  </a:rPr>
                  <a:t>, </a:t>
                </a:r>
                <a:r>
                  <a:rPr lang="es-ES" sz="3200" dirty="0" err="1">
                    <a:solidFill>
                      <a:prstClr val="black"/>
                    </a:solidFill>
                    <a:latin typeface="Calibri" panose="020F0502020204030204"/>
                  </a:rPr>
                  <a:t>Count</a:t>
                </a:r>
                <a:r>
                  <a:rPr lang="es-ES" sz="3200" dirty="0">
                    <a:solidFill>
                      <a:prstClr val="black"/>
                    </a:solidFill>
                    <a:latin typeface="Calibri" panose="020F0502020204030204"/>
                  </a:rPr>
                  <a:t>, min, </a:t>
                </a:r>
                <a:r>
                  <a:rPr lang="es-ES" sz="3200" dirty="0" err="1">
                    <a:solidFill>
                      <a:prstClr val="black"/>
                    </a:solidFill>
                    <a:latin typeface="Calibri" panose="020F0502020204030204"/>
                  </a:rPr>
                  <a:t>max</a:t>
                </a:r>
                <a:endParaRPr lang="es-E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endParaRPr lang="es-ES" sz="32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prstClr val="black"/>
                              </a:solidFill>
                            </a:rPr>
                            <m:t>ϒ</m:t>
                          </m:r>
                        </m:e>
                        <m:sub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𝑎𝑡𝑟𝑖𝑏𝑢𝑡</m:t>
                          </m:r>
                          <m:sSub>
                            <m:sSubPr>
                              <m:ctrlP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𝑎𝑔𝑟𝑢𝑝𝑎𝑐𝑖</m:t>
                              </m:r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𝑓𝑢𝑛𝑐𝑖</m:t>
                          </m:r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sSub>
                            <m:sSubPr>
                              <m:ctrlP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𝑎𝑔𝑟𝑒𝑔𝑎𝑐𝑖</m:t>
                              </m:r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sz="3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ES" sz="3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𝑎𝑙𝑖𝑎𝑠</m:t>
                          </m:r>
                        </m:sub>
                      </m:sSub>
                      <m:r>
                        <a:rPr lang="es-E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𝐸𝑛𝑡𝑖𝑑𝑎𝑑</m:t>
                      </m:r>
                      <m:r>
                        <a:rPr lang="es-ES" sz="3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0CC3D11-8F52-CA76-4C95-EF6A0957F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47" y="1914606"/>
                <a:ext cx="9210472" cy="3637791"/>
              </a:xfrm>
              <a:prstGeom prst="rect">
                <a:avLst/>
              </a:prstGeom>
              <a:blipFill>
                <a:blip r:embed="rId3"/>
                <a:stretch>
                  <a:fillRect l="-1722" t="-2178" r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FD51698-5563-AA13-2AE2-F790604FE8E1}"/>
                  </a:ext>
                </a:extLst>
              </p:cNvPr>
              <p:cNvSpPr txBox="1"/>
              <p:nvPr/>
            </p:nvSpPr>
            <p:spPr>
              <a:xfrm>
                <a:off x="3009898" y="5892212"/>
                <a:ext cx="61722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800" dirty="0">
                              <a:solidFill>
                                <a:prstClr val="black"/>
                              </a:solidFill>
                            </a:rPr>
                            <m:t>ϒ</m:t>
                          </m:r>
                        </m:e>
                        <m:sub>
                          <m:r>
                            <a:rPr lang="es-E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𝐶𝑙𝑖𝑒𝑛𝑡𝑒</m:t>
                          </m:r>
                          <m: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s-E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𝐶𝑙𝑖𝑒𝑛𝑡𝑒</m:t>
                              </m:r>
                            </m:e>
                          </m:d>
                          <m: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s-ES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𝑁𝑢𝑚𝑒𝑟𝑜𝐶𝑜𝑚𝑝𝑟𝑎𝑠</m:t>
                          </m:r>
                        </m:sub>
                      </m:sSub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𝐶𝑙𝑖𝑒𝑛𝑡𝑒𝑠</m:t>
                      </m:r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∞ </m:t>
                      </m:r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𝑉𝑒𝑛𝑡𝑎</m:t>
                      </m:r>
                      <m:r>
                        <a:rPr lang="es-ES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FD51698-5563-AA13-2AE2-F790604F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98" y="5892212"/>
                <a:ext cx="6172200" cy="396006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226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Alejandra Sánchez Pulido</dc:creator>
  <cp:lastModifiedBy>JUAN CAMILO DAVID DIAZ</cp:lastModifiedBy>
  <cp:revision>53</cp:revision>
  <dcterms:created xsi:type="dcterms:W3CDTF">2022-05-18T22:16:24Z</dcterms:created>
  <dcterms:modified xsi:type="dcterms:W3CDTF">2023-09-01T12:30:56Z</dcterms:modified>
</cp:coreProperties>
</file>