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71" r:id="rId5"/>
    <p:sldId id="280"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64131-6F00-4F2C-BD9D-C62CDDB6FB45}"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507E6-595D-4B44-B9CC-3EA9772BAB1A}" type="slidenum">
              <a:rPr lang="en-IN" smtClean="0"/>
              <a:t>‹#›</a:t>
            </a:fld>
            <a:endParaRPr lang="en-IN"/>
          </a:p>
        </p:txBody>
      </p:sp>
    </p:spTree>
    <p:extLst>
      <p:ext uri="{BB962C8B-B14F-4D97-AF65-F5344CB8AC3E}">
        <p14:creationId xmlns:p14="http://schemas.microsoft.com/office/powerpoint/2010/main" val="117115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5C9AFCA-2961-4ADF-81C5-4750847F01DE}" type="datetime1">
              <a:rPr lang="en-US" smtClean="0"/>
              <a:t>11/25/2023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2078E-3B8A-4019-B10E-A25CD86932E1}"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DFB60D-8514-46EB-9AAF-90DA5206EBE6}"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0808C4-ACC6-44FB-B515-B9AC5AA956CC}"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AA1DB-F49E-4384-B3C4-243C3B317FC2}"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BEDD56-B5B1-4D96-AC9B-86BA236CF9E5}" type="datetime1">
              <a:rPr lang="en-US" smtClean="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895F7B-DBDD-44F6-8367-8FB7C260F697}" type="datetime1">
              <a:rPr lang="en-US" smtClean="0"/>
              <a:t>11/25/2023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3D3116-841A-4648-82C2-0D8D8A7B27C3}"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6D4549-21DA-4812-A10B-302EF0038CC4}"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99CC-B035-4AC8-9A86-3CCACCA1E223}"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8D3ED-DB62-4989-A364-BBC00401AF02}" type="datetime1">
              <a:rPr lang="en-US" smtClean="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5AAF7-CF34-4D9E-8824-7834E2F200E8}"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6D021-CCF2-4579-B273-252E4343DEB0}" type="datetime1">
              <a:rPr lang="en-US" smtClean="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5588E-7480-4295-A2BF-A9CE2B0DE0A1}" type="datetime1">
              <a:rPr lang="en-US" smtClean="0"/>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9DF30-CD00-4FDA-BB8B-4E820B5E9AB1}" type="datetime1">
              <a:rPr lang="en-US" smtClean="0"/>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1CD105-3737-4124-BDC3-319DFEDC92D1}"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74AE83-14F5-4DDB-B0C4-0473BACB1D3D}" type="datetime1">
              <a:rPr lang="en-US" smtClean="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1EB2E9-B424-4FE8-91D2-2060828F06FB}" type="datetime1">
              <a:rPr lang="en-US" smtClean="0"/>
              <a:t>11/25/2023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nehalgund/laptop-price-prediction-dataset?select=laptop.csv"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F134-8BF0-A1AA-038F-6E9B3B2E3BE2}"/>
              </a:ext>
            </a:extLst>
          </p:cNvPr>
          <p:cNvSpPr>
            <a:spLocks noGrp="1"/>
          </p:cNvSpPr>
          <p:nvPr>
            <p:ph type="ctrTitle"/>
          </p:nvPr>
        </p:nvSpPr>
        <p:spPr/>
        <p:txBody>
          <a:bodyPr/>
          <a:lstStyle/>
          <a:p>
            <a:br>
              <a:rPr lang="en-IN" dirty="0"/>
            </a:br>
            <a:r>
              <a:rPr lang="en-IN" dirty="0"/>
              <a:t>				 	IML PROJECT</a:t>
            </a:r>
            <a:br>
              <a:rPr lang="en-IN" dirty="0"/>
            </a:br>
            <a:br>
              <a:rPr lang="en-IN" dirty="0"/>
            </a:br>
            <a:r>
              <a:rPr lang="en-IN" dirty="0"/>
              <a:t>	</a:t>
            </a:r>
            <a:r>
              <a:rPr lang="en-IN" sz="4800" dirty="0">
                <a:solidFill>
                  <a:srgbClr val="00B0F0"/>
                </a:solidFill>
              </a:rPr>
              <a:t>LAPTOP PRICE PREDICTION</a:t>
            </a:r>
            <a:br>
              <a:rPr lang="en-IN" dirty="0"/>
            </a:br>
            <a:endParaRPr lang="en-IN" dirty="0"/>
          </a:p>
        </p:txBody>
      </p:sp>
      <p:sp>
        <p:nvSpPr>
          <p:cNvPr id="3" name="Subtitle 2">
            <a:extLst>
              <a:ext uri="{FF2B5EF4-FFF2-40B4-BE49-F238E27FC236}">
                <a16:creationId xmlns:a16="http://schemas.microsoft.com/office/drawing/2014/main" id="{795E65FC-CD76-7539-CAB4-4EB4E59894C6}"/>
              </a:ext>
            </a:extLst>
          </p:cNvPr>
          <p:cNvSpPr>
            <a:spLocks noGrp="1"/>
          </p:cNvSpPr>
          <p:nvPr>
            <p:ph type="subTitle" idx="1"/>
          </p:nvPr>
        </p:nvSpPr>
        <p:spPr/>
        <p:txBody>
          <a:bodyPr/>
          <a:lstStyle/>
          <a:p>
            <a:r>
              <a:rPr lang="en-IN" dirty="0"/>
              <a:t>PRESENTED BY: HRITIK KUMAR</a:t>
            </a:r>
          </a:p>
          <a:p>
            <a:r>
              <a:rPr lang="en-IN" dirty="0"/>
              <a:t>ROLL NO: IIT2021014</a:t>
            </a:r>
          </a:p>
          <a:p>
            <a:endParaRPr lang="en-IN" dirty="0"/>
          </a:p>
        </p:txBody>
      </p:sp>
      <p:sp>
        <p:nvSpPr>
          <p:cNvPr id="4" name="Slide Number Placeholder 3">
            <a:extLst>
              <a:ext uri="{FF2B5EF4-FFF2-40B4-BE49-F238E27FC236}">
                <a16:creationId xmlns:a16="http://schemas.microsoft.com/office/drawing/2014/main" id="{6E147F7F-6E5C-0D44-A1CD-0FC7A5186E9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8476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7D4D7-845B-4D64-D616-25BC3F71BAB6}"/>
              </a:ext>
            </a:extLst>
          </p:cNvPr>
          <p:cNvSpPr txBox="1"/>
          <p:nvPr/>
        </p:nvSpPr>
        <p:spPr>
          <a:xfrm>
            <a:off x="457200" y="597159"/>
            <a:ext cx="11374016" cy="1754326"/>
          </a:xfrm>
          <a:prstGeom prst="rect">
            <a:avLst/>
          </a:prstGeom>
          <a:noFill/>
        </p:spPr>
        <p:txBody>
          <a:bodyPr wrap="square" rtlCol="0">
            <a:spAutoFit/>
          </a:bodyPr>
          <a:lstStyle/>
          <a:p>
            <a:r>
              <a:rPr lang="en-IN" dirty="0">
                <a:solidFill>
                  <a:schemeClr val="accent4">
                    <a:lumMod val="50000"/>
                  </a:schemeClr>
                </a:solidFill>
              </a:rPr>
              <a:t>Here we check for NULL values</a:t>
            </a:r>
          </a:p>
          <a:p>
            <a:r>
              <a:rPr lang="en-US" dirty="0">
                <a:solidFill>
                  <a:schemeClr val="accent4">
                    <a:lumMod val="50000"/>
                  </a:schemeClr>
                </a:solidFill>
              </a:rPr>
              <a:t>It is good that there are no NULL values.</a:t>
            </a:r>
          </a:p>
          <a:p>
            <a:r>
              <a:rPr lang="en-US" dirty="0">
                <a:solidFill>
                  <a:schemeClr val="accent4">
                    <a:lumMod val="50000"/>
                  </a:schemeClr>
                </a:solidFill>
              </a:rPr>
              <a:t>And we need little changes in weight and Ram column to</a:t>
            </a:r>
          </a:p>
          <a:p>
            <a:r>
              <a:rPr lang="en-US" dirty="0">
                <a:solidFill>
                  <a:schemeClr val="accent4">
                    <a:lumMod val="50000"/>
                  </a:schemeClr>
                </a:solidFill>
              </a:rPr>
              <a:t>convert them to numeric by removing the unit written after </a:t>
            </a:r>
          </a:p>
          <a:p>
            <a:r>
              <a:rPr lang="en-US" dirty="0">
                <a:solidFill>
                  <a:schemeClr val="accent4">
                    <a:lumMod val="50000"/>
                  </a:schemeClr>
                </a:solidFill>
              </a:rPr>
              <a:t>value. So we will perform data cleaning here to get the correct</a:t>
            </a:r>
          </a:p>
          <a:p>
            <a:r>
              <a:rPr lang="en-US" dirty="0">
                <a:solidFill>
                  <a:schemeClr val="accent4">
                    <a:lumMod val="50000"/>
                  </a:schemeClr>
                </a:solidFill>
              </a:rPr>
              <a:t>types of columns.</a:t>
            </a:r>
            <a:endParaRPr lang="en-IN" dirty="0">
              <a:solidFill>
                <a:schemeClr val="accent4">
                  <a:lumMod val="50000"/>
                </a:schemeClr>
              </a:solidFill>
            </a:endParaRPr>
          </a:p>
        </p:txBody>
      </p:sp>
      <p:pic>
        <p:nvPicPr>
          <p:cNvPr id="4" name="Picture 3">
            <a:extLst>
              <a:ext uri="{FF2B5EF4-FFF2-40B4-BE49-F238E27FC236}">
                <a16:creationId xmlns:a16="http://schemas.microsoft.com/office/drawing/2014/main" id="{215701AB-0E98-B0B6-C314-485F3CE85812}"/>
              </a:ext>
            </a:extLst>
          </p:cNvPr>
          <p:cNvPicPr>
            <a:picLocks noChangeAspect="1"/>
          </p:cNvPicPr>
          <p:nvPr/>
        </p:nvPicPr>
        <p:blipFill>
          <a:blip r:embed="rId2"/>
          <a:stretch>
            <a:fillRect/>
          </a:stretch>
        </p:blipFill>
        <p:spPr>
          <a:xfrm>
            <a:off x="7606900" y="597159"/>
            <a:ext cx="2613887" cy="2987299"/>
          </a:xfrm>
          <a:prstGeom prst="rect">
            <a:avLst/>
          </a:prstGeom>
        </p:spPr>
      </p:pic>
      <p:pic>
        <p:nvPicPr>
          <p:cNvPr id="6" name="Picture 5">
            <a:extLst>
              <a:ext uri="{FF2B5EF4-FFF2-40B4-BE49-F238E27FC236}">
                <a16:creationId xmlns:a16="http://schemas.microsoft.com/office/drawing/2014/main" id="{98CFED11-D571-39E6-0BF0-277A6F914460}"/>
              </a:ext>
            </a:extLst>
          </p:cNvPr>
          <p:cNvPicPr>
            <a:picLocks noChangeAspect="1"/>
          </p:cNvPicPr>
          <p:nvPr/>
        </p:nvPicPr>
        <p:blipFill>
          <a:blip r:embed="rId3"/>
          <a:stretch>
            <a:fillRect/>
          </a:stretch>
        </p:blipFill>
        <p:spPr>
          <a:xfrm>
            <a:off x="457200" y="2398309"/>
            <a:ext cx="3449954" cy="4217352"/>
          </a:xfrm>
          <a:prstGeom prst="rect">
            <a:avLst/>
          </a:prstGeom>
        </p:spPr>
      </p:pic>
      <p:sp>
        <p:nvSpPr>
          <p:cNvPr id="3" name="Slide Number Placeholder 2">
            <a:extLst>
              <a:ext uri="{FF2B5EF4-FFF2-40B4-BE49-F238E27FC236}">
                <a16:creationId xmlns:a16="http://schemas.microsoft.com/office/drawing/2014/main" id="{B05051C4-1EE4-E8E5-AFC3-B615FCB2BB1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3640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C02D-A37C-438E-C006-57286AB2C09B}"/>
              </a:ext>
            </a:extLst>
          </p:cNvPr>
          <p:cNvSpPr>
            <a:spLocks noGrp="1"/>
          </p:cNvSpPr>
          <p:nvPr>
            <p:ph type="title"/>
          </p:nvPr>
        </p:nvSpPr>
        <p:spPr/>
        <p:txBody>
          <a:bodyPr/>
          <a:lstStyle/>
          <a:p>
            <a:r>
              <a:rPr lang="en-US" b="1" i="0" dirty="0">
                <a:solidFill>
                  <a:srgbClr val="00B0F0"/>
                </a:solidFill>
                <a:effectLst/>
                <a:latin typeface="Lato" panose="020F0502020204030203" pitchFamily="34" charset="0"/>
              </a:rPr>
              <a:t>EDA of Laptop Price Prediction Dataset</a:t>
            </a:r>
            <a:br>
              <a:rPr lang="en-US" b="0" i="0" dirty="0">
                <a:solidFill>
                  <a:srgbClr val="222222"/>
                </a:solidFill>
                <a:effectLst/>
                <a:latin typeface="Lato" panose="020F0502020204030203" pitchFamily="34" charset="0"/>
              </a:rPr>
            </a:br>
            <a:endParaRPr lang="en-IN" dirty="0"/>
          </a:p>
        </p:txBody>
      </p:sp>
      <p:sp>
        <p:nvSpPr>
          <p:cNvPr id="3" name="Text Placeholder 2">
            <a:extLst>
              <a:ext uri="{FF2B5EF4-FFF2-40B4-BE49-F238E27FC236}">
                <a16:creationId xmlns:a16="http://schemas.microsoft.com/office/drawing/2014/main" id="{FB506F8D-7A2C-9FA7-ECA6-6AA1D80AB18F}"/>
              </a:ext>
            </a:extLst>
          </p:cNvPr>
          <p:cNvSpPr>
            <a:spLocks noGrp="1"/>
          </p:cNvSpPr>
          <p:nvPr>
            <p:ph type="body" sz="half" idx="2"/>
          </p:nvPr>
        </p:nvSpPr>
        <p:spPr>
          <a:xfrm>
            <a:off x="1154954" y="3153747"/>
            <a:ext cx="8825659" cy="3470733"/>
          </a:xfrm>
        </p:spPr>
        <p:txBody>
          <a:bodyPr>
            <a:normAutofit/>
          </a:bodyPr>
          <a:lstStyle/>
          <a:p>
            <a:r>
              <a:rPr lang="en-US" dirty="0"/>
              <a:t>At the required step, we will a perform preprocessing and feature engineering tasks. our aim in performing in-depth EDA is to prepare and clean data for better machine learning modeling to achieve high performance and generalized models. so let’s get started with analyzing and preparing the dataset for prediction.</a:t>
            </a:r>
          </a:p>
          <a:p>
            <a:endParaRPr lang="en-US" dirty="0"/>
          </a:p>
          <a:p>
            <a:r>
              <a:rPr lang="en-US" b="0" i="0" dirty="0">
                <a:solidFill>
                  <a:srgbClr val="222222"/>
                </a:solidFill>
                <a:effectLst/>
                <a:latin typeface="Lato" panose="020F0502020204030203" pitchFamily="34" charset="0"/>
              </a:rPr>
              <a:t>1) Distribution of target column</a:t>
            </a:r>
          </a:p>
          <a:p>
            <a:r>
              <a:rPr lang="en-US" dirty="0"/>
              <a:t>The distribution of the target variable is skewed and it is obvious that</a:t>
            </a:r>
          </a:p>
          <a:p>
            <a:r>
              <a:rPr lang="en-US" dirty="0"/>
              <a:t> commodities with low prices are sold and purchased more than the</a:t>
            </a:r>
          </a:p>
          <a:p>
            <a:r>
              <a:rPr lang="en-US" dirty="0"/>
              <a:t> branded ones.</a:t>
            </a:r>
          </a:p>
        </p:txBody>
      </p:sp>
      <p:pic>
        <p:nvPicPr>
          <p:cNvPr id="5" name="Picture 4">
            <a:extLst>
              <a:ext uri="{FF2B5EF4-FFF2-40B4-BE49-F238E27FC236}">
                <a16:creationId xmlns:a16="http://schemas.microsoft.com/office/drawing/2014/main" id="{5F19CF8A-D89B-8C4B-6D24-8565B31B029F}"/>
              </a:ext>
            </a:extLst>
          </p:cNvPr>
          <p:cNvPicPr>
            <a:picLocks noChangeAspect="1"/>
          </p:cNvPicPr>
          <p:nvPr/>
        </p:nvPicPr>
        <p:blipFill>
          <a:blip r:embed="rId2"/>
          <a:stretch>
            <a:fillRect/>
          </a:stretch>
        </p:blipFill>
        <p:spPr>
          <a:xfrm>
            <a:off x="5750767" y="4889113"/>
            <a:ext cx="2179509" cy="441998"/>
          </a:xfrm>
          <a:prstGeom prst="rect">
            <a:avLst/>
          </a:prstGeom>
        </p:spPr>
      </p:pic>
      <p:pic>
        <p:nvPicPr>
          <p:cNvPr id="7" name="Picture 6">
            <a:extLst>
              <a:ext uri="{FF2B5EF4-FFF2-40B4-BE49-F238E27FC236}">
                <a16:creationId xmlns:a16="http://schemas.microsoft.com/office/drawing/2014/main" id="{4A667C33-CC0E-A6D3-5ABB-3E7B1F7A3FB0}"/>
              </a:ext>
            </a:extLst>
          </p:cNvPr>
          <p:cNvPicPr>
            <a:picLocks noChangeAspect="1"/>
          </p:cNvPicPr>
          <p:nvPr/>
        </p:nvPicPr>
        <p:blipFill>
          <a:blip r:embed="rId3"/>
          <a:stretch>
            <a:fillRect/>
          </a:stretch>
        </p:blipFill>
        <p:spPr>
          <a:xfrm>
            <a:off x="8904450" y="4570888"/>
            <a:ext cx="2636272" cy="2053592"/>
          </a:xfrm>
          <a:prstGeom prst="rect">
            <a:avLst/>
          </a:prstGeom>
        </p:spPr>
      </p:pic>
      <p:sp>
        <p:nvSpPr>
          <p:cNvPr id="4" name="Slide Number Placeholder 3">
            <a:extLst>
              <a:ext uri="{FF2B5EF4-FFF2-40B4-BE49-F238E27FC236}">
                <a16:creationId xmlns:a16="http://schemas.microsoft.com/office/drawing/2014/main" id="{1757933A-6EFD-AC08-7E40-0D302955AC6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8662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46225-2EBB-2DB6-542D-CDF1613604BF}"/>
              </a:ext>
            </a:extLst>
          </p:cNvPr>
          <p:cNvSpPr txBox="1"/>
          <p:nvPr/>
        </p:nvSpPr>
        <p:spPr>
          <a:xfrm>
            <a:off x="270588" y="391886"/>
            <a:ext cx="11737910" cy="5355312"/>
          </a:xfrm>
          <a:prstGeom prst="rect">
            <a:avLst/>
          </a:prstGeom>
          <a:noFill/>
        </p:spPr>
        <p:txBody>
          <a:bodyPr wrap="square" rtlCol="0">
            <a:spAutoFit/>
          </a:bodyPr>
          <a:lstStyle/>
          <a:p>
            <a:r>
              <a:rPr lang="en-IN" b="1" dirty="0"/>
              <a:t>2) Company column</a:t>
            </a:r>
          </a:p>
          <a:p>
            <a:endParaRPr lang="en-IN" dirty="0"/>
          </a:p>
          <a:p>
            <a:r>
              <a:rPr lang="en-US" dirty="0">
                <a:solidFill>
                  <a:schemeClr val="accent4">
                    <a:lumMod val="50000"/>
                  </a:schemeClr>
                </a:solidFill>
              </a:rPr>
              <a:t>we want to understand how does brand name impacts the laptop price or what is the average price of each laptop brand?</a:t>
            </a:r>
          </a:p>
          <a:p>
            <a:r>
              <a:rPr lang="en-US" dirty="0">
                <a:solidFill>
                  <a:schemeClr val="accent4">
                    <a:lumMod val="50000"/>
                  </a:schemeClr>
                </a:solidFill>
              </a:rPr>
              <a:t>Now if we plot the company relationship with price then you can observe that how price varies with different brands.</a:t>
            </a:r>
          </a:p>
          <a:p>
            <a:endParaRPr lang="en-US" dirty="0">
              <a:solidFill>
                <a:schemeClr val="accent4">
                  <a:lumMod val="50000"/>
                </a:schemeClr>
              </a:solidFill>
            </a:endParaRPr>
          </a:p>
          <a:p>
            <a:r>
              <a:rPr lang="en-US" dirty="0">
                <a:solidFill>
                  <a:schemeClr val="accent4">
                    <a:lumMod val="50000"/>
                  </a:schemeClr>
                </a:solidFill>
              </a:rPr>
              <a:t>Razer, Apple, LG, Microsoft, Google, MSI laptops are expensive,</a:t>
            </a:r>
          </a:p>
          <a:p>
            <a:r>
              <a:rPr lang="en-US" dirty="0">
                <a:solidFill>
                  <a:schemeClr val="accent4">
                    <a:lumMod val="50000"/>
                  </a:schemeClr>
                </a:solidFill>
              </a:rPr>
              <a:t>and others are in the budget range.</a:t>
            </a:r>
          </a:p>
          <a:p>
            <a:endParaRPr lang="en-IN" dirty="0">
              <a:solidFill>
                <a:schemeClr val="accent4">
                  <a:lumMod val="50000"/>
                </a:schemeClr>
              </a:solidFill>
            </a:endParaRPr>
          </a:p>
          <a:p>
            <a:r>
              <a:rPr lang="en-IN" b="1" i="0" dirty="0">
                <a:solidFill>
                  <a:srgbClr val="222222"/>
                </a:solidFill>
                <a:effectLst/>
                <a:latin typeface="Lato" panose="020F0502020204030203" pitchFamily="34" charset="0"/>
              </a:rPr>
              <a:t>3) Type of laptop</a:t>
            </a:r>
          </a:p>
          <a:p>
            <a:endParaRPr lang="en-IN" dirty="0">
              <a:solidFill>
                <a:schemeClr val="accent4">
                  <a:lumMod val="50000"/>
                </a:schemeClr>
              </a:solidFill>
            </a:endParaRPr>
          </a:p>
          <a:p>
            <a:r>
              <a:rPr lang="en-US" dirty="0">
                <a:solidFill>
                  <a:schemeClr val="accent4">
                    <a:lumMod val="50000"/>
                  </a:schemeClr>
                </a:solidFill>
              </a:rPr>
              <a:t>Which type of laptop you are </a:t>
            </a:r>
          </a:p>
          <a:p>
            <a:r>
              <a:rPr lang="en-US" dirty="0">
                <a:solidFill>
                  <a:schemeClr val="accent4">
                    <a:lumMod val="50000"/>
                  </a:schemeClr>
                </a:solidFill>
              </a:rPr>
              <a:t>for like a gaming laptop, </a:t>
            </a:r>
          </a:p>
          <a:p>
            <a:r>
              <a:rPr lang="en-US" dirty="0">
                <a:solidFill>
                  <a:schemeClr val="accent4">
                    <a:lumMod val="50000"/>
                  </a:schemeClr>
                </a:solidFill>
              </a:rPr>
              <a:t>workstation, or notebook. </a:t>
            </a:r>
          </a:p>
          <a:p>
            <a:r>
              <a:rPr lang="en-US" dirty="0">
                <a:solidFill>
                  <a:schemeClr val="accent4">
                    <a:lumMod val="50000"/>
                  </a:schemeClr>
                </a:solidFill>
              </a:rPr>
              <a:t>As major people prefer notebook</a:t>
            </a:r>
          </a:p>
          <a:p>
            <a:r>
              <a:rPr lang="en-US" dirty="0">
                <a:solidFill>
                  <a:schemeClr val="accent4">
                    <a:lumMod val="50000"/>
                  </a:schemeClr>
                </a:solidFill>
              </a:rPr>
              <a:t>because it is under budget range</a:t>
            </a:r>
          </a:p>
          <a:p>
            <a:r>
              <a:rPr lang="en-US" dirty="0">
                <a:solidFill>
                  <a:schemeClr val="accent4">
                    <a:lumMod val="50000"/>
                  </a:schemeClr>
                </a:solidFill>
              </a:rPr>
              <a:t>and the same can be concluded</a:t>
            </a:r>
          </a:p>
          <a:p>
            <a:r>
              <a:rPr lang="en-US" dirty="0">
                <a:solidFill>
                  <a:schemeClr val="accent4">
                    <a:lumMod val="50000"/>
                  </a:schemeClr>
                </a:solidFill>
              </a:rPr>
              <a:t> from our data.</a:t>
            </a:r>
            <a:endParaRPr lang="en-IN" dirty="0">
              <a:solidFill>
                <a:schemeClr val="accent4">
                  <a:lumMod val="50000"/>
                </a:schemeClr>
              </a:solidFill>
            </a:endParaRPr>
          </a:p>
        </p:txBody>
      </p:sp>
      <p:pic>
        <p:nvPicPr>
          <p:cNvPr id="4" name="Picture 3">
            <a:extLst>
              <a:ext uri="{FF2B5EF4-FFF2-40B4-BE49-F238E27FC236}">
                <a16:creationId xmlns:a16="http://schemas.microsoft.com/office/drawing/2014/main" id="{455DAA12-025F-90C4-1983-0E3C4070F036}"/>
              </a:ext>
            </a:extLst>
          </p:cNvPr>
          <p:cNvPicPr>
            <a:picLocks noChangeAspect="1"/>
          </p:cNvPicPr>
          <p:nvPr/>
        </p:nvPicPr>
        <p:blipFill>
          <a:blip r:embed="rId2"/>
          <a:stretch>
            <a:fillRect/>
          </a:stretch>
        </p:blipFill>
        <p:spPr>
          <a:xfrm>
            <a:off x="7939065" y="2076719"/>
            <a:ext cx="4069433" cy="3848433"/>
          </a:xfrm>
          <a:prstGeom prst="rect">
            <a:avLst/>
          </a:prstGeom>
        </p:spPr>
      </p:pic>
      <p:pic>
        <p:nvPicPr>
          <p:cNvPr id="6" name="Picture 5">
            <a:extLst>
              <a:ext uri="{FF2B5EF4-FFF2-40B4-BE49-F238E27FC236}">
                <a16:creationId xmlns:a16="http://schemas.microsoft.com/office/drawing/2014/main" id="{1C851D5B-C9E9-BCDF-340B-FB8D2589D485}"/>
              </a:ext>
            </a:extLst>
          </p:cNvPr>
          <p:cNvPicPr>
            <a:picLocks noChangeAspect="1"/>
          </p:cNvPicPr>
          <p:nvPr/>
        </p:nvPicPr>
        <p:blipFill>
          <a:blip r:embed="rId3"/>
          <a:stretch>
            <a:fillRect/>
          </a:stretch>
        </p:blipFill>
        <p:spPr>
          <a:xfrm>
            <a:off x="4252936" y="3584272"/>
            <a:ext cx="3561550" cy="3049794"/>
          </a:xfrm>
          <a:prstGeom prst="rect">
            <a:avLst/>
          </a:prstGeom>
        </p:spPr>
      </p:pic>
      <p:sp>
        <p:nvSpPr>
          <p:cNvPr id="3" name="Slide Number Placeholder 2">
            <a:extLst>
              <a:ext uri="{FF2B5EF4-FFF2-40B4-BE49-F238E27FC236}">
                <a16:creationId xmlns:a16="http://schemas.microsoft.com/office/drawing/2014/main" id="{18EAE284-4F1A-C4A3-1EB8-39DD4D00ABC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533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5DFB6-719D-5094-E400-5CEC0ADAD7B5}"/>
              </a:ext>
            </a:extLst>
          </p:cNvPr>
          <p:cNvSpPr txBox="1"/>
          <p:nvPr/>
        </p:nvSpPr>
        <p:spPr>
          <a:xfrm>
            <a:off x="259702" y="653143"/>
            <a:ext cx="11672595" cy="2308324"/>
          </a:xfrm>
          <a:prstGeom prst="rect">
            <a:avLst/>
          </a:prstGeom>
          <a:noFill/>
        </p:spPr>
        <p:txBody>
          <a:bodyPr wrap="square" rtlCol="0">
            <a:spAutoFit/>
          </a:bodyPr>
          <a:lstStyle/>
          <a:p>
            <a:r>
              <a:rPr lang="en-US" b="1" dirty="0"/>
              <a:t>4) Does the price vary with laptop size in inches?</a:t>
            </a:r>
          </a:p>
          <a:p>
            <a:endParaRPr lang="en-US" dirty="0"/>
          </a:p>
          <a:p>
            <a:r>
              <a:rPr lang="en-US" dirty="0">
                <a:solidFill>
                  <a:schemeClr val="accent4">
                    <a:lumMod val="50000"/>
                  </a:schemeClr>
                </a:solidFill>
              </a:rPr>
              <a:t>A Scatter plot is used when both the columns are numerical and it answers our question in a better way.</a:t>
            </a:r>
          </a:p>
          <a:p>
            <a:endParaRPr lang="en-US" dirty="0">
              <a:solidFill>
                <a:schemeClr val="accent4">
                  <a:lumMod val="50000"/>
                </a:schemeClr>
              </a:solidFill>
            </a:endParaRPr>
          </a:p>
          <a:p>
            <a:r>
              <a:rPr lang="en-IN" dirty="0">
                <a:solidFill>
                  <a:schemeClr val="accent4">
                    <a:lumMod val="50000"/>
                  </a:schemeClr>
                </a:solidFill>
              </a:rPr>
              <a:t>										</a:t>
            </a:r>
          </a:p>
          <a:p>
            <a:r>
              <a:rPr lang="en-IN" dirty="0">
                <a:solidFill>
                  <a:schemeClr val="accent4">
                    <a:lumMod val="50000"/>
                  </a:schemeClr>
                </a:solidFill>
              </a:rPr>
              <a:t>									 </a:t>
            </a:r>
            <a:r>
              <a:rPr lang="en-US" dirty="0">
                <a:solidFill>
                  <a:schemeClr val="accent4">
                    <a:lumMod val="50000"/>
                  </a:schemeClr>
                </a:solidFill>
              </a:rPr>
              <a:t>From the plot we can conclude that there is a relationship 										 b     but not a strong relationship between the price and size column.</a:t>
            </a:r>
            <a:endParaRPr lang="en-IN" dirty="0">
              <a:solidFill>
                <a:schemeClr val="accent4">
                  <a:lumMod val="50000"/>
                </a:schemeClr>
              </a:solidFill>
            </a:endParaRPr>
          </a:p>
        </p:txBody>
      </p:sp>
      <p:pic>
        <p:nvPicPr>
          <p:cNvPr id="4" name="Picture 3">
            <a:extLst>
              <a:ext uri="{FF2B5EF4-FFF2-40B4-BE49-F238E27FC236}">
                <a16:creationId xmlns:a16="http://schemas.microsoft.com/office/drawing/2014/main" id="{4DFC5740-5334-801F-0C48-1EF306706581}"/>
              </a:ext>
            </a:extLst>
          </p:cNvPr>
          <p:cNvPicPr>
            <a:picLocks noChangeAspect="1"/>
          </p:cNvPicPr>
          <p:nvPr/>
        </p:nvPicPr>
        <p:blipFill>
          <a:blip r:embed="rId2"/>
          <a:stretch>
            <a:fillRect/>
          </a:stretch>
        </p:blipFill>
        <p:spPr>
          <a:xfrm>
            <a:off x="259702" y="2184450"/>
            <a:ext cx="4099915" cy="3627434"/>
          </a:xfrm>
          <a:prstGeom prst="rect">
            <a:avLst/>
          </a:prstGeom>
        </p:spPr>
      </p:pic>
      <p:sp>
        <p:nvSpPr>
          <p:cNvPr id="3" name="Slide Number Placeholder 2">
            <a:extLst>
              <a:ext uri="{FF2B5EF4-FFF2-40B4-BE49-F238E27FC236}">
                <a16:creationId xmlns:a16="http://schemas.microsoft.com/office/drawing/2014/main" id="{84DD79FB-1CB1-1311-1AE5-2969C73438E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959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CA9B-726D-032B-B094-CC02FE05CB05}"/>
              </a:ext>
            </a:extLst>
          </p:cNvPr>
          <p:cNvSpPr>
            <a:spLocks noGrp="1"/>
          </p:cNvSpPr>
          <p:nvPr>
            <p:ph type="title"/>
          </p:nvPr>
        </p:nvSpPr>
        <p:spPr/>
        <p:txBody>
          <a:bodyPr/>
          <a:lstStyle/>
          <a:p>
            <a:r>
              <a:rPr lang="en-US" b="1" i="0" dirty="0">
                <a:solidFill>
                  <a:srgbClr val="00B0F0"/>
                </a:solidFill>
                <a:effectLst/>
                <a:latin typeface="Lato" panose="020F0502020204030203" pitchFamily="34" charset="0"/>
              </a:rPr>
              <a:t>Feature Engineering and Preprocessing of Laptop Price Prediction Model</a:t>
            </a:r>
            <a:br>
              <a:rPr lang="en-US" b="0" i="0" dirty="0">
                <a:solidFill>
                  <a:srgbClr val="222222"/>
                </a:solidFill>
                <a:effectLst/>
                <a:latin typeface="Lato" panose="020F0502020204030203" pitchFamily="34" charset="0"/>
              </a:rPr>
            </a:br>
            <a:endParaRPr lang="en-IN" dirty="0"/>
          </a:p>
        </p:txBody>
      </p:sp>
      <p:sp>
        <p:nvSpPr>
          <p:cNvPr id="3" name="TextBox 2">
            <a:extLst>
              <a:ext uri="{FF2B5EF4-FFF2-40B4-BE49-F238E27FC236}">
                <a16:creationId xmlns:a16="http://schemas.microsoft.com/office/drawing/2014/main" id="{EE9108FF-7709-C5CF-794F-971887B80E5C}"/>
              </a:ext>
            </a:extLst>
          </p:cNvPr>
          <p:cNvSpPr txBox="1"/>
          <p:nvPr/>
        </p:nvSpPr>
        <p:spPr>
          <a:xfrm>
            <a:off x="522514" y="2332653"/>
            <a:ext cx="11215396" cy="3693319"/>
          </a:xfrm>
          <a:prstGeom prst="rect">
            <a:avLst/>
          </a:prstGeom>
          <a:noFill/>
        </p:spPr>
        <p:txBody>
          <a:bodyPr wrap="square" rtlCol="0">
            <a:spAutoFit/>
          </a:bodyPr>
          <a:lstStyle/>
          <a:p>
            <a:r>
              <a:rPr lang="en-US" dirty="0">
                <a:solidFill>
                  <a:schemeClr val="accent4">
                    <a:lumMod val="50000"/>
                  </a:schemeClr>
                </a:solidFill>
              </a:rPr>
              <a:t>Feature engineering is a process to convert raw data to meaningful information. there are many methods that come under feature engineering like transformation, categorical encoding, etc. Now the columns we have are noisy so we need to perform some feature engineering steps.</a:t>
            </a:r>
          </a:p>
          <a:p>
            <a:endParaRPr lang="en-US" dirty="0">
              <a:solidFill>
                <a:schemeClr val="accent4">
                  <a:lumMod val="50000"/>
                </a:schemeClr>
              </a:solidFill>
            </a:endParaRPr>
          </a:p>
          <a:p>
            <a:r>
              <a:rPr lang="en-IN" b="1" i="0" dirty="0">
                <a:solidFill>
                  <a:srgbClr val="222222"/>
                </a:solidFill>
                <a:effectLst/>
                <a:latin typeface="Lato" panose="020F0502020204030203" pitchFamily="34" charset="0"/>
              </a:rPr>
              <a:t>5) Screen Resolution</a:t>
            </a:r>
          </a:p>
          <a:p>
            <a:endParaRPr lang="en-IN" dirty="0">
              <a:solidFill>
                <a:schemeClr val="accent4">
                  <a:lumMod val="50000"/>
                </a:schemeClr>
              </a:solidFill>
            </a:endParaRPr>
          </a:p>
          <a:p>
            <a:r>
              <a:rPr lang="en-IN" i="0" dirty="0">
                <a:solidFill>
                  <a:srgbClr val="222222"/>
                </a:solidFill>
                <a:effectLst/>
                <a:latin typeface="Lato" panose="020F0502020204030203" pitchFamily="34" charset="0"/>
              </a:rPr>
              <a:t>Extract Touch screen information</a:t>
            </a:r>
            <a:endParaRPr lang="en-IN" i="0" dirty="0">
              <a:solidFill>
                <a:schemeClr val="accent4">
                  <a:lumMod val="50000"/>
                </a:schemeClr>
              </a:solidFill>
              <a:effectLst/>
              <a:latin typeface="Lato" panose="020F0502020204030203" pitchFamily="34" charset="0"/>
            </a:endParaRPr>
          </a:p>
          <a:p>
            <a:endParaRPr lang="en-IN" b="1" dirty="0">
              <a:solidFill>
                <a:schemeClr val="accent4">
                  <a:lumMod val="50000"/>
                </a:schemeClr>
              </a:solidFill>
              <a:latin typeface="Lato" panose="020F0502020204030203" pitchFamily="34" charset="0"/>
            </a:endParaRPr>
          </a:p>
          <a:p>
            <a:r>
              <a:rPr lang="en-US" dirty="0">
                <a:solidFill>
                  <a:schemeClr val="accent4">
                    <a:lumMod val="50000"/>
                  </a:schemeClr>
                </a:solidFill>
                <a:latin typeface="Century Gothic" panose="020B0502020202020204" pitchFamily="34" charset="0"/>
              </a:rPr>
              <a:t>It is a binary variable so we can encode it as 0 and 1. one means the laptop is a touch screen and zero indicates not a touch screen</a:t>
            </a:r>
          </a:p>
          <a:p>
            <a:endParaRPr lang="en-US" dirty="0">
              <a:solidFill>
                <a:schemeClr val="accent4">
                  <a:lumMod val="50000"/>
                </a:schemeClr>
              </a:solidFill>
              <a:latin typeface="Lato" panose="020F0502020204030203" pitchFamily="34" charset="0"/>
            </a:endParaRPr>
          </a:p>
          <a:p>
            <a:r>
              <a:rPr lang="en-US" dirty="0">
                <a:solidFill>
                  <a:schemeClr val="accent4">
                    <a:lumMod val="50000"/>
                  </a:schemeClr>
                </a:solidFill>
                <a:latin typeface="Century Gothic" panose="020B0502020202020204" pitchFamily="34" charset="0"/>
              </a:rPr>
              <a:t>If we plot the touch screen column against price then laptops with </a:t>
            </a:r>
          </a:p>
          <a:p>
            <a:r>
              <a:rPr lang="en-US" dirty="0">
                <a:solidFill>
                  <a:schemeClr val="accent4">
                    <a:lumMod val="50000"/>
                  </a:schemeClr>
                </a:solidFill>
                <a:latin typeface="Century Gothic" panose="020B0502020202020204" pitchFamily="34" charset="0"/>
              </a:rPr>
              <a:t>touch screens are expensive which is true in real life.</a:t>
            </a:r>
            <a:endParaRPr lang="en-IN" dirty="0">
              <a:solidFill>
                <a:schemeClr val="accent4">
                  <a:lumMod val="50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2F08A15D-1AA5-2346-941E-5A645729E3A2}"/>
              </a:ext>
            </a:extLst>
          </p:cNvPr>
          <p:cNvPicPr>
            <a:picLocks noChangeAspect="1"/>
          </p:cNvPicPr>
          <p:nvPr/>
        </p:nvPicPr>
        <p:blipFill>
          <a:blip r:embed="rId2"/>
          <a:stretch>
            <a:fillRect/>
          </a:stretch>
        </p:blipFill>
        <p:spPr>
          <a:xfrm>
            <a:off x="4771803" y="3284362"/>
            <a:ext cx="6126352" cy="1235902"/>
          </a:xfrm>
          <a:prstGeom prst="rect">
            <a:avLst/>
          </a:prstGeom>
        </p:spPr>
      </p:pic>
      <p:pic>
        <p:nvPicPr>
          <p:cNvPr id="7" name="Picture 6">
            <a:extLst>
              <a:ext uri="{FF2B5EF4-FFF2-40B4-BE49-F238E27FC236}">
                <a16:creationId xmlns:a16="http://schemas.microsoft.com/office/drawing/2014/main" id="{C00ADE02-1884-8ACA-5986-B97DF49932BA}"/>
              </a:ext>
            </a:extLst>
          </p:cNvPr>
          <p:cNvPicPr>
            <a:picLocks noChangeAspect="1"/>
          </p:cNvPicPr>
          <p:nvPr/>
        </p:nvPicPr>
        <p:blipFill>
          <a:blip r:embed="rId3"/>
          <a:stretch>
            <a:fillRect/>
          </a:stretch>
        </p:blipFill>
        <p:spPr>
          <a:xfrm>
            <a:off x="8362582" y="4933116"/>
            <a:ext cx="3207377" cy="1771804"/>
          </a:xfrm>
          <a:prstGeom prst="rect">
            <a:avLst/>
          </a:prstGeom>
        </p:spPr>
      </p:pic>
      <p:sp>
        <p:nvSpPr>
          <p:cNvPr id="4" name="Slide Number Placeholder 3">
            <a:extLst>
              <a:ext uri="{FF2B5EF4-FFF2-40B4-BE49-F238E27FC236}">
                <a16:creationId xmlns:a16="http://schemas.microsoft.com/office/drawing/2014/main" id="{C712EEEE-086B-664C-7B42-146D8122F9F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5009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1B5FF-9AFE-1AC6-0EF4-CF6761503585}"/>
              </a:ext>
            </a:extLst>
          </p:cNvPr>
          <p:cNvSpPr txBox="1"/>
          <p:nvPr/>
        </p:nvSpPr>
        <p:spPr>
          <a:xfrm>
            <a:off x="261257" y="485192"/>
            <a:ext cx="11653935" cy="1200329"/>
          </a:xfrm>
          <a:prstGeom prst="rect">
            <a:avLst/>
          </a:prstGeom>
          <a:noFill/>
        </p:spPr>
        <p:txBody>
          <a:bodyPr wrap="square" rtlCol="0">
            <a:spAutoFit/>
          </a:bodyPr>
          <a:lstStyle/>
          <a:p>
            <a:r>
              <a:rPr lang="en-IN" b="1" i="0" dirty="0">
                <a:solidFill>
                  <a:srgbClr val="222222"/>
                </a:solidFill>
                <a:effectLst/>
                <a:latin typeface="Lato" panose="020F0502020204030203" pitchFamily="34" charset="0"/>
              </a:rPr>
              <a:t>Extract IPS Channel presence information</a:t>
            </a:r>
          </a:p>
          <a:p>
            <a:endParaRPr lang="en-IN" b="1" i="0" dirty="0">
              <a:solidFill>
                <a:srgbClr val="222222"/>
              </a:solidFill>
              <a:effectLst/>
              <a:latin typeface="Lato" panose="020F0502020204030203" pitchFamily="34" charset="0"/>
            </a:endParaRPr>
          </a:p>
          <a:p>
            <a:r>
              <a:rPr lang="en-US" dirty="0">
                <a:solidFill>
                  <a:schemeClr val="accent4">
                    <a:lumMod val="50000"/>
                  </a:schemeClr>
                </a:solidFill>
              </a:rPr>
              <a:t>It is a binary variable and the code is the same we used above. The laptops with IPS channel are present less in our data but by observing relationship against the price of IPS channel laptops are high.</a:t>
            </a:r>
            <a:endParaRPr lang="en-IN" dirty="0">
              <a:solidFill>
                <a:schemeClr val="accent4">
                  <a:lumMod val="50000"/>
                </a:schemeClr>
              </a:solidFill>
            </a:endParaRPr>
          </a:p>
        </p:txBody>
      </p:sp>
      <p:pic>
        <p:nvPicPr>
          <p:cNvPr id="4" name="Picture 3">
            <a:extLst>
              <a:ext uri="{FF2B5EF4-FFF2-40B4-BE49-F238E27FC236}">
                <a16:creationId xmlns:a16="http://schemas.microsoft.com/office/drawing/2014/main" id="{09F5D96E-6DB2-C39C-A420-EA5A057597E6}"/>
              </a:ext>
            </a:extLst>
          </p:cNvPr>
          <p:cNvPicPr>
            <a:picLocks noChangeAspect="1"/>
          </p:cNvPicPr>
          <p:nvPr/>
        </p:nvPicPr>
        <p:blipFill>
          <a:blip r:embed="rId2"/>
          <a:stretch>
            <a:fillRect/>
          </a:stretch>
        </p:blipFill>
        <p:spPr>
          <a:xfrm>
            <a:off x="261257" y="2090058"/>
            <a:ext cx="5079376" cy="3591332"/>
          </a:xfrm>
          <a:prstGeom prst="rect">
            <a:avLst/>
          </a:prstGeom>
        </p:spPr>
      </p:pic>
      <p:pic>
        <p:nvPicPr>
          <p:cNvPr id="6" name="Picture 5">
            <a:extLst>
              <a:ext uri="{FF2B5EF4-FFF2-40B4-BE49-F238E27FC236}">
                <a16:creationId xmlns:a16="http://schemas.microsoft.com/office/drawing/2014/main" id="{1A197A47-DEA9-C052-997B-8BA645C2C922}"/>
              </a:ext>
            </a:extLst>
          </p:cNvPr>
          <p:cNvPicPr>
            <a:picLocks noChangeAspect="1"/>
          </p:cNvPicPr>
          <p:nvPr/>
        </p:nvPicPr>
        <p:blipFill>
          <a:blip r:embed="rId3"/>
          <a:stretch>
            <a:fillRect/>
          </a:stretch>
        </p:blipFill>
        <p:spPr>
          <a:xfrm>
            <a:off x="5854620" y="2099680"/>
            <a:ext cx="4252328" cy="3581710"/>
          </a:xfrm>
          <a:prstGeom prst="rect">
            <a:avLst/>
          </a:prstGeom>
        </p:spPr>
      </p:pic>
      <p:sp>
        <p:nvSpPr>
          <p:cNvPr id="3" name="Slide Number Placeholder 2">
            <a:extLst>
              <a:ext uri="{FF2B5EF4-FFF2-40B4-BE49-F238E27FC236}">
                <a16:creationId xmlns:a16="http://schemas.microsoft.com/office/drawing/2014/main" id="{94040628-E7B4-96FB-1813-6EF6F8B391D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1394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6532C-28A0-50EE-EC7F-8170E61C53C4}"/>
              </a:ext>
            </a:extLst>
          </p:cNvPr>
          <p:cNvSpPr txBox="1"/>
          <p:nvPr/>
        </p:nvSpPr>
        <p:spPr>
          <a:xfrm>
            <a:off x="233265" y="345231"/>
            <a:ext cx="11681927" cy="4801314"/>
          </a:xfrm>
          <a:prstGeom prst="rect">
            <a:avLst/>
          </a:prstGeom>
          <a:noFill/>
        </p:spPr>
        <p:txBody>
          <a:bodyPr wrap="square" rtlCol="0">
            <a:spAutoFit/>
          </a:bodyPr>
          <a:lstStyle/>
          <a:p>
            <a:br>
              <a:rPr lang="en-IN" dirty="0"/>
            </a:br>
            <a:r>
              <a:rPr lang="en-IN" b="1" i="0" dirty="0">
                <a:solidFill>
                  <a:srgbClr val="222222"/>
                </a:solidFill>
                <a:effectLst/>
                <a:latin typeface="Lato" panose="020F0502020204030203" pitchFamily="34" charset="0"/>
              </a:rPr>
              <a:t>6) CPU column</a:t>
            </a:r>
          </a:p>
          <a:p>
            <a:endParaRPr lang="en-IN" b="1" dirty="0">
              <a:solidFill>
                <a:srgbClr val="222222"/>
              </a:solidFill>
              <a:latin typeface="Lato" panose="020F0502020204030203" pitchFamily="34" charset="0"/>
            </a:endParaRPr>
          </a:p>
          <a:p>
            <a:r>
              <a:rPr lang="en-US" b="0" i="0" dirty="0">
                <a:solidFill>
                  <a:schemeClr val="accent4">
                    <a:lumMod val="50000"/>
                  </a:schemeClr>
                </a:solidFill>
                <a:effectLst/>
                <a:latin typeface="Century Gothic" panose="020B0502020202020204" pitchFamily="34" charset="0"/>
              </a:rPr>
              <a:t>If you observe the CPU column then it also contains lots of information. If you again use a unique function or value counts function on the CPU column then we have 118 different categories. The information it gives is about preprocessors in laptops and speed.</a:t>
            </a:r>
          </a:p>
          <a:p>
            <a:endParaRPr lang="en-US" dirty="0">
              <a:solidFill>
                <a:schemeClr val="accent4">
                  <a:lumMod val="50000"/>
                </a:schemeClr>
              </a:solidFill>
              <a:latin typeface="Century Gothic" panose="020B0502020202020204" pitchFamily="34" charset="0"/>
            </a:endParaRPr>
          </a:p>
          <a:p>
            <a:r>
              <a:rPr lang="en-US" b="0" i="0" dirty="0">
                <a:solidFill>
                  <a:schemeClr val="accent4">
                    <a:lumMod val="50000"/>
                  </a:schemeClr>
                </a:solidFill>
                <a:effectLst/>
                <a:latin typeface="Century Gothic" panose="020B0502020202020204" pitchFamily="34" charset="0"/>
              </a:rPr>
              <a:t>The following shows the counts of different processors and according</a:t>
            </a:r>
          </a:p>
          <a:p>
            <a:r>
              <a:rPr lang="en-US" dirty="0">
                <a:solidFill>
                  <a:schemeClr val="accent4">
                    <a:lumMod val="50000"/>
                  </a:schemeClr>
                </a:solidFill>
                <a:latin typeface="Century Gothic" panose="020B0502020202020204" pitchFamily="34" charset="0"/>
              </a:rPr>
              <a:t>to it Intel i7 has maximum number of counts.</a:t>
            </a:r>
          </a:p>
          <a:p>
            <a:endParaRPr lang="en-US" b="0" i="0" dirty="0">
              <a:solidFill>
                <a:schemeClr val="accent4">
                  <a:lumMod val="50000"/>
                </a:schemeClr>
              </a:solidFill>
              <a:effectLst/>
              <a:latin typeface="Century Gothic" panose="020B0502020202020204" pitchFamily="34" charset="0"/>
            </a:endParaRPr>
          </a:p>
          <a:p>
            <a:r>
              <a:rPr lang="en-US" b="1" i="0" dirty="0">
                <a:solidFill>
                  <a:srgbClr val="222222"/>
                </a:solidFill>
                <a:effectLst/>
                <a:latin typeface="Lato" panose="020F0502020204030203" pitchFamily="34" charset="0"/>
              </a:rPr>
              <a:t>How does the price vary with processors?</a:t>
            </a:r>
          </a:p>
          <a:p>
            <a:endParaRPr lang="en-US" b="1" dirty="0">
              <a:solidFill>
                <a:schemeClr val="accent4">
                  <a:lumMod val="50000"/>
                </a:schemeClr>
              </a:solidFill>
              <a:latin typeface="Lato" panose="020F0502020204030203" pitchFamily="34" charset="0"/>
            </a:endParaRPr>
          </a:p>
          <a:p>
            <a:r>
              <a:rPr lang="en-US" dirty="0">
                <a:solidFill>
                  <a:schemeClr val="accent4">
                    <a:lumMod val="50000"/>
                  </a:schemeClr>
                </a:solidFill>
                <a:latin typeface="Century Gothic" panose="020B0502020202020204" pitchFamily="34" charset="0"/>
              </a:rPr>
              <a:t>The following graph gives us the</a:t>
            </a:r>
          </a:p>
          <a:p>
            <a:r>
              <a:rPr lang="en-US" dirty="0">
                <a:solidFill>
                  <a:schemeClr val="accent4">
                    <a:lumMod val="50000"/>
                  </a:schemeClr>
                </a:solidFill>
                <a:latin typeface="Century Gothic" panose="020B0502020202020204" pitchFamily="34" charset="0"/>
              </a:rPr>
              <a:t>Trend of price of different</a:t>
            </a:r>
          </a:p>
          <a:p>
            <a:r>
              <a:rPr lang="en-US" dirty="0">
                <a:solidFill>
                  <a:schemeClr val="accent4">
                    <a:lumMod val="50000"/>
                  </a:schemeClr>
                </a:solidFill>
                <a:latin typeface="Century Gothic" panose="020B0502020202020204" pitchFamily="34" charset="0"/>
              </a:rPr>
              <a:t>Processors.</a:t>
            </a:r>
          </a:p>
          <a:p>
            <a:endParaRPr lang="en-US" b="0" i="0" dirty="0">
              <a:solidFill>
                <a:schemeClr val="accent4">
                  <a:lumMod val="50000"/>
                </a:schemeClr>
              </a:solidFill>
              <a:effectLst/>
              <a:latin typeface="Century Gothic" panose="020B0502020202020204" pitchFamily="34" charset="0"/>
            </a:endParaRPr>
          </a:p>
          <a:p>
            <a:endParaRPr lang="en-IN" b="1" dirty="0">
              <a:solidFill>
                <a:schemeClr val="accent4">
                  <a:lumMod val="50000"/>
                </a:schemeClr>
              </a:solidFill>
              <a:latin typeface="Century Gothic" panose="020B0502020202020204" pitchFamily="34" charset="0"/>
            </a:endParaRPr>
          </a:p>
        </p:txBody>
      </p:sp>
      <p:pic>
        <p:nvPicPr>
          <p:cNvPr id="4" name="Picture 3">
            <a:extLst>
              <a:ext uri="{FF2B5EF4-FFF2-40B4-BE49-F238E27FC236}">
                <a16:creationId xmlns:a16="http://schemas.microsoft.com/office/drawing/2014/main" id="{51BE283B-AC27-49A3-7BC1-599FFFF52B89}"/>
              </a:ext>
            </a:extLst>
          </p:cNvPr>
          <p:cNvPicPr>
            <a:picLocks noChangeAspect="1"/>
          </p:cNvPicPr>
          <p:nvPr/>
        </p:nvPicPr>
        <p:blipFill>
          <a:blip r:embed="rId2"/>
          <a:stretch>
            <a:fillRect/>
          </a:stretch>
        </p:blipFill>
        <p:spPr>
          <a:xfrm>
            <a:off x="8261526" y="2005271"/>
            <a:ext cx="3541698" cy="3598315"/>
          </a:xfrm>
          <a:prstGeom prst="rect">
            <a:avLst/>
          </a:prstGeom>
        </p:spPr>
      </p:pic>
      <p:pic>
        <p:nvPicPr>
          <p:cNvPr id="6" name="Picture 5">
            <a:extLst>
              <a:ext uri="{FF2B5EF4-FFF2-40B4-BE49-F238E27FC236}">
                <a16:creationId xmlns:a16="http://schemas.microsoft.com/office/drawing/2014/main" id="{DAEE0999-1D5F-8824-B09F-437A87F6B6D2}"/>
              </a:ext>
            </a:extLst>
          </p:cNvPr>
          <p:cNvPicPr>
            <a:picLocks noChangeAspect="1"/>
          </p:cNvPicPr>
          <p:nvPr/>
        </p:nvPicPr>
        <p:blipFill>
          <a:blip r:embed="rId3"/>
          <a:stretch>
            <a:fillRect/>
          </a:stretch>
        </p:blipFill>
        <p:spPr>
          <a:xfrm>
            <a:off x="3912471" y="3592286"/>
            <a:ext cx="4237087" cy="3119336"/>
          </a:xfrm>
          <a:prstGeom prst="rect">
            <a:avLst/>
          </a:prstGeom>
        </p:spPr>
      </p:pic>
      <p:sp>
        <p:nvSpPr>
          <p:cNvPr id="7" name="Slide Number Placeholder 6">
            <a:extLst>
              <a:ext uri="{FF2B5EF4-FFF2-40B4-BE49-F238E27FC236}">
                <a16:creationId xmlns:a16="http://schemas.microsoft.com/office/drawing/2014/main" id="{543D9B82-8DFF-52F7-3562-0E1C807347B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6523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B3E06B-8C92-8FC7-F0DA-D5568CC1BE99}"/>
              </a:ext>
            </a:extLst>
          </p:cNvPr>
          <p:cNvSpPr txBox="1"/>
          <p:nvPr/>
        </p:nvSpPr>
        <p:spPr>
          <a:xfrm>
            <a:off x="317241" y="401216"/>
            <a:ext cx="11551298" cy="5355312"/>
          </a:xfrm>
          <a:prstGeom prst="rect">
            <a:avLst/>
          </a:prstGeom>
          <a:noFill/>
        </p:spPr>
        <p:txBody>
          <a:bodyPr wrap="square" rtlCol="0">
            <a:spAutoFit/>
          </a:bodyPr>
          <a:lstStyle/>
          <a:p>
            <a:r>
              <a:rPr lang="en-IN" b="1" i="0" dirty="0">
                <a:solidFill>
                  <a:srgbClr val="222222"/>
                </a:solidFill>
                <a:effectLst/>
                <a:latin typeface="Lato" panose="020F0502020204030203" pitchFamily="34" charset="0"/>
              </a:rPr>
              <a:t>7) Price with Ram</a:t>
            </a:r>
          </a:p>
          <a:p>
            <a:endParaRPr lang="en-IN" b="1"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a:t>
            </a:r>
            <a:r>
              <a:rPr lang="en-US" b="0" i="0" dirty="0">
                <a:solidFill>
                  <a:schemeClr val="accent4">
                    <a:lumMod val="50000"/>
                  </a:schemeClr>
                </a:solidFill>
                <a:effectLst/>
                <a:latin typeface="Century Gothic" panose="020B0502020202020204" pitchFamily="34" charset="0"/>
              </a:rPr>
              <a:t>If we observe the plot then Price is having a very strong</a:t>
            </a:r>
          </a:p>
          <a:p>
            <a:r>
              <a:rPr lang="en-US" b="0" i="0" dirty="0">
                <a:solidFill>
                  <a:schemeClr val="accent4">
                    <a:lumMod val="50000"/>
                  </a:schemeClr>
                </a:solidFill>
                <a:effectLst/>
                <a:latin typeface="Century Gothic" panose="020B0502020202020204" pitchFamily="34" charset="0"/>
              </a:rPr>
              <a:t> positive correlation with Ram or you can say a</a:t>
            </a:r>
          </a:p>
          <a:p>
            <a:r>
              <a:rPr lang="en-US" b="0" i="0" dirty="0">
                <a:solidFill>
                  <a:schemeClr val="accent4">
                    <a:lumMod val="50000"/>
                  </a:schemeClr>
                </a:solidFill>
                <a:effectLst/>
                <a:latin typeface="Century Gothic" panose="020B0502020202020204" pitchFamily="34" charset="0"/>
              </a:rPr>
              <a:t> linear relationship.</a:t>
            </a:r>
          </a:p>
          <a:p>
            <a:endParaRPr lang="en-US" dirty="0">
              <a:solidFill>
                <a:schemeClr val="accent4">
                  <a:lumMod val="50000"/>
                </a:schemeClr>
              </a:solidFill>
              <a:latin typeface="Century Gothic" panose="020B0502020202020204" pitchFamily="34" charset="0"/>
            </a:endParaRPr>
          </a:p>
          <a:p>
            <a:endParaRPr lang="en-US" b="1" i="0" dirty="0">
              <a:solidFill>
                <a:schemeClr val="accent4">
                  <a:lumMod val="50000"/>
                </a:schemeClr>
              </a:solidFill>
              <a:effectLst/>
              <a:latin typeface="Century Gothic" panose="020B0502020202020204" pitchFamily="34" charset="0"/>
            </a:endParaRPr>
          </a:p>
          <a:p>
            <a:r>
              <a:rPr lang="en-IN" b="1" dirty="0">
                <a:solidFill>
                  <a:srgbClr val="222222"/>
                </a:solidFill>
                <a:latin typeface="Lato" panose="020F0502020204030203" pitchFamily="34" charset="0"/>
              </a:rPr>
              <a:t>8</a:t>
            </a:r>
            <a:r>
              <a:rPr lang="en-IN" b="1" i="0" dirty="0">
                <a:solidFill>
                  <a:srgbClr val="222222"/>
                </a:solidFill>
                <a:effectLst/>
                <a:latin typeface="Lato" panose="020F0502020204030203" pitchFamily="34" charset="0"/>
              </a:rPr>
              <a:t>) Operating System Column</a:t>
            </a:r>
          </a:p>
          <a:p>
            <a:endParaRPr lang="en-IN" b="1" dirty="0">
              <a:solidFill>
                <a:srgbClr val="222222"/>
              </a:solidFill>
              <a:latin typeface="Lato" panose="020F0502020204030203" pitchFamily="34" charset="0"/>
            </a:endParaRPr>
          </a:p>
          <a:p>
            <a:r>
              <a:rPr lang="en-IN" i="0" dirty="0">
                <a:solidFill>
                  <a:schemeClr val="accent4">
                    <a:lumMod val="50000"/>
                  </a:schemeClr>
                </a:solidFill>
                <a:effectLst/>
                <a:latin typeface="Century Gothic" panose="020B0502020202020204" pitchFamily="34" charset="0"/>
              </a:rPr>
              <a:t>Following plot shows the correlation of</a:t>
            </a:r>
          </a:p>
          <a:p>
            <a:r>
              <a:rPr lang="en-IN" dirty="0">
                <a:solidFill>
                  <a:schemeClr val="accent4">
                    <a:lumMod val="50000"/>
                  </a:schemeClr>
                </a:solidFill>
                <a:latin typeface="Century Gothic" panose="020B0502020202020204" pitchFamily="34" charset="0"/>
              </a:rPr>
              <a:t>Operating system with Price.</a:t>
            </a:r>
          </a:p>
          <a:p>
            <a:r>
              <a:rPr lang="en-US" dirty="0">
                <a:solidFill>
                  <a:schemeClr val="accent4">
                    <a:lumMod val="50000"/>
                  </a:schemeClr>
                </a:solidFill>
                <a:latin typeface="+mj-lt"/>
              </a:rPr>
              <a:t>W</a:t>
            </a:r>
            <a:r>
              <a:rPr lang="en-US" b="0" i="0" dirty="0">
                <a:solidFill>
                  <a:schemeClr val="accent4">
                    <a:lumMod val="50000"/>
                  </a:schemeClr>
                </a:solidFill>
                <a:effectLst/>
                <a:latin typeface="+mj-lt"/>
              </a:rPr>
              <a:t>hen you plot price against operating </a:t>
            </a:r>
          </a:p>
          <a:p>
            <a:r>
              <a:rPr lang="en-US" b="0" i="0" dirty="0">
                <a:solidFill>
                  <a:schemeClr val="accent4">
                    <a:lumMod val="50000"/>
                  </a:schemeClr>
                </a:solidFill>
                <a:effectLst/>
                <a:latin typeface="+mj-lt"/>
              </a:rPr>
              <a:t>system then as usual Mac is most expensive</a:t>
            </a:r>
            <a:endParaRPr lang="en-IN" i="0" dirty="0">
              <a:solidFill>
                <a:schemeClr val="accent4">
                  <a:lumMod val="50000"/>
                </a:schemeClr>
              </a:solidFill>
              <a:effectLst/>
              <a:latin typeface="+mj-lt"/>
            </a:endParaRPr>
          </a:p>
          <a:p>
            <a:endParaRPr lang="en-IN" b="1" dirty="0">
              <a:solidFill>
                <a:srgbClr val="222222"/>
              </a:solidFill>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b="1" i="0" dirty="0">
              <a:solidFill>
                <a:schemeClr val="accent4">
                  <a:lumMod val="50000"/>
                </a:schemeClr>
              </a:solidFill>
              <a:effectLst/>
              <a:latin typeface="Century Gothic" panose="020B0502020202020204" pitchFamily="34" charset="0"/>
            </a:endParaRPr>
          </a:p>
          <a:p>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dirty="0"/>
          </a:p>
        </p:txBody>
      </p:sp>
      <p:pic>
        <p:nvPicPr>
          <p:cNvPr id="4" name="Picture 3">
            <a:extLst>
              <a:ext uri="{FF2B5EF4-FFF2-40B4-BE49-F238E27FC236}">
                <a16:creationId xmlns:a16="http://schemas.microsoft.com/office/drawing/2014/main" id="{166CC41B-DF16-92B3-2C66-BBA2370852CD}"/>
              </a:ext>
            </a:extLst>
          </p:cNvPr>
          <p:cNvPicPr>
            <a:picLocks noChangeAspect="1"/>
          </p:cNvPicPr>
          <p:nvPr/>
        </p:nvPicPr>
        <p:blipFill>
          <a:blip r:embed="rId2"/>
          <a:stretch>
            <a:fillRect/>
          </a:stretch>
        </p:blipFill>
        <p:spPr>
          <a:xfrm>
            <a:off x="7343855" y="307911"/>
            <a:ext cx="2748874" cy="2341984"/>
          </a:xfrm>
          <a:prstGeom prst="rect">
            <a:avLst/>
          </a:prstGeom>
        </p:spPr>
      </p:pic>
      <p:pic>
        <p:nvPicPr>
          <p:cNvPr id="6" name="Picture 5">
            <a:extLst>
              <a:ext uri="{FF2B5EF4-FFF2-40B4-BE49-F238E27FC236}">
                <a16:creationId xmlns:a16="http://schemas.microsoft.com/office/drawing/2014/main" id="{3C693AD6-5061-A02B-B283-4F5A350BA8BD}"/>
              </a:ext>
            </a:extLst>
          </p:cNvPr>
          <p:cNvPicPr>
            <a:picLocks noChangeAspect="1"/>
          </p:cNvPicPr>
          <p:nvPr/>
        </p:nvPicPr>
        <p:blipFill>
          <a:blip r:embed="rId3"/>
          <a:stretch>
            <a:fillRect/>
          </a:stretch>
        </p:blipFill>
        <p:spPr>
          <a:xfrm>
            <a:off x="5355772" y="3088202"/>
            <a:ext cx="3047242" cy="3018603"/>
          </a:xfrm>
          <a:prstGeom prst="rect">
            <a:avLst/>
          </a:prstGeom>
        </p:spPr>
      </p:pic>
      <p:sp>
        <p:nvSpPr>
          <p:cNvPr id="7" name="Slide Number Placeholder 6">
            <a:extLst>
              <a:ext uri="{FF2B5EF4-FFF2-40B4-BE49-F238E27FC236}">
                <a16:creationId xmlns:a16="http://schemas.microsoft.com/office/drawing/2014/main" id="{DD740E1F-E463-06D8-E3E3-849EFD53D5B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0415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48F0-89DD-82C9-494A-82F35BC79167}"/>
              </a:ext>
            </a:extLst>
          </p:cNvPr>
          <p:cNvSpPr>
            <a:spLocks noGrp="1"/>
          </p:cNvSpPr>
          <p:nvPr>
            <p:ph type="title"/>
          </p:nvPr>
        </p:nvSpPr>
        <p:spPr/>
        <p:txBody>
          <a:bodyPr/>
          <a:lstStyle/>
          <a:p>
            <a:r>
              <a:rPr lang="en-IN" b="1" dirty="0">
                <a:solidFill>
                  <a:srgbClr val="00B0F0"/>
                </a:solidFill>
              </a:rPr>
              <a:t>Log-Normal Transformation</a:t>
            </a:r>
          </a:p>
        </p:txBody>
      </p:sp>
      <p:sp>
        <p:nvSpPr>
          <p:cNvPr id="3" name="Slide Number Placeholder 2">
            <a:extLst>
              <a:ext uri="{FF2B5EF4-FFF2-40B4-BE49-F238E27FC236}">
                <a16:creationId xmlns:a16="http://schemas.microsoft.com/office/drawing/2014/main" id="{3050AFB9-52C4-70C8-D8F9-1F25F9F9C4C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TextBox 3">
            <a:extLst>
              <a:ext uri="{FF2B5EF4-FFF2-40B4-BE49-F238E27FC236}">
                <a16:creationId xmlns:a16="http://schemas.microsoft.com/office/drawing/2014/main" id="{A76ADB63-18A7-19FD-4538-0A9874066FC8}"/>
              </a:ext>
            </a:extLst>
          </p:cNvPr>
          <p:cNvSpPr txBox="1"/>
          <p:nvPr/>
        </p:nvSpPr>
        <p:spPr>
          <a:xfrm>
            <a:off x="531845" y="2463282"/>
            <a:ext cx="11299371" cy="1477328"/>
          </a:xfrm>
          <a:prstGeom prst="rect">
            <a:avLst/>
          </a:prstGeom>
          <a:noFill/>
        </p:spPr>
        <p:txBody>
          <a:bodyPr wrap="square" rtlCol="0">
            <a:spAutoFit/>
          </a:bodyPr>
          <a:lstStyle/>
          <a:p>
            <a:r>
              <a:rPr lang="en-US" dirty="0">
                <a:solidFill>
                  <a:schemeClr val="accent4">
                    <a:lumMod val="50000"/>
                  </a:schemeClr>
                </a:solidFill>
              </a:rPr>
              <a:t>we saw the distribution of the target variable above which was right-skewed. By transforming it to normal distribution performance of the algorithm will increase. we take the log of values that transform to the normal distribution which you can observe below. So while separating dependent and independent variables we will take a log of price, and in displaying the result perform exponent of it.</a:t>
            </a:r>
            <a:endParaRPr lang="en-IN" dirty="0">
              <a:solidFill>
                <a:schemeClr val="accent4">
                  <a:lumMod val="50000"/>
                </a:schemeClr>
              </a:solidFill>
            </a:endParaRPr>
          </a:p>
        </p:txBody>
      </p:sp>
      <p:pic>
        <p:nvPicPr>
          <p:cNvPr id="6" name="Picture 5">
            <a:extLst>
              <a:ext uri="{FF2B5EF4-FFF2-40B4-BE49-F238E27FC236}">
                <a16:creationId xmlns:a16="http://schemas.microsoft.com/office/drawing/2014/main" id="{2875E3EE-3E01-CD76-1814-0A29449A6FE2}"/>
              </a:ext>
            </a:extLst>
          </p:cNvPr>
          <p:cNvPicPr>
            <a:picLocks noChangeAspect="1"/>
          </p:cNvPicPr>
          <p:nvPr/>
        </p:nvPicPr>
        <p:blipFill>
          <a:blip r:embed="rId2"/>
          <a:stretch>
            <a:fillRect/>
          </a:stretch>
        </p:blipFill>
        <p:spPr>
          <a:xfrm>
            <a:off x="7819054" y="3716321"/>
            <a:ext cx="2323238" cy="2855796"/>
          </a:xfrm>
          <a:prstGeom prst="rect">
            <a:avLst/>
          </a:prstGeom>
        </p:spPr>
      </p:pic>
    </p:spTree>
    <p:extLst>
      <p:ext uri="{BB962C8B-B14F-4D97-AF65-F5344CB8AC3E}">
        <p14:creationId xmlns:p14="http://schemas.microsoft.com/office/powerpoint/2010/main" val="117006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832-7A76-9FCA-C297-9BC1A7F567EA}"/>
              </a:ext>
            </a:extLst>
          </p:cNvPr>
          <p:cNvSpPr>
            <a:spLocks noGrp="1"/>
          </p:cNvSpPr>
          <p:nvPr>
            <p:ph type="title"/>
          </p:nvPr>
        </p:nvSpPr>
        <p:spPr/>
        <p:txBody>
          <a:bodyPr/>
          <a:lstStyle/>
          <a:p>
            <a:r>
              <a:rPr lang="en-US" b="1" dirty="0">
                <a:solidFill>
                  <a:srgbClr val="00B0F0"/>
                </a:solidFill>
              </a:rPr>
              <a:t>Machine Learning Modeling for Laptop Price Prediction</a:t>
            </a:r>
            <a:endParaRPr lang="en-IN" b="1" dirty="0">
              <a:solidFill>
                <a:srgbClr val="00B0F0"/>
              </a:solidFill>
            </a:endParaRPr>
          </a:p>
        </p:txBody>
      </p:sp>
      <p:sp>
        <p:nvSpPr>
          <p:cNvPr id="3" name="Text Placeholder 2">
            <a:extLst>
              <a:ext uri="{FF2B5EF4-FFF2-40B4-BE49-F238E27FC236}">
                <a16:creationId xmlns:a16="http://schemas.microsoft.com/office/drawing/2014/main" id="{707BE78A-BB26-C0B4-E158-B30062EC7BEA}"/>
              </a:ext>
            </a:extLst>
          </p:cNvPr>
          <p:cNvSpPr>
            <a:spLocks noGrp="1"/>
          </p:cNvSpPr>
          <p:nvPr>
            <p:ph type="body" sz="half" idx="2"/>
          </p:nvPr>
        </p:nvSpPr>
        <p:spPr/>
        <p:txBody>
          <a:bodyPr/>
          <a:lstStyle/>
          <a:p>
            <a:r>
              <a:rPr lang="en-US" dirty="0">
                <a:solidFill>
                  <a:schemeClr val="accent4">
                    <a:lumMod val="50000"/>
                  </a:schemeClr>
                </a:solidFill>
              </a:rPr>
              <a:t>Now we have prepared our data and hold a better understanding of the dataset. so let’s get started with Machine learning modeling with the best hyperparameters to achieve maximum accuracy.</a:t>
            </a:r>
          </a:p>
          <a:p>
            <a:r>
              <a:rPr lang="en-US" dirty="0">
                <a:solidFill>
                  <a:schemeClr val="accent4">
                    <a:lumMod val="50000"/>
                  </a:schemeClr>
                </a:solidFill>
              </a:rPr>
              <a:t>As proposed methodology we are going to use Random Forest algorithm to train our model.</a:t>
            </a:r>
          </a:p>
          <a:p>
            <a:r>
              <a:rPr lang="en-US" dirty="0">
                <a:solidFill>
                  <a:schemeClr val="accent4">
                    <a:lumMod val="50000"/>
                  </a:schemeClr>
                </a:solidFill>
              </a:rPr>
              <a:t>We will compare our model with other Models:</a:t>
            </a:r>
          </a:p>
          <a:p>
            <a:pPr marL="285750" indent="-285750">
              <a:buFont typeface="Arial" panose="020B0604020202020204" pitchFamily="34" charset="0"/>
              <a:buChar char="•"/>
            </a:pPr>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42A7F4B7-BC3B-C402-B0C3-4D41B9677B0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1667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0A35-1A7D-276F-2F98-F1ED70F56B81}"/>
              </a:ext>
            </a:extLst>
          </p:cNvPr>
          <p:cNvSpPr>
            <a:spLocks noGrp="1"/>
          </p:cNvSpPr>
          <p:nvPr>
            <p:ph type="title"/>
          </p:nvPr>
        </p:nvSpPr>
        <p:spPr/>
        <p:txBody>
          <a:bodyPr/>
          <a:lstStyle/>
          <a:p>
            <a:r>
              <a:rPr lang="en-IN" b="1" i="0" dirty="0">
                <a:solidFill>
                  <a:srgbClr val="00B0F0"/>
                </a:solidFill>
                <a:effectLst/>
                <a:latin typeface="Lato" panose="020F0502020204030203" pitchFamily="34" charset="0"/>
              </a:rPr>
              <a:t>Table of Contents</a:t>
            </a:r>
            <a:br>
              <a:rPr lang="en-IN" b="0" i="0" dirty="0">
                <a:solidFill>
                  <a:srgbClr val="222222"/>
                </a:solidFill>
                <a:effectLst/>
                <a:latin typeface="Lato" panose="020F0502020204030203" pitchFamily="34" charset="0"/>
              </a:rPr>
            </a:br>
            <a:endParaRPr lang="en-IN" dirty="0"/>
          </a:p>
        </p:txBody>
      </p:sp>
      <p:sp>
        <p:nvSpPr>
          <p:cNvPr id="4" name="TextBox 3">
            <a:extLst>
              <a:ext uri="{FF2B5EF4-FFF2-40B4-BE49-F238E27FC236}">
                <a16:creationId xmlns:a16="http://schemas.microsoft.com/office/drawing/2014/main" id="{7DBB18D7-D8D7-AE3B-C7B4-96FC55F534BE}"/>
              </a:ext>
            </a:extLst>
          </p:cNvPr>
          <p:cNvSpPr txBox="1"/>
          <p:nvPr/>
        </p:nvSpPr>
        <p:spPr>
          <a:xfrm>
            <a:off x="513184" y="2369976"/>
            <a:ext cx="11206065" cy="3970318"/>
          </a:xfrm>
          <a:prstGeom prst="rect">
            <a:avLst/>
          </a:prstGeom>
          <a:noFill/>
        </p:spPr>
        <p:txBody>
          <a:bodyPr wrap="square" rtlCol="0">
            <a:spAutoFit/>
          </a:bodyPr>
          <a:lstStyle/>
          <a:p>
            <a:pPr lvl="1" algn="just">
              <a:buFont typeface="+mj-lt"/>
              <a:buAutoNum type="arabicPeriod"/>
            </a:pPr>
            <a:r>
              <a:rPr lang="en-US" b="0" i="0" dirty="0">
                <a:solidFill>
                  <a:schemeClr val="accent4">
                    <a:lumMod val="50000"/>
                  </a:schemeClr>
                </a:solidFill>
                <a:effectLst/>
                <a:latin typeface="Lato" panose="020F0502020204030203" pitchFamily="34" charset="0"/>
              </a:rPr>
              <a:t>Describing Problem Statement</a:t>
            </a:r>
          </a:p>
          <a:p>
            <a:pPr lvl="1" algn="just">
              <a:buFont typeface="+mj-lt"/>
              <a:buAutoNum type="arabicPeriod"/>
            </a:pPr>
            <a:r>
              <a:rPr lang="en-US" b="0" i="0" dirty="0">
                <a:solidFill>
                  <a:schemeClr val="accent4">
                    <a:lumMod val="50000"/>
                  </a:schemeClr>
                </a:solidFill>
                <a:effectLst/>
                <a:latin typeface="Lato" panose="020F0502020204030203" pitchFamily="34" charset="0"/>
              </a:rPr>
              <a:t>Literature Review</a:t>
            </a:r>
          </a:p>
          <a:p>
            <a:pPr lvl="1" algn="just">
              <a:buFont typeface="+mj-lt"/>
              <a:buAutoNum type="arabicPeriod"/>
            </a:pPr>
            <a:r>
              <a:rPr lang="en-US" b="0" i="0" dirty="0">
                <a:solidFill>
                  <a:schemeClr val="accent4">
                    <a:lumMod val="50000"/>
                  </a:schemeClr>
                </a:solidFill>
                <a:effectLst/>
                <a:latin typeface="Lato" panose="020F0502020204030203" pitchFamily="34" charset="0"/>
              </a:rPr>
              <a:t>Proposed Methodology</a:t>
            </a:r>
          </a:p>
          <a:p>
            <a:pPr lvl="1" algn="just">
              <a:buFont typeface="+mj-lt"/>
              <a:buAutoNum type="arabicPeriod"/>
            </a:pPr>
            <a:r>
              <a:rPr lang="en-US" b="0" i="0" dirty="0">
                <a:solidFill>
                  <a:schemeClr val="accent4">
                    <a:lumMod val="50000"/>
                  </a:schemeClr>
                </a:solidFill>
                <a:effectLst/>
                <a:latin typeface="Lato" panose="020F0502020204030203" pitchFamily="34" charset="0"/>
              </a:rPr>
              <a:t>Analysis of Proposed Model Performance</a:t>
            </a:r>
          </a:p>
          <a:p>
            <a:pPr lvl="1" algn="just">
              <a:buFont typeface="+mj-lt"/>
              <a:buAutoNum type="arabicPeriod"/>
            </a:pPr>
            <a:r>
              <a:rPr lang="en-US" b="0" i="0" dirty="0">
                <a:solidFill>
                  <a:schemeClr val="accent4">
                    <a:lumMod val="50000"/>
                  </a:schemeClr>
                </a:solidFill>
                <a:effectLst/>
                <a:latin typeface="Lato" panose="020F0502020204030203" pitchFamily="34" charset="0"/>
              </a:rPr>
              <a:t>Overview about dataset</a:t>
            </a:r>
          </a:p>
          <a:p>
            <a:pPr lvl="1" algn="just">
              <a:buFont typeface="+mj-lt"/>
              <a:buAutoNum type="arabicPeriod"/>
            </a:pPr>
            <a:r>
              <a:rPr lang="en-US" b="0" i="0" dirty="0">
                <a:solidFill>
                  <a:schemeClr val="accent4">
                    <a:lumMod val="50000"/>
                  </a:schemeClr>
                </a:solidFill>
                <a:effectLst/>
                <a:latin typeface="Lato" panose="020F0502020204030203" pitchFamily="34" charset="0"/>
              </a:rPr>
              <a:t>Data Cleaning</a:t>
            </a:r>
          </a:p>
          <a:p>
            <a:pPr lvl="1" algn="just">
              <a:buFont typeface="+mj-lt"/>
              <a:buAutoNum type="arabicPeriod"/>
            </a:pPr>
            <a:r>
              <a:rPr lang="en-US" b="0" i="0" dirty="0">
                <a:solidFill>
                  <a:schemeClr val="accent4">
                    <a:lumMod val="50000"/>
                  </a:schemeClr>
                </a:solidFill>
                <a:effectLst/>
                <a:latin typeface="Lato" panose="020F0502020204030203" pitchFamily="34" charset="0"/>
              </a:rPr>
              <a:t>Exploratory Data Analysis</a:t>
            </a:r>
          </a:p>
          <a:p>
            <a:pPr lvl="1" algn="just">
              <a:buFont typeface="+mj-lt"/>
              <a:buAutoNum type="arabicPeriod"/>
            </a:pPr>
            <a:r>
              <a:rPr lang="en-US" b="0" i="0" dirty="0">
                <a:solidFill>
                  <a:schemeClr val="accent4">
                    <a:lumMod val="50000"/>
                  </a:schemeClr>
                </a:solidFill>
                <a:effectLst/>
                <a:latin typeface="Lato" panose="020F0502020204030203" pitchFamily="34" charset="0"/>
              </a:rPr>
              <a:t>Feature Engineering</a:t>
            </a:r>
          </a:p>
          <a:p>
            <a:pPr lvl="1" algn="just">
              <a:buFont typeface="+mj-lt"/>
              <a:buAutoNum type="arabicPeriod"/>
            </a:pPr>
            <a:r>
              <a:rPr lang="en-US" b="0" i="0" dirty="0">
                <a:solidFill>
                  <a:schemeClr val="accent4">
                    <a:lumMod val="50000"/>
                  </a:schemeClr>
                </a:solidFill>
                <a:effectLst/>
                <a:latin typeface="Lato" panose="020F0502020204030203" pitchFamily="34" charset="0"/>
              </a:rPr>
              <a:t>Machine learning Modeling</a:t>
            </a:r>
          </a:p>
          <a:p>
            <a:pPr lvl="1" algn="just">
              <a:buFont typeface="+mj-lt"/>
              <a:buAutoNum type="arabicPeriod"/>
            </a:pPr>
            <a:r>
              <a:rPr lang="en-US" b="0" i="0" dirty="0">
                <a:solidFill>
                  <a:schemeClr val="accent4">
                    <a:lumMod val="50000"/>
                  </a:schemeClr>
                </a:solidFill>
                <a:effectLst/>
                <a:latin typeface="Lato" panose="020F0502020204030203" pitchFamily="34" charset="0"/>
              </a:rPr>
              <a:t>Comparison of Performance with Another Model</a:t>
            </a:r>
          </a:p>
          <a:p>
            <a:pPr lvl="1" algn="just">
              <a:buFont typeface="+mj-lt"/>
              <a:buAutoNum type="arabicPeriod"/>
            </a:pPr>
            <a:r>
              <a:rPr lang="en-US" b="0" i="0" dirty="0">
                <a:solidFill>
                  <a:schemeClr val="accent4">
                    <a:lumMod val="50000"/>
                  </a:schemeClr>
                </a:solidFill>
                <a:effectLst/>
                <a:latin typeface="Lato" panose="020F0502020204030203" pitchFamily="34" charset="0"/>
              </a:rPr>
              <a:t>ML web app development</a:t>
            </a:r>
          </a:p>
          <a:p>
            <a:pPr lvl="1" algn="just">
              <a:buFont typeface="+mj-lt"/>
              <a:buAutoNum type="arabicPeriod"/>
            </a:pPr>
            <a:r>
              <a:rPr lang="en-US" b="0" i="0" dirty="0">
                <a:solidFill>
                  <a:schemeClr val="accent4">
                    <a:lumMod val="50000"/>
                  </a:schemeClr>
                </a:solidFill>
                <a:effectLst/>
                <a:latin typeface="Lato" panose="020F0502020204030203" pitchFamily="34" charset="0"/>
              </a:rPr>
              <a:t>Conclusion and Future Work</a:t>
            </a:r>
          </a:p>
          <a:p>
            <a:pPr lvl="1" algn="just"/>
            <a:endParaRPr lang="en-US" b="0" i="0" dirty="0">
              <a:solidFill>
                <a:schemeClr val="accent4">
                  <a:lumMod val="50000"/>
                </a:schemeClr>
              </a:solidFill>
              <a:effectLst/>
              <a:latin typeface="Lato" panose="020F0502020204030203" pitchFamily="34" charset="0"/>
            </a:endParaRPr>
          </a:p>
          <a:p>
            <a:endParaRPr lang="en-IN" dirty="0"/>
          </a:p>
        </p:txBody>
      </p:sp>
      <p:sp>
        <p:nvSpPr>
          <p:cNvPr id="3" name="Slide Number Placeholder 2">
            <a:extLst>
              <a:ext uri="{FF2B5EF4-FFF2-40B4-BE49-F238E27FC236}">
                <a16:creationId xmlns:a16="http://schemas.microsoft.com/office/drawing/2014/main" id="{170E3046-9E82-B2C1-BB76-6E9612316B4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3787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6A483-0966-9EB8-34D1-3B595C4AC5B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TextBox 2">
            <a:extLst>
              <a:ext uri="{FF2B5EF4-FFF2-40B4-BE49-F238E27FC236}">
                <a16:creationId xmlns:a16="http://schemas.microsoft.com/office/drawing/2014/main" id="{5D6575D1-00E3-0BD6-E242-8519EEFC0E02}"/>
              </a:ext>
            </a:extLst>
          </p:cNvPr>
          <p:cNvSpPr txBox="1"/>
          <p:nvPr/>
        </p:nvSpPr>
        <p:spPr>
          <a:xfrm>
            <a:off x="289249" y="550506"/>
            <a:ext cx="11532637" cy="258532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50000"/>
                  </a:schemeClr>
                </a:solidFill>
              </a:rPr>
              <a:t>Linear Regression</a:t>
            </a:r>
          </a:p>
          <a:p>
            <a:pPr marL="285750" indent="-285750">
              <a:buFont typeface="Arial" panose="020B0604020202020204" pitchFamily="34" charset="0"/>
              <a:buChar char="•"/>
            </a:pPr>
            <a:r>
              <a:rPr lang="en-IN" dirty="0">
                <a:solidFill>
                  <a:schemeClr val="accent4">
                    <a:lumMod val="50000"/>
                  </a:schemeClr>
                </a:solidFill>
              </a:rPr>
              <a:t>Ridge Regression</a:t>
            </a:r>
          </a:p>
          <a:p>
            <a:pPr marL="285750" indent="-285750">
              <a:buFont typeface="Arial" panose="020B0604020202020204" pitchFamily="34" charset="0"/>
              <a:buChar char="•"/>
            </a:pPr>
            <a:r>
              <a:rPr lang="en-IN" dirty="0">
                <a:solidFill>
                  <a:schemeClr val="accent4">
                    <a:lumMod val="50000"/>
                  </a:schemeClr>
                </a:solidFill>
              </a:rPr>
              <a:t>Lasso Regression</a:t>
            </a:r>
          </a:p>
          <a:p>
            <a:pPr marL="285750" indent="-285750">
              <a:buFont typeface="Arial" panose="020B0604020202020204" pitchFamily="34" charset="0"/>
              <a:buChar char="•"/>
            </a:pPr>
            <a:r>
              <a:rPr lang="en-IN" dirty="0">
                <a:solidFill>
                  <a:schemeClr val="accent4">
                    <a:lumMod val="50000"/>
                  </a:schemeClr>
                </a:solidFill>
              </a:rPr>
              <a:t>KNN</a:t>
            </a:r>
          </a:p>
          <a:p>
            <a:pPr marL="285750" indent="-285750">
              <a:buFont typeface="Arial" panose="020B0604020202020204" pitchFamily="34" charset="0"/>
              <a:buChar char="•"/>
            </a:pPr>
            <a:r>
              <a:rPr lang="en-IN" dirty="0">
                <a:solidFill>
                  <a:schemeClr val="accent4">
                    <a:lumMod val="50000"/>
                  </a:schemeClr>
                </a:solidFill>
              </a:rPr>
              <a:t>Decision Tree</a:t>
            </a:r>
          </a:p>
          <a:p>
            <a:pPr marL="285750" indent="-285750">
              <a:buFont typeface="Arial" panose="020B0604020202020204" pitchFamily="34" charset="0"/>
              <a:buChar char="•"/>
            </a:pPr>
            <a:r>
              <a:rPr lang="en-IN" dirty="0">
                <a:solidFill>
                  <a:schemeClr val="accent4">
                    <a:lumMod val="50000"/>
                  </a:schemeClr>
                </a:solidFill>
              </a:rPr>
              <a:t>SVM</a:t>
            </a:r>
          </a:p>
          <a:p>
            <a:pPr marL="285750" indent="-285750">
              <a:buFont typeface="Arial" panose="020B0604020202020204" pitchFamily="34" charset="0"/>
              <a:buChar char="•"/>
            </a:pPr>
            <a:r>
              <a:rPr lang="en-IN" dirty="0">
                <a:solidFill>
                  <a:schemeClr val="accent4">
                    <a:lumMod val="50000"/>
                  </a:schemeClr>
                </a:solidFill>
              </a:rPr>
              <a:t>AdaBoost</a:t>
            </a:r>
          </a:p>
          <a:p>
            <a:pPr marL="285750" indent="-285750">
              <a:buFont typeface="Arial" panose="020B0604020202020204" pitchFamily="34" charset="0"/>
              <a:buChar char="•"/>
            </a:pPr>
            <a:r>
              <a:rPr lang="en-IN" dirty="0">
                <a:solidFill>
                  <a:schemeClr val="accent4">
                    <a:lumMod val="50000"/>
                  </a:schemeClr>
                </a:solidFill>
              </a:rPr>
              <a:t>XG Boost</a:t>
            </a:r>
          </a:p>
          <a:p>
            <a:pPr marL="285750" indent="-285750">
              <a:buFont typeface="Arial" panose="020B0604020202020204" pitchFamily="34" charset="0"/>
              <a:buChar char="•"/>
            </a:pPr>
            <a:r>
              <a:rPr lang="en-IN" dirty="0">
                <a:solidFill>
                  <a:schemeClr val="accent4">
                    <a:lumMod val="50000"/>
                  </a:schemeClr>
                </a:solidFill>
              </a:rPr>
              <a:t>Voting Classifier</a:t>
            </a:r>
          </a:p>
        </p:txBody>
      </p:sp>
    </p:spTree>
    <p:extLst>
      <p:ext uri="{BB962C8B-B14F-4D97-AF65-F5344CB8AC3E}">
        <p14:creationId xmlns:p14="http://schemas.microsoft.com/office/powerpoint/2010/main" val="1836820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1931-A4E8-1A8A-2958-90B99BD758DC}"/>
              </a:ext>
            </a:extLst>
          </p:cNvPr>
          <p:cNvSpPr>
            <a:spLocks noGrp="1"/>
          </p:cNvSpPr>
          <p:nvPr>
            <p:ph type="title"/>
          </p:nvPr>
        </p:nvSpPr>
        <p:spPr/>
        <p:txBody>
          <a:bodyPr/>
          <a:lstStyle/>
          <a:p>
            <a:r>
              <a:rPr lang="en-US" dirty="0">
                <a:solidFill>
                  <a:srgbClr val="00B0F0"/>
                </a:solidFill>
              </a:rPr>
              <a:t>Comparison of Performance with other Models</a:t>
            </a:r>
            <a:endParaRPr lang="en-IN" dirty="0">
              <a:solidFill>
                <a:srgbClr val="00B0F0"/>
              </a:solidFill>
            </a:endParaRPr>
          </a:p>
        </p:txBody>
      </p:sp>
      <p:sp>
        <p:nvSpPr>
          <p:cNvPr id="3" name="Text Placeholder 2">
            <a:extLst>
              <a:ext uri="{FF2B5EF4-FFF2-40B4-BE49-F238E27FC236}">
                <a16:creationId xmlns:a16="http://schemas.microsoft.com/office/drawing/2014/main" id="{1ADC5070-72F5-E77E-9722-20C8E7A103D2}"/>
              </a:ext>
            </a:extLst>
          </p:cNvPr>
          <p:cNvSpPr>
            <a:spLocks noGrp="1"/>
          </p:cNvSpPr>
          <p:nvPr>
            <p:ph type="body" sz="half" idx="2"/>
          </p:nvPr>
        </p:nvSpPr>
        <p:spPr>
          <a:xfrm>
            <a:off x="1154955" y="3543300"/>
            <a:ext cx="4490066" cy="2476500"/>
          </a:xfrm>
        </p:spPr>
        <p:txBody>
          <a:bodyPr>
            <a:normAutofit fontScale="92500" lnSpcReduction="20000"/>
          </a:bodyPr>
          <a:lstStyle/>
          <a:p>
            <a:r>
              <a:rPr lang="en-IN" dirty="0">
                <a:solidFill>
                  <a:schemeClr val="accent4">
                    <a:lumMod val="50000"/>
                  </a:schemeClr>
                </a:solidFill>
              </a:rPr>
              <a:t>Comparison is done on the basis of R2_score and MAE</a:t>
            </a:r>
          </a:p>
          <a:p>
            <a:r>
              <a:rPr lang="en-IN" dirty="0">
                <a:solidFill>
                  <a:schemeClr val="accent4">
                    <a:lumMod val="50000"/>
                  </a:schemeClr>
                </a:solidFill>
              </a:rPr>
              <a:t>Lets know it is:</a:t>
            </a:r>
          </a:p>
          <a:p>
            <a:r>
              <a:rPr lang="en-IN" b="1" dirty="0">
                <a:solidFill>
                  <a:schemeClr val="accent4">
                    <a:lumMod val="50000"/>
                  </a:schemeClr>
                </a:solidFill>
              </a:rPr>
              <a:t>R2_Score</a:t>
            </a:r>
            <a:r>
              <a:rPr lang="en-IN" dirty="0">
                <a:solidFill>
                  <a:schemeClr val="accent4">
                    <a:lumMod val="50000"/>
                  </a:schemeClr>
                </a:solidFill>
              </a:rPr>
              <a:t>:</a:t>
            </a:r>
            <a:r>
              <a:rPr lang="en-US" dirty="0">
                <a:solidFill>
                  <a:schemeClr val="accent4">
                    <a:lumMod val="50000"/>
                  </a:schemeClr>
                </a:solidFill>
              </a:rPr>
              <a:t>The R2 score is a value between 0 and 1. A score of 1 indicates that the regression model perfectly predicts the dependent variable, while a score of 0 indicates that the model does not explain any of the variability in the dependent variable.</a:t>
            </a:r>
            <a:endParaRPr lang="en-IN" dirty="0">
              <a:solidFill>
                <a:schemeClr val="accent4">
                  <a:lumMod val="50000"/>
                </a:schemeClr>
              </a:solidFill>
            </a:endParaRPr>
          </a:p>
        </p:txBody>
      </p:sp>
      <p:sp>
        <p:nvSpPr>
          <p:cNvPr id="4" name="Slide Number Placeholder 3">
            <a:extLst>
              <a:ext uri="{FF2B5EF4-FFF2-40B4-BE49-F238E27FC236}">
                <a16:creationId xmlns:a16="http://schemas.microsoft.com/office/drawing/2014/main" id="{0F52E7E1-0A9E-4555-135F-8A7AF48ABD3E}"/>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5">
            <a:extLst>
              <a:ext uri="{FF2B5EF4-FFF2-40B4-BE49-F238E27FC236}">
                <a16:creationId xmlns:a16="http://schemas.microsoft.com/office/drawing/2014/main" id="{7A65EEAA-E97A-80CD-CFBF-A0AFE2140A47}"/>
              </a:ext>
            </a:extLst>
          </p:cNvPr>
          <p:cNvPicPr>
            <a:picLocks noChangeAspect="1"/>
          </p:cNvPicPr>
          <p:nvPr/>
        </p:nvPicPr>
        <p:blipFill>
          <a:blip r:embed="rId2"/>
          <a:stretch>
            <a:fillRect/>
          </a:stretch>
        </p:blipFill>
        <p:spPr>
          <a:xfrm>
            <a:off x="5845831" y="3314700"/>
            <a:ext cx="6116013" cy="3429000"/>
          </a:xfrm>
          <a:prstGeom prst="rect">
            <a:avLst/>
          </a:prstGeom>
        </p:spPr>
      </p:pic>
    </p:spTree>
    <p:extLst>
      <p:ext uri="{BB962C8B-B14F-4D97-AF65-F5344CB8AC3E}">
        <p14:creationId xmlns:p14="http://schemas.microsoft.com/office/powerpoint/2010/main" val="409474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07ACB0-613D-B6BF-A7C5-0BD03F688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extBox 2">
            <a:extLst>
              <a:ext uri="{FF2B5EF4-FFF2-40B4-BE49-F238E27FC236}">
                <a16:creationId xmlns:a16="http://schemas.microsoft.com/office/drawing/2014/main" id="{417AFBF9-2B64-5F48-1D65-763A5A0290A2}"/>
              </a:ext>
            </a:extLst>
          </p:cNvPr>
          <p:cNvSpPr txBox="1"/>
          <p:nvPr/>
        </p:nvSpPr>
        <p:spPr>
          <a:xfrm>
            <a:off x="363894" y="475861"/>
            <a:ext cx="11513975" cy="2862322"/>
          </a:xfrm>
          <a:prstGeom prst="rect">
            <a:avLst/>
          </a:prstGeom>
          <a:noFill/>
        </p:spPr>
        <p:txBody>
          <a:bodyPr wrap="square" rtlCol="0">
            <a:spAutoFit/>
          </a:bodyPr>
          <a:lstStyle/>
          <a:p>
            <a:r>
              <a:rPr lang="en-US" dirty="0">
                <a:solidFill>
                  <a:schemeClr val="accent4">
                    <a:lumMod val="50000"/>
                  </a:schemeClr>
                </a:solidFill>
              </a:rPr>
              <a:t>In other words, R2 measures the proportion of the response variable's variance that is captured by the model. It is calculated using the formula:</a:t>
            </a:r>
          </a:p>
          <a:p>
            <a:endParaRPr lang="en-US" dirty="0">
              <a:solidFill>
                <a:schemeClr val="accent4">
                  <a:lumMod val="50000"/>
                </a:schemeClr>
              </a:solidFill>
            </a:endParaRPr>
          </a:p>
          <a:p>
            <a:r>
              <a:rPr lang="en-US" dirty="0"/>
              <a:t>​</a:t>
            </a:r>
          </a:p>
          <a:p>
            <a:r>
              <a:rPr lang="en-US" dirty="0"/>
              <a:t> </a:t>
            </a:r>
          </a:p>
          <a:p>
            <a:endParaRPr lang="en-US" dirty="0"/>
          </a:p>
          <a:p>
            <a:r>
              <a:rPr lang="en-IN" b="1" dirty="0">
                <a:solidFill>
                  <a:schemeClr val="accent4">
                    <a:lumMod val="50000"/>
                  </a:schemeClr>
                </a:solidFill>
              </a:rPr>
              <a:t>MAE</a:t>
            </a:r>
            <a:r>
              <a:rPr lang="en-IN" dirty="0">
                <a:solidFill>
                  <a:schemeClr val="accent4">
                    <a:lumMod val="50000"/>
                  </a:schemeClr>
                </a:solidFill>
              </a:rPr>
              <a:t>: </a:t>
            </a:r>
            <a:r>
              <a:rPr lang="en-US" dirty="0">
                <a:solidFill>
                  <a:schemeClr val="accent4">
                    <a:lumMod val="50000"/>
                  </a:schemeClr>
                </a:solidFill>
              </a:rPr>
              <a:t>MAE stands for Mean Absolute Error. It is a metric used to evaluate the performance of a regression model. The Mean Absolute Error measures the average absolute difference between the actual and predicted values. The formula for calculating MAE is as follows:</a:t>
            </a:r>
          </a:p>
          <a:p>
            <a:endParaRPr lang="en-IN" dirty="0">
              <a:solidFill>
                <a:schemeClr val="accent4">
                  <a:lumMod val="50000"/>
                </a:schemeClr>
              </a:solidFill>
            </a:endParaRPr>
          </a:p>
        </p:txBody>
      </p:sp>
      <p:pic>
        <p:nvPicPr>
          <p:cNvPr id="5" name="Picture 4">
            <a:extLst>
              <a:ext uri="{FF2B5EF4-FFF2-40B4-BE49-F238E27FC236}">
                <a16:creationId xmlns:a16="http://schemas.microsoft.com/office/drawing/2014/main" id="{718EB87A-098B-864A-EF72-9C48918AEF93}"/>
              </a:ext>
            </a:extLst>
          </p:cNvPr>
          <p:cNvPicPr>
            <a:picLocks noChangeAspect="1"/>
          </p:cNvPicPr>
          <p:nvPr/>
        </p:nvPicPr>
        <p:blipFill>
          <a:blip r:embed="rId2"/>
          <a:stretch>
            <a:fillRect/>
          </a:stretch>
        </p:blipFill>
        <p:spPr>
          <a:xfrm>
            <a:off x="499075" y="1326636"/>
            <a:ext cx="2591025" cy="472481"/>
          </a:xfrm>
          <a:prstGeom prst="rect">
            <a:avLst/>
          </a:prstGeom>
        </p:spPr>
      </p:pic>
      <p:pic>
        <p:nvPicPr>
          <p:cNvPr id="7" name="Picture 6">
            <a:extLst>
              <a:ext uri="{FF2B5EF4-FFF2-40B4-BE49-F238E27FC236}">
                <a16:creationId xmlns:a16="http://schemas.microsoft.com/office/drawing/2014/main" id="{D9878BC7-4FFF-A1C6-8C6C-CE65CD749C13}"/>
              </a:ext>
            </a:extLst>
          </p:cNvPr>
          <p:cNvPicPr>
            <a:picLocks noChangeAspect="1"/>
          </p:cNvPicPr>
          <p:nvPr/>
        </p:nvPicPr>
        <p:blipFill>
          <a:blip r:embed="rId3"/>
          <a:stretch>
            <a:fillRect/>
          </a:stretch>
        </p:blipFill>
        <p:spPr>
          <a:xfrm>
            <a:off x="499075" y="3112460"/>
            <a:ext cx="4191213" cy="1496862"/>
          </a:xfrm>
          <a:prstGeom prst="rect">
            <a:avLst/>
          </a:prstGeom>
        </p:spPr>
      </p:pic>
    </p:spTree>
    <p:extLst>
      <p:ext uri="{BB962C8B-B14F-4D97-AF65-F5344CB8AC3E}">
        <p14:creationId xmlns:p14="http://schemas.microsoft.com/office/powerpoint/2010/main" val="35061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DF6BE9-B83B-3D0A-6DD8-8DCADCB1C36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TextBox 4">
            <a:extLst>
              <a:ext uri="{FF2B5EF4-FFF2-40B4-BE49-F238E27FC236}">
                <a16:creationId xmlns:a16="http://schemas.microsoft.com/office/drawing/2014/main" id="{99A0843E-2F30-479A-60F7-470DD0F978E5}"/>
              </a:ext>
            </a:extLst>
          </p:cNvPr>
          <p:cNvSpPr txBox="1"/>
          <p:nvPr/>
        </p:nvSpPr>
        <p:spPr>
          <a:xfrm>
            <a:off x="2425959" y="6018245"/>
            <a:ext cx="5868955" cy="369332"/>
          </a:xfrm>
          <a:prstGeom prst="rect">
            <a:avLst/>
          </a:prstGeom>
          <a:noFill/>
        </p:spPr>
        <p:txBody>
          <a:bodyPr wrap="square" rtlCol="0">
            <a:spAutoFit/>
          </a:bodyPr>
          <a:lstStyle/>
          <a:p>
            <a:r>
              <a:rPr lang="en-IN" dirty="0"/>
              <a:t>	 Graphical representation of comparison</a:t>
            </a:r>
          </a:p>
        </p:txBody>
      </p:sp>
      <p:pic>
        <p:nvPicPr>
          <p:cNvPr id="7" name="Picture 6">
            <a:extLst>
              <a:ext uri="{FF2B5EF4-FFF2-40B4-BE49-F238E27FC236}">
                <a16:creationId xmlns:a16="http://schemas.microsoft.com/office/drawing/2014/main" id="{BABF0E88-4B6F-AE98-7B0F-18D64CB1F853}"/>
              </a:ext>
            </a:extLst>
          </p:cNvPr>
          <p:cNvPicPr>
            <a:picLocks noChangeAspect="1"/>
          </p:cNvPicPr>
          <p:nvPr/>
        </p:nvPicPr>
        <p:blipFill>
          <a:blip r:embed="rId2"/>
          <a:stretch>
            <a:fillRect/>
          </a:stretch>
        </p:blipFill>
        <p:spPr>
          <a:xfrm>
            <a:off x="2500604" y="470423"/>
            <a:ext cx="6113915" cy="5372566"/>
          </a:xfrm>
          <a:prstGeom prst="rect">
            <a:avLst/>
          </a:prstGeom>
        </p:spPr>
      </p:pic>
    </p:spTree>
    <p:extLst>
      <p:ext uri="{BB962C8B-B14F-4D97-AF65-F5344CB8AC3E}">
        <p14:creationId xmlns:p14="http://schemas.microsoft.com/office/powerpoint/2010/main" val="75290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71CC-9F1C-CB4C-9F6C-3BAAD6AC0C5F}"/>
              </a:ext>
            </a:extLst>
          </p:cNvPr>
          <p:cNvSpPr>
            <a:spLocks noGrp="1"/>
          </p:cNvSpPr>
          <p:nvPr>
            <p:ph type="title"/>
          </p:nvPr>
        </p:nvSpPr>
        <p:spPr/>
        <p:txBody>
          <a:bodyPr/>
          <a:lstStyle/>
          <a:p>
            <a:r>
              <a:rPr lang="en-IN" dirty="0">
                <a:solidFill>
                  <a:srgbClr val="00B0F0"/>
                </a:solidFill>
              </a:rPr>
              <a:t>ML web app development</a:t>
            </a:r>
          </a:p>
        </p:txBody>
      </p:sp>
      <p:sp>
        <p:nvSpPr>
          <p:cNvPr id="3" name="Text Placeholder 2">
            <a:extLst>
              <a:ext uri="{FF2B5EF4-FFF2-40B4-BE49-F238E27FC236}">
                <a16:creationId xmlns:a16="http://schemas.microsoft.com/office/drawing/2014/main" id="{1B5134C3-E419-37A8-2095-86239A1F209D}"/>
              </a:ext>
            </a:extLst>
          </p:cNvPr>
          <p:cNvSpPr>
            <a:spLocks noGrp="1"/>
          </p:cNvSpPr>
          <p:nvPr>
            <p:ph type="body" sz="half" idx="2"/>
          </p:nvPr>
        </p:nvSpPr>
        <p:spPr>
          <a:xfrm flipH="1" flipV="1">
            <a:off x="1231641" y="3620278"/>
            <a:ext cx="746449" cy="429208"/>
          </a:xfrm>
        </p:spPr>
        <p:txBody>
          <a:bodyPr>
            <a:normAutofit/>
          </a:bodyPr>
          <a:lstStyle/>
          <a:p>
            <a:endParaRPr lang="en-IN" dirty="0"/>
          </a:p>
        </p:txBody>
      </p:sp>
      <p:sp>
        <p:nvSpPr>
          <p:cNvPr id="4" name="Slide Number Placeholder 3">
            <a:extLst>
              <a:ext uri="{FF2B5EF4-FFF2-40B4-BE49-F238E27FC236}">
                <a16:creationId xmlns:a16="http://schemas.microsoft.com/office/drawing/2014/main" id="{E867EF90-CC9A-71D9-471B-1A65B3CE62A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6" name="Picture 5">
            <a:extLst>
              <a:ext uri="{FF2B5EF4-FFF2-40B4-BE49-F238E27FC236}">
                <a16:creationId xmlns:a16="http://schemas.microsoft.com/office/drawing/2014/main" id="{67291F46-63B1-E91F-D838-CC80F315C9E2}"/>
              </a:ext>
            </a:extLst>
          </p:cNvPr>
          <p:cNvPicPr>
            <a:picLocks noChangeAspect="1"/>
          </p:cNvPicPr>
          <p:nvPr/>
        </p:nvPicPr>
        <p:blipFill>
          <a:blip r:embed="rId2"/>
          <a:stretch>
            <a:fillRect/>
          </a:stretch>
        </p:blipFill>
        <p:spPr>
          <a:xfrm>
            <a:off x="559017" y="3314700"/>
            <a:ext cx="4853393" cy="3347357"/>
          </a:xfrm>
          <a:prstGeom prst="rect">
            <a:avLst/>
          </a:prstGeom>
        </p:spPr>
      </p:pic>
      <p:pic>
        <p:nvPicPr>
          <p:cNvPr id="8" name="Picture 7">
            <a:extLst>
              <a:ext uri="{FF2B5EF4-FFF2-40B4-BE49-F238E27FC236}">
                <a16:creationId xmlns:a16="http://schemas.microsoft.com/office/drawing/2014/main" id="{43BC7599-29F5-6533-C957-07E2AC553D5E}"/>
              </a:ext>
            </a:extLst>
          </p:cNvPr>
          <p:cNvPicPr>
            <a:picLocks noChangeAspect="1"/>
          </p:cNvPicPr>
          <p:nvPr/>
        </p:nvPicPr>
        <p:blipFill>
          <a:blip r:embed="rId3"/>
          <a:stretch>
            <a:fillRect/>
          </a:stretch>
        </p:blipFill>
        <p:spPr>
          <a:xfrm>
            <a:off x="5840963" y="3208524"/>
            <a:ext cx="4107280" cy="3550704"/>
          </a:xfrm>
          <a:prstGeom prst="rect">
            <a:avLst/>
          </a:prstGeom>
        </p:spPr>
      </p:pic>
    </p:spTree>
    <p:extLst>
      <p:ext uri="{BB962C8B-B14F-4D97-AF65-F5344CB8AC3E}">
        <p14:creationId xmlns:p14="http://schemas.microsoft.com/office/powerpoint/2010/main" val="301404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01DB-B419-4978-6B93-8B7D6FDD6631}"/>
              </a:ext>
            </a:extLst>
          </p:cNvPr>
          <p:cNvSpPr>
            <a:spLocks noGrp="1"/>
          </p:cNvSpPr>
          <p:nvPr>
            <p:ph type="title"/>
          </p:nvPr>
        </p:nvSpPr>
        <p:spPr/>
        <p:txBody>
          <a:bodyPr/>
          <a:lstStyle/>
          <a:p>
            <a:r>
              <a:rPr lang="en-IN" dirty="0">
                <a:solidFill>
                  <a:srgbClr val="00B0F0"/>
                </a:solidFill>
              </a:rPr>
              <a:t>Conclusion and Future Work</a:t>
            </a:r>
          </a:p>
        </p:txBody>
      </p:sp>
      <p:sp>
        <p:nvSpPr>
          <p:cNvPr id="3" name="Text Placeholder 2">
            <a:extLst>
              <a:ext uri="{FF2B5EF4-FFF2-40B4-BE49-F238E27FC236}">
                <a16:creationId xmlns:a16="http://schemas.microsoft.com/office/drawing/2014/main" id="{8338249C-9217-EC2F-996C-651286C81EAB}"/>
              </a:ext>
            </a:extLst>
          </p:cNvPr>
          <p:cNvSpPr>
            <a:spLocks noGrp="1"/>
          </p:cNvSpPr>
          <p:nvPr>
            <p:ph type="body" sz="half" idx="2"/>
          </p:nvPr>
        </p:nvSpPr>
        <p:spPr>
          <a:xfrm>
            <a:off x="1154954" y="2957804"/>
            <a:ext cx="8825659" cy="3900196"/>
          </a:xfrm>
        </p:spPr>
        <p:txBody>
          <a:bodyPr>
            <a:normAutofit fontScale="92500" lnSpcReduction="10000"/>
          </a:bodyPr>
          <a:lstStyle/>
          <a:p>
            <a:r>
              <a:rPr lang="en-US" b="1" dirty="0"/>
              <a:t>Conclusion:</a:t>
            </a:r>
          </a:p>
          <a:p>
            <a:r>
              <a:rPr lang="en-US" dirty="0">
                <a:solidFill>
                  <a:schemeClr val="accent4">
                    <a:lumMod val="50000"/>
                  </a:schemeClr>
                </a:solidFill>
              </a:rPr>
              <a:t>In conclusion, our laptop price prediction model has demonstrated promising performance in estimating laptop prices based on various features. The model, primarily built on linear regression and enhanced by incorporating categorical features through one-hot encoding, has shown good accuracy in capturing the relationships between input features and laptop prices.</a:t>
            </a:r>
          </a:p>
          <a:p>
            <a:r>
              <a:rPr lang="en-US" b="1" dirty="0">
                <a:solidFill>
                  <a:schemeClr val="tx1">
                    <a:lumMod val="95000"/>
                    <a:lumOff val="5000"/>
                  </a:schemeClr>
                </a:solidFill>
              </a:rPr>
              <a:t>Key Findings and Achievements:</a:t>
            </a:r>
          </a:p>
          <a:p>
            <a:r>
              <a:rPr lang="en-US" dirty="0">
                <a:solidFill>
                  <a:schemeClr val="accent4">
                    <a:lumMod val="50000"/>
                  </a:schemeClr>
                </a:solidFill>
              </a:rPr>
              <a:t>The model achieved a high R2_score, indicating a strong correlation between the predicted and actual laptop prices.</a:t>
            </a:r>
          </a:p>
          <a:p>
            <a:r>
              <a:rPr lang="en-US" dirty="0">
                <a:solidFill>
                  <a:schemeClr val="accent4">
                    <a:lumMod val="50000"/>
                  </a:schemeClr>
                </a:solidFill>
              </a:rPr>
              <a:t>The inclusion of categorical features through one-hot encoding enhanced the model's ability to handle non-numeric data.</a:t>
            </a:r>
          </a:p>
          <a:p>
            <a:r>
              <a:rPr lang="en-US" dirty="0">
                <a:solidFill>
                  <a:schemeClr val="accent4">
                    <a:lumMod val="50000"/>
                  </a:schemeClr>
                </a:solidFill>
              </a:rPr>
              <a:t>Our model provides a valuable tool for both consumers and retailers in estimating laptop prices based on specific configurations and features.</a:t>
            </a:r>
            <a:endParaRPr lang="en-IN" dirty="0">
              <a:solidFill>
                <a:schemeClr val="accent4">
                  <a:lumMod val="50000"/>
                </a:schemeClr>
              </a:solidFill>
            </a:endParaRPr>
          </a:p>
        </p:txBody>
      </p:sp>
      <p:sp>
        <p:nvSpPr>
          <p:cNvPr id="4" name="Slide Number Placeholder 3">
            <a:extLst>
              <a:ext uri="{FF2B5EF4-FFF2-40B4-BE49-F238E27FC236}">
                <a16:creationId xmlns:a16="http://schemas.microsoft.com/office/drawing/2014/main" id="{A2ABDA01-B1B3-E3A5-7F97-CB1E421026B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67389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8C72-8F7A-DFAA-D93A-FAA51E67F3F2}"/>
              </a:ext>
            </a:extLst>
          </p:cNvPr>
          <p:cNvSpPr>
            <a:spLocks noGrp="1"/>
          </p:cNvSpPr>
          <p:nvPr>
            <p:ph type="title"/>
          </p:nvPr>
        </p:nvSpPr>
        <p:spPr/>
        <p:txBody>
          <a:bodyPr/>
          <a:lstStyle/>
          <a:p>
            <a:r>
              <a:rPr lang="en-US" b="0" i="0" dirty="0">
                <a:solidFill>
                  <a:srgbClr val="00B0F0"/>
                </a:solidFill>
                <a:effectLst/>
                <a:latin typeface="Lato" panose="020F0502020204030203" pitchFamily="34" charset="0"/>
              </a:rPr>
              <a:t>Problem Statement for Laptop Price Prediction</a:t>
            </a:r>
            <a:br>
              <a:rPr lang="en-US" b="0" i="0" dirty="0">
                <a:solidFill>
                  <a:srgbClr val="222222"/>
                </a:solidFill>
                <a:effectLst/>
                <a:latin typeface="Lato" panose="020F0502020204030203" pitchFamily="34" charset="0"/>
              </a:rPr>
            </a:br>
            <a:endParaRPr lang="en-IN" dirty="0"/>
          </a:p>
        </p:txBody>
      </p:sp>
      <p:sp>
        <p:nvSpPr>
          <p:cNvPr id="3" name="Text Placeholder 2">
            <a:extLst>
              <a:ext uri="{FF2B5EF4-FFF2-40B4-BE49-F238E27FC236}">
                <a16:creationId xmlns:a16="http://schemas.microsoft.com/office/drawing/2014/main" id="{4E40841E-AA8C-275E-41D7-0A667E1B9E48}"/>
              </a:ext>
            </a:extLst>
          </p:cNvPr>
          <p:cNvSpPr>
            <a:spLocks noGrp="1"/>
          </p:cNvSpPr>
          <p:nvPr>
            <p:ph type="body" sz="half" idx="2"/>
          </p:nvPr>
        </p:nvSpPr>
        <p:spPr/>
        <p:txBody>
          <a:bodyPr>
            <a:normAutofit fontScale="77500" lnSpcReduction="20000"/>
          </a:bodyPr>
          <a:lstStyle/>
          <a:p>
            <a:r>
              <a:rPr lang="en-US" sz="2400" b="0" i="0" dirty="0">
                <a:solidFill>
                  <a:schemeClr val="accent4">
                    <a:lumMod val="50000"/>
                  </a:schemeClr>
                </a:solidFill>
                <a:effectLst/>
              </a:rPr>
              <a:t>We will make a project for Laptop price prediction. The</a:t>
            </a:r>
          </a:p>
          <a:p>
            <a:r>
              <a:rPr lang="en-US" sz="2400" b="0" i="0" dirty="0">
                <a:solidFill>
                  <a:schemeClr val="accent4">
                    <a:lumMod val="50000"/>
                  </a:schemeClr>
                </a:solidFill>
                <a:effectLst/>
              </a:rPr>
              <a:t> problem statement is that if any user wants to buy a laptop</a:t>
            </a:r>
          </a:p>
          <a:p>
            <a:r>
              <a:rPr lang="en-US" sz="2400" b="0" i="0" dirty="0">
                <a:solidFill>
                  <a:schemeClr val="accent4">
                    <a:lumMod val="50000"/>
                  </a:schemeClr>
                </a:solidFill>
                <a:effectLst/>
              </a:rPr>
              <a:t> then our application should be compatible to provide a tentative </a:t>
            </a:r>
          </a:p>
          <a:p>
            <a:r>
              <a:rPr lang="en-US" sz="2400" b="0" i="0" dirty="0">
                <a:solidFill>
                  <a:schemeClr val="accent4">
                    <a:lumMod val="50000"/>
                  </a:schemeClr>
                </a:solidFill>
                <a:effectLst/>
              </a:rPr>
              <a:t>price of laptop according to the user configurations. Although it looks </a:t>
            </a:r>
          </a:p>
          <a:p>
            <a:r>
              <a:rPr lang="en-US" sz="2400" b="0" i="0" dirty="0">
                <a:solidFill>
                  <a:schemeClr val="accent4">
                    <a:lumMod val="50000"/>
                  </a:schemeClr>
                </a:solidFill>
                <a:effectLst/>
              </a:rPr>
              <a:t>like a simple project or just developing a model, the dataset we have </a:t>
            </a:r>
          </a:p>
          <a:p>
            <a:r>
              <a:rPr lang="en-US" sz="2400" b="0" i="0" dirty="0">
                <a:solidFill>
                  <a:schemeClr val="accent4">
                    <a:lumMod val="50000"/>
                  </a:schemeClr>
                </a:solidFill>
                <a:effectLst/>
              </a:rPr>
              <a:t>is noisy and needs lots of feature engineering, and preprocessing that </a:t>
            </a:r>
          </a:p>
          <a:p>
            <a:r>
              <a:rPr lang="en-US" sz="2400" b="0" i="0" dirty="0">
                <a:solidFill>
                  <a:schemeClr val="accent4">
                    <a:lumMod val="50000"/>
                  </a:schemeClr>
                </a:solidFill>
                <a:effectLst/>
              </a:rPr>
              <a:t>will drive your interest in developing this project</a:t>
            </a:r>
            <a:r>
              <a:rPr lang="en-US" b="0" i="0" dirty="0">
                <a:solidFill>
                  <a:schemeClr val="accent4">
                    <a:lumMod val="50000"/>
                  </a:schemeClr>
                </a:solidFill>
                <a:effectLst/>
              </a:rPr>
              <a:t>.</a:t>
            </a:r>
            <a:endParaRPr lang="en-US" dirty="0">
              <a:solidFill>
                <a:schemeClr val="accent4">
                  <a:lumMod val="50000"/>
                </a:schemeClr>
              </a:solidFill>
            </a:endParaRPr>
          </a:p>
          <a:p>
            <a:endParaRPr lang="en-US" dirty="0">
              <a:solidFill>
                <a:srgbClr val="222222"/>
              </a:solidFill>
              <a:latin typeface="Lato" panose="020F0502020204030203" pitchFamily="34" charset="0"/>
            </a:endParaRPr>
          </a:p>
          <a:p>
            <a:endParaRPr lang="en-US" dirty="0">
              <a:solidFill>
                <a:srgbClr val="222222"/>
              </a:solidFill>
              <a:latin typeface="Lato" panose="020F0502020204030203" pitchFamily="34" charset="0"/>
            </a:endParaRPr>
          </a:p>
        </p:txBody>
      </p:sp>
      <p:pic>
        <p:nvPicPr>
          <p:cNvPr id="4" name="Picture 3">
            <a:extLst>
              <a:ext uri="{FF2B5EF4-FFF2-40B4-BE49-F238E27FC236}">
                <a16:creationId xmlns:a16="http://schemas.microsoft.com/office/drawing/2014/main" id="{CE11C5B2-EDFC-68F5-B333-C2321B9847C9}"/>
              </a:ext>
            </a:extLst>
          </p:cNvPr>
          <p:cNvPicPr>
            <a:picLocks noChangeAspect="1"/>
          </p:cNvPicPr>
          <p:nvPr/>
        </p:nvPicPr>
        <p:blipFill>
          <a:blip r:embed="rId2"/>
          <a:stretch>
            <a:fillRect/>
          </a:stretch>
        </p:blipFill>
        <p:spPr>
          <a:xfrm>
            <a:off x="9918667" y="4341325"/>
            <a:ext cx="2236757" cy="2236757"/>
          </a:xfrm>
          <a:prstGeom prst="rect">
            <a:avLst/>
          </a:prstGeom>
        </p:spPr>
      </p:pic>
      <p:sp>
        <p:nvSpPr>
          <p:cNvPr id="5" name="Slide Number Placeholder 4">
            <a:extLst>
              <a:ext uri="{FF2B5EF4-FFF2-40B4-BE49-F238E27FC236}">
                <a16:creationId xmlns:a16="http://schemas.microsoft.com/office/drawing/2014/main" id="{8078849C-4836-7F5A-ECAD-A77E241E30C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7005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339E-FB51-4799-C8D1-040CBD5D60AE}"/>
              </a:ext>
            </a:extLst>
          </p:cNvPr>
          <p:cNvSpPr>
            <a:spLocks noGrp="1"/>
          </p:cNvSpPr>
          <p:nvPr>
            <p:ph type="title"/>
          </p:nvPr>
        </p:nvSpPr>
        <p:spPr/>
        <p:txBody>
          <a:bodyPr/>
          <a:lstStyle/>
          <a:p>
            <a:r>
              <a:rPr lang="en-IN" b="1" dirty="0">
                <a:solidFill>
                  <a:srgbClr val="00B0F0"/>
                </a:solidFill>
              </a:rPr>
              <a:t>Literature Review</a:t>
            </a:r>
          </a:p>
        </p:txBody>
      </p:sp>
      <p:sp>
        <p:nvSpPr>
          <p:cNvPr id="3" name="Text Placeholder 2">
            <a:extLst>
              <a:ext uri="{FF2B5EF4-FFF2-40B4-BE49-F238E27FC236}">
                <a16:creationId xmlns:a16="http://schemas.microsoft.com/office/drawing/2014/main" id="{8F531408-2E14-F53D-50EC-883588BC929B}"/>
              </a:ext>
            </a:extLst>
          </p:cNvPr>
          <p:cNvSpPr>
            <a:spLocks noGrp="1"/>
          </p:cNvSpPr>
          <p:nvPr>
            <p:ph type="body" sz="half" idx="2"/>
          </p:nvPr>
        </p:nvSpPr>
        <p:spPr>
          <a:xfrm>
            <a:off x="1052317" y="3055775"/>
            <a:ext cx="8825659" cy="3592285"/>
          </a:xfrm>
        </p:spPr>
        <p:txBody>
          <a:bodyPr>
            <a:normAutofit/>
          </a:bodyPr>
          <a:lstStyle/>
          <a:p>
            <a:r>
              <a:rPr lang="en-US" dirty="0">
                <a:solidFill>
                  <a:schemeClr val="tx1"/>
                </a:solidFill>
              </a:rPr>
              <a:t>[1]. </a:t>
            </a:r>
            <a:r>
              <a:rPr lang="en-US" dirty="0" err="1">
                <a:solidFill>
                  <a:schemeClr val="accent4">
                    <a:lumMod val="50000"/>
                  </a:schemeClr>
                </a:solidFill>
              </a:rPr>
              <a:t>Sorower</a:t>
            </a:r>
            <a:r>
              <a:rPr lang="en-US" dirty="0">
                <a:solidFill>
                  <a:schemeClr val="accent4">
                    <a:lumMod val="50000"/>
                  </a:schemeClr>
                </a:solidFill>
              </a:rPr>
              <a:t> MS, published the paper (A literature survey on algorithms for multi-label learning). Various studies have extensively researched predicting</a:t>
            </a:r>
          </a:p>
          <a:p>
            <a:r>
              <a:rPr lang="en-US" dirty="0">
                <a:solidFill>
                  <a:schemeClr val="accent4">
                    <a:lumMod val="50000"/>
                  </a:schemeClr>
                </a:solidFill>
              </a:rPr>
              <a:t>the lifetime of laptops. In her Master's thesis, </a:t>
            </a:r>
            <a:r>
              <a:rPr lang="en-US" dirty="0" err="1">
                <a:solidFill>
                  <a:schemeClr val="accent4">
                    <a:lumMod val="50000"/>
                  </a:schemeClr>
                </a:solidFill>
              </a:rPr>
              <a:t>Listian</a:t>
            </a:r>
            <a:r>
              <a:rPr lang="en-US" dirty="0">
                <a:solidFill>
                  <a:schemeClr val="accent4">
                    <a:lumMod val="50000"/>
                  </a:schemeClr>
                </a:solidFill>
              </a:rPr>
              <a:t> found that using a regression model built with Decision Tree and Random Forest Regressor provided</a:t>
            </a:r>
          </a:p>
          <a:p>
            <a:r>
              <a:rPr lang="en-US" dirty="0">
                <a:solidFill>
                  <a:schemeClr val="accent4">
                    <a:lumMod val="50000"/>
                  </a:schemeClr>
                </a:solidFill>
              </a:rPr>
              <a:t>more precise predictions for the price of a leased laptop compared to using multivariate regression or simple multiple regression. This is because the</a:t>
            </a:r>
          </a:p>
          <a:p>
            <a:r>
              <a:rPr lang="en-US" dirty="0">
                <a:solidFill>
                  <a:schemeClr val="accent4">
                    <a:lumMod val="50000"/>
                  </a:schemeClr>
                </a:solidFill>
              </a:rPr>
              <a:t>Decision Tree Algorithm is more efficient in handling datasets with higher dimensions and is less susceptible to overfitting and underfitting. However,</a:t>
            </a:r>
          </a:p>
        </p:txBody>
      </p:sp>
      <p:sp>
        <p:nvSpPr>
          <p:cNvPr id="4" name="Slide Number Placeholder 3">
            <a:extLst>
              <a:ext uri="{FF2B5EF4-FFF2-40B4-BE49-F238E27FC236}">
                <a16:creationId xmlns:a16="http://schemas.microsoft.com/office/drawing/2014/main" id="{1196B6B3-8A28-EA10-0227-6CDA3BBD93C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2705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9CDDCC-3126-4447-75FE-9FF0EA5696E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a:extLst>
              <a:ext uri="{FF2B5EF4-FFF2-40B4-BE49-F238E27FC236}">
                <a16:creationId xmlns:a16="http://schemas.microsoft.com/office/drawing/2014/main" id="{85B47B18-91DD-69D3-EF15-E68A24105F63}"/>
              </a:ext>
            </a:extLst>
          </p:cNvPr>
          <p:cNvSpPr txBox="1"/>
          <p:nvPr/>
        </p:nvSpPr>
        <p:spPr>
          <a:xfrm>
            <a:off x="569167" y="559837"/>
            <a:ext cx="10832841" cy="3693319"/>
          </a:xfrm>
          <a:prstGeom prst="rect">
            <a:avLst/>
          </a:prstGeom>
          <a:noFill/>
        </p:spPr>
        <p:txBody>
          <a:bodyPr wrap="square" rtlCol="0">
            <a:spAutoFit/>
          </a:bodyPr>
          <a:lstStyle/>
          <a:p>
            <a:r>
              <a:rPr lang="en-US" dirty="0">
                <a:solidFill>
                  <a:schemeClr val="accent4">
                    <a:lumMod val="50000"/>
                  </a:schemeClr>
                </a:solidFill>
              </a:rPr>
              <a:t>the weakness of this research lies in the lack of comparison between the basic indicators such as mean, variance, or standard deviation of simple regression</a:t>
            </a:r>
          </a:p>
          <a:p>
            <a:r>
              <a:rPr lang="en-US" dirty="0">
                <a:solidFill>
                  <a:schemeClr val="accent4">
                    <a:lumMod val="50000"/>
                  </a:schemeClr>
                </a:solidFill>
              </a:rPr>
              <a:t>and the more advanced Decision Tree Algorithm regression. Additionally, the research focused solely on supervised learning algorithms, limiting the</a:t>
            </a:r>
          </a:p>
          <a:p>
            <a:r>
              <a:rPr lang="en-US" dirty="0">
                <a:solidFill>
                  <a:schemeClr val="accent4">
                    <a:lumMod val="50000"/>
                  </a:schemeClr>
                </a:solidFill>
              </a:rPr>
              <a:t>scope of predictions.</a:t>
            </a:r>
          </a:p>
          <a:p>
            <a:endParaRPr lang="en-US" dirty="0"/>
          </a:p>
          <a:p>
            <a:r>
              <a:rPr lang="en-US" dirty="0"/>
              <a:t>[2].</a:t>
            </a:r>
            <a:r>
              <a:rPr lang="en-US" dirty="0">
                <a:solidFill>
                  <a:schemeClr val="accent4">
                    <a:lumMod val="50000"/>
                  </a:schemeClr>
                </a:solidFill>
              </a:rPr>
              <a:t>Pandey M, Sharma VK, published the paper (A decision tree algorithm pertaining to the student performance analysis and prediction. To fully utilize a predictive analytics solution and make informed decisions based on data, it is important for a company to identify the most suitable predictive modeling techniques. Predictive analytics tools employ a variety of models and algorithms that can be applied across a wide range of use cases. Machine Learning</a:t>
            </a:r>
          </a:p>
          <a:p>
            <a:r>
              <a:rPr lang="en-US" dirty="0">
                <a:solidFill>
                  <a:schemeClr val="accent4">
                    <a:lumMod val="50000"/>
                  </a:schemeClr>
                </a:solidFill>
              </a:rPr>
              <a:t>is an AI application that utilizes algorithms to process or assist with statistical data processing. Although it incorporates automation concepts, it still necessitates human guidance</a:t>
            </a:r>
            <a:endParaRPr lang="en-IN" dirty="0">
              <a:solidFill>
                <a:schemeClr val="accent4">
                  <a:lumMod val="50000"/>
                </a:schemeClr>
              </a:solidFill>
            </a:endParaRPr>
          </a:p>
        </p:txBody>
      </p:sp>
    </p:spTree>
    <p:extLst>
      <p:ext uri="{BB962C8B-B14F-4D97-AF65-F5344CB8AC3E}">
        <p14:creationId xmlns:p14="http://schemas.microsoft.com/office/powerpoint/2010/main" val="295228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00A-6153-DA1F-7A41-98E4A7CC520B}"/>
              </a:ext>
            </a:extLst>
          </p:cNvPr>
          <p:cNvSpPr>
            <a:spLocks noGrp="1"/>
          </p:cNvSpPr>
          <p:nvPr>
            <p:ph type="title"/>
          </p:nvPr>
        </p:nvSpPr>
        <p:spPr/>
        <p:txBody>
          <a:bodyPr/>
          <a:lstStyle/>
          <a:p>
            <a:r>
              <a:rPr lang="en-IN" b="1" dirty="0">
                <a:solidFill>
                  <a:srgbClr val="00B0F0"/>
                </a:solidFill>
              </a:rPr>
              <a:t>Proposed Methodology</a:t>
            </a:r>
          </a:p>
        </p:txBody>
      </p:sp>
      <p:sp>
        <p:nvSpPr>
          <p:cNvPr id="3" name="Text Placeholder 2">
            <a:extLst>
              <a:ext uri="{FF2B5EF4-FFF2-40B4-BE49-F238E27FC236}">
                <a16:creationId xmlns:a16="http://schemas.microsoft.com/office/drawing/2014/main" id="{E0C2CECF-3324-E3AE-300F-58053E27EFDD}"/>
              </a:ext>
            </a:extLst>
          </p:cNvPr>
          <p:cNvSpPr>
            <a:spLocks noGrp="1"/>
          </p:cNvSpPr>
          <p:nvPr>
            <p:ph type="body" sz="half" idx="2"/>
          </p:nvPr>
        </p:nvSpPr>
        <p:spPr/>
        <p:txBody>
          <a:bodyPr/>
          <a:lstStyle/>
          <a:p>
            <a:r>
              <a:rPr lang="en-US" dirty="0">
                <a:solidFill>
                  <a:schemeClr val="accent4">
                    <a:lumMod val="50000"/>
                  </a:schemeClr>
                </a:solidFill>
              </a:rPr>
              <a:t>The Random Forest algorithm is used in building a model to predict the price of the laptop.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The greater number of trees in the forest leads  to higher accuracy and prevents the problem of overfitting</a:t>
            </a:r>
            <a:endParaRPr lang="en-IN" dirty="0">
              <a:solidFill>
                <a:schemeClr val="accent4">
                  <a:lumMod val="50000"/>
                </a:schemeClr>
              </a:solidFill>
            </a:endParaRPr>
          </a:p>
        </p:txBody>
      </p:sp>
      <p:sp>
        <p:nvSpPr>
          <p:cNvPr id="4" name="Slide Number Placeholder 3">
            <a:extLst>
              <a:ext uri="{FF2B5EF4-FFF2-40B4-BE49-F238E27FC236}">
                <a16:creationId xmlns:a16="http://schemas.microsoft.com/office/drawing/2014/main" id="{99B33FAA-91D7-6735-A3ED-F5526514625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7735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792-C204-B614-BE3A-5413C583372E}"/>
              </a:ext>
            </a:extLst>
          </p:cNvPr>
          <p:cNvSpPr>
            <a:spLocks noGrp="1"/>
          </p:cNvSpPr>
          <p:nvPr>
            <p:ph type="title"/>
          </p:nvPr>
        </p:nvSpPr>
        <p:spPr/>
        <p:txBody>
          <a:bodyPr/>
          <a:lstStyle/>
          <a:p>
            <a:r>
              <a:rPr lang="en-US" b="1" dirty="0">
                <a:solidFill>
                  <a:srgbClr val="00B0F0"/>
                </a:solidFill>
              </a:rPr>
              <a:t>Analysis of Proposed Model Performance</a:t>
            </a:r>
            <a:endParaRPr lang="en-IN" b="1" dirty="0">
              <a:solidFill>
                <a:srgbClr val="00B0F0"/>
              </a:solidFill>
            </a:endParaRPr>
          </a:p>
        </p:txBody>
      </p:sp>
      <p:sp>
        <p:nvSpPr>
          <p:cNvPr id="3" name="Slide Number Placeholder 2">
            <a:extLst>
              <a:ext uri="{FF2B5EF4-FFF2-40B4-BE49-F238E27FC236}">
                <a16:creationId xmlns:a16="http://schemas.microsoft.com/office/drawing/2014/main" id="{450210D8-FE71-75AD-83D4-DC18689F87FE}"/>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C862A282-B967-0732-9612-5DB7E6C9AC3D}"/>
              </a:ext>
            </a:extLst>
          </p:cNvPr>
          <p:cNvPicPr>
            <a:picLocks noChangeAspect="1"/>
          </p:cNvPicPr>
          <p:nvPr/>
        </p:nvPicPr>
        <p:blipFill>
          <a:blip r:embed="rId2"/>
          <a:stretch>
            <a:fillRect/>
          </a:stretch>
        </p:blipFill>
        <p:spPr>
          <a:xfrm>
            <a:off x="8813166" y="2561724"/>
            <a:ext cx="3078747" cy="3322608"/>
          </a:xfrm>
          <a:prstGeom prst="rect">
            <a:avLst/>
          </a:prstGeom>
        </p:spPr>
      </p:pic>
      <p:sp>
        <p:nvSpPr>
          <p:cNvPr id="6" name="TextBox 5">
            <a:extLst>
              <a:ext uri="{FF2B5EF4-FFF2-40B4-BE49-F238E27FC236}">
                <a16:creationId xmlns:a16="http://schemas.microsoft.com/office/drawing/2014/main" id="{419B05EA-C954-BE53-AF89-E68E20F6AA52}"/>
              </a:ext>
            </a:extLst>
          </p:cNvPr>
          <p:cNvSpPr txBox="1"/>
          <p:nvPr/>
        </p:nvSpPr>
        <p:spPr>
          <a:xfrm>
            <a:off x="671804" y="2333685"/>
            <a:ext cx="8490858" cy="4524315"/>
          </a:xfrm>
          <a:prstGeom prst="rect">
            <a:avLst/>
          </a:prstGeom>
          <a:noFill/>
        </p:spPr>
        <p:txBody>
          <a:bodyPr wrap="square" rtlCol="0">
            <a:spAutoFit/>
          </a:bodyPr>
          <a:lstStyle/>
          <a:p>
            <a:r>
              <a:rPr lang="en-US" dirty="0">
                <a:solidFill>
                  <a:schemeClr val="accent4">
                    <a:lumMod val="50000"/>
                  </a:schemeClr>
                </a:solidFill>
              </a:rPr>
              <a:t>The Working process can be explained in the below</a:t>
            </a:r>
          </a:p>
          <a:p>
            <a:r>
              <a:rPr lang="en-US" dirty="0">
                <a:solidFill>
                  <a:schemeClr val="accent4">
                    <a:lumMod val="50000"/>
                  </a:schemeClr>
                </a:solidFill>
              </a:rPr>
              <a:t>steps</a:t>
            </a:r>
          </a:p>
          <a:p>
            <a:r>
              <a:rPr lang="en-US" dirty="0">
                <a:solidFill>
                  <a:schemeClr val="accent4">
                    <a:lumMod val="50000"/>
                  </a:schemeClr>
                </a:solidFill>
              </a:rPr>
              <a:t>Step-1: Select random K data points from the training</a:t>
            </a:r>
          </a:p>
          <a:p>
            <a:r>
              <a:rPr lang="en-US" dirty="0">
                <a:solidFill>
                  <a:schemeClr val="accent4">
                    <a:lumMod val="50000"/>
                  </a:schemeClr>
                </a:solidFill>
              </a:rPr>
              <a:t>set.</a:t>
            </a:r>
          </a:p>
          <a:p>
            <a:endParaRPr lang="en-US" dirty="0">
              <a:solidFill>
                <a:schemeClr val="accent4">
                  <a:lumMod val="50000"/>
                </a:schemeClr>
              </a:solidFill>
            </a:endParaRPr>
          </a:p>
          <a:p>
            <a:r>
              <a:rPr lang="en-US" dirty="0">
                <a:solidFill>
                  <a:schemeClr val="accent4">
                    <a:lumMod val="50000"/>
                  </a:schemeClr>
                </a:solidFill>
              </a:rPr>
              <a:t>Step-2: Build the decision trees associated with the</a:t>
            </a:r>
          </a:p>
          <a:p>
            <a:r>
              <a:rPr lang="en-US" dirty="0">
                <a:solidFill>
                  <a:schemeClr val="accent4">
                    <a:lumMod val="50000"/>
                  </a:schemeClr>
                </a:solidFill>
              </a:rPr>
              <a:t>selected data points (Subsets).</a:t>
            </a:r>
          </a:p>
          <a:p>
            <a:endParaRPr lang="en-US" dirty="0">
              <a:solidFill>
                <a:schemeClr val="accent4">
                  <a:lumMod val="50000"/>
                </a:schemeClr>
              </a:solidFill>
            </a:endParaRPr>
          </a:p>
          <a:p>
            <a:r>
              <a:rPr lang="en-US" dirty="0">
                <a:solidFill>
                  <a:schemeClr val="accent4">
                    <a:lumMod val="50000"/>
                  </a:schemeClr>
                </a:solidFill>
              </a:rPr>
              <a:t>Step-3: Choose the number N for decision trees that</a:t>
            </a:r>
          </a:p>
          <a:p>
            <a:r>
              <a:rPr lang="en-US" dirty="0">
                <a:solidFill>
                  <a:schemeClr val="accent4">
                    <a:lumMod val="50000"/>
                  </a:schemeClr>
                </a:solidFill>
              </a:rPr>
              <a:t>you want to build.</a:t>
            </a:r>
          </a:p>
          <a:p>
            <a:endParaRPr lang="en-US" dirty="0">
              <a:solidFill>
                <a:schemeClr val="accent4">
                  <a:lumMod val="50000"/>
                </a:schemeClr>
              </a:solidFill>
            </a:endParaRPr>
          </a:p>
          <a:p>
            <a:r>
              <a:rPr lang="en-US" dirty="0">
                <a:solidFill>
                  <a:schemeClr val="accent4">
                    <a:lumMod val="50000"/>
                  </a:schemeClr>
                </a:solidFill>
              </a:rPr>
              <a:t>Step-4: Repeat Step 1 &amp; 2.</a:t>
            </a:r>
          </a:p>
          <a:p>
            <a:endParaRPr lang="en-US" dirty="0">
              <a:solidFill>
                <a:schemeClr val="accent4">
                  <a:lumMod val="50000"/>
                </a:schemeClr>
              </a:solidFill>
            </a:endParaRPr>
          </a:p>
          <a:p>
            <a:r>
              <a:rPr lang="en-US" dirty="0">
                <a:solidFill>
                  <a:schemeClr val="accent4">
                    <a:lumMod val="50000"/>
                  </a:schemeClr>
                </a:solidFill>
              </a:rPr>
              <a:t>Step-5: For new data points, find the predictions of</a:t>
            </a:r>
          </a:p>
          <a:p>
            <a:r>
              <a:rPr lang="en-US" dirty="0">
                <a:solidFill>
                  <a:schemeClr val="accent4">
                    <a:lumMod val="50000"/>
                  </a:schemeClr>
                </a:solidFill>
              </a:rPr>
              <a:t>each decision tree, and assign the new data points to</a:t>
            </a:r>
          </a:p>
          <a:p>
            <a:r>
              <a:rPr lang="en-US" dirty="0">
                <a:solidFill>
                  <a:schemeClr val="accent4">
                    <a:lumMod val="50000"/>
                  </a:schemeClr>
                </a:solidFill>
              </a:rPr>
              <a:t>the category that wins the majority votes.</a:t>
            </a:r>
            <a:endParaRPr lang="en-IN" dirty="0">
              <a:solidFill>
                <a:schemeClr val="accent4">
                  <a:lumMod val="50000"/>
                </a:schemeClr>
              </a:solidFill>
            </a:endParaRPr>
          </a:p>
        </p:txBody>
      </p:sp>
    </p:spTree>
    <p:extLst>
      <p:ext uri="{BB962C8B-B14F-4D97-AF65-F5344CB8AC3E}">
        <p14:creationId xmlns:p14="http://schemas.microsoft.com/office/powerpoint/2010/main" val="269917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A464-6AFC-A6BC-A416-8A26CFE59A3F}"/>
              </a:ext>
            </a:extLst>
          </p:cNvPr>
          <p:cNvSpPr>
            <a:spLocks noGrp="1"/>
          </p:cNvSpPr>
          <p:nvPr>
            <p:ph type="title"/>
          </p:nvPr>
        </p:nvSpPr>
        <p:spPr/>
        <p:txBody>
          <a:bodyPr/>
          <a:lstStyle/>
          <a:p>
            <a:r>
              <a:rPr lang="en-US" b="1" i="0" dirty="0">
                <a:solidFill>
                  <a:srgbClr val="00B0F0"/>
                </a:solidFill>
                <a:effectLst/>
                <a:latin typeface="Lato" panose="020F0502020204030203" pitchFamily="34" charset="0"/>
              </a:rPr>
              <a:t>Dataset for Laptop Price Prediction</a:t>
            </a:r>
            <a:br>
              <a:rPr lang="en-US" b="0" i="0" dirty="0">
                <a:solidFill>
                  <a:srgbClr val="222222"/>
                </a:solidFill>
                <a:effectLst/>
                <a:latin typeface="Lato" panose="020F0502020204030203" pitchFamily="34" charset="0"/>
              </a:rPr>
            </a:br>
            <a:endParaRPr lang="en-IN" dirty="0"/>
          </a:p>
        </p:txBody>
      </p:sp>
      <p:sp>
        <p:nvSpPr>
          <p:cNvPr id="3" name="Text Placeholder 2">
            <a:extLst>
              <a:ext uri="{FF2B5EF4-FFF2-40B4-BE49-F238E27FC236}">
                <a16:creationId xmlns:a16="http://schemas.microsoft.com/office/drawing/2014/main" id="{BBAA68AE-1ACA-AE1D-5931-289C1EEBC670}"/>
              </a:ext>
            </a:extLst>
          </p:cNvPr>
          <p:cNvSpPr>
            <a:spLocks noGrp="1"/>
          </p:cNvSpPr>
          <p:nvPr>
            <p:ph type="body" sz="half" idx="2"/>
          </p:nvPr>
        </p:nvSpPr>
        <p:spPr/>
        <p:txBody>
          <a:bodyPr>
            <a:normAutofit fontScale="92500"/>
          </a:bodyPr>
          <a:lstStyle/>
          <a:p>
            <a:r>
              <a:rPr lang="en-IN" dirty="0">
                <a:solidFill>
                  <a:schemeClr val="accent4">
                    <a:lumMod val="50000"/>
                  </a:schemeClr>
                </a:solidFill>
              </a:rPr>
              <a:t>For dataset I m going to use csv file from Kaggle. To access the dataset click</a:t>
            </a:r>
          </a:p>
          <a:p>
            <a:r>
              <a:rPr lang="en-IN" dirty="0">
                <a:solidFill>
                  <a:srgbClr val="FF0000"/>
                </a:solidFill>
                <a:hlinkClick r:id="rId2">
                  <a:extLst>
                    <a:ext uri="{A12FA001-AC4F-418D-AE19-62706E023703}">
                      <ahyp:hlinkClr xmlns:ahyp="http://schemas.microsoft.com/office/drawing/2018/hyperlinkcolor" val="tx"/>
                    </a:ext>
                  </a:extLst>
                </a:hlinkClick>
              </a:rPr>
              <a:t>https://www.kaggle.com/datasets/nehalgund/laptop-price-prediction-dataset?select=laptop.csv</a:t>
            </a:r>
            <a:r>
              <a:rPr lang="en-IN" dirty="0">
                <a:solidFill>
                  <a:srgbClr val="FF0000"/>
                </a:solidFill>
              </a:rPr>
              <a:t> </a:t>
            </a:r>
          </a:p>
          <a:p>
            <a:r>
              <a:rPr lang="en-US" dirty="0">
                <a:solidFill>
                  <a:srgbClr val="FF0000"/>
                </a:solidFill>
              </a:rPr>
              <a:t> </a:t>
            </a:r>
            <a:r>
              <a:rPr lang="en-US" dirty="0">
                <a:solidFill>
                  <a:schemeClr val="accent4">
                    <a:lumMod val="50000"/>
                  </a:schemeClr>
                </a:solidFill>
              </a:rPr>
              <a:t>Most of the columns in a dataset are noisy and contain lots of information. But with feature engineering we’ll do, we will get more good results. The only problem is we are having less data but we will obtain a good accuracy over it. The only good thing is it is better to have a large data. we will develop a website that could predict a tentative price of a laptop based on user configuration.</a:t>
            </a:r>
            <a:endParaRPr lang="en-IN" dirty="0">
              <a:solidFill>
                <a:schemeClr val="accent4">
                  <a:lumMod val="50000"/>
                </a:schemeClr>
              </a:solidFill>
            </a:endParaRPr>
          </a:p>
          <a:p>
            <a:endParaRPr lang="en-IN" dirty="0"/>
          </a:p>
        </p:txBody>
      </p:sp>
      <p:sp>
        <p:nvSpPr>
          <p:cNvPr id="4" name="Slide Number Placeholder 3">
            <a:extLst>
              <a:ext uri="{FF2B5EF4-FFF2-40B4-BE49-F238E27FC236}">
                <a16:creationId xmlns:a16="http://schemas.microsoft.com/office/drawing/2014/main" id="{2A1FD37D-F493-898B-7624-6F43ADB59EC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230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4E27-6BDC-6ABB-4E03-39AF6253E6A8}"/>
              </a:ext>
            </a:extLst>
          </p:cNvPr>
          <p:cNvSpPr>
            <a:spLocks noGrp="1"/>
          </p:cNvSpPr>
          <p:nvPr>
            <p:ph type="title"/>
          </p:nvPr>
        </p:nvSpPr>
        <p:spPr/>
        <p:txBody>
          <a:bodyPr/>
          <a:lstStyle/>
          <a:p>
            <a:r>
              <a:rPr lang="en-US" b="0" i="0" dirty="0">
                <a:solidFill>
                  <a:srgbClr val="00B0F0"/>
                </a:solidFill>
                <a:effectLst/>
                <a:latin typeface="Lato" panose="020F0502020204030203" pitchFamily="34" charset="0"/>
              </a:rPr>
              <a:t>Basic Understanding of Laptop Price Prediction Data</a:t>
            </a:r>
            <a:br>
              <a:rPr lang="en-US" b="0" i="0" dirty="0">
                <a:solidFill>
                  <a:srgbClr val="00B0F0"/>
                </a:solidFill>
                <a:effectLst/>
                <a:latin typeface="Lato" panose="020F0502020204030203" pitchFamily="34" charset="0"/>
              </a:rPr>
            </a:br>
            <a:endParaRPr lang="en-IN" dirty="0">
              <a:solidFill>
                <a:srgbClr val="00B0F0"/>
              </a:solidFill>
            </a:endParaRPr>
          </a:p>
        </p:txBody>
      </p:sp>
      <p:sp>
        <p:nvSpPr>
          <p:cNvPr id="3" name="Text Placeholder 2">
            <a:extLst>
              <a:ext uri="{FF2B5EF4-FFF2-40B4-BE49-F238E27FC236}">
                <a16:creationId xmlns:a16="http://schemas.microsoft.com/office/drawing/2014/main" id="{FDDFE03C-8039-6F5D-2994-3F18D2E7CB2B}"/>
              </a:ext>
            </a:extLst>
          </p:cNvPr>
          <p:cNvSpPr>
            <a:spLocks noGrp="1"/>
          </p:cNvSpPr>
          <p:nvPr>
            <p:ph type="body" sz="half" idx="2"/>
          </p:nvPr>
        </p:nvSpPr>
        <p:spPr/>
        <p:txBody>
          <a:bodyPr>
            <a:normAutofit/>
          </a:bodyPr>
          <a:lstStyle/>
          <a:p>
            <a:r>
              <a:rPr lang="en-US" dirty="0">
                <a:solidFill>
                  <a:schemeClr val="accent4">
                    <a:lumMod val="50000"/>
                  </a:schemeClr>
                </a:solidFill>
              </a:rPr>
              <a:t>The first step is to import the libraries and load data. After that we will take a basic understanding of data like its shape, sample, is there are any NULL values present in the dataset.</a:t>
            </a:r>
          </a:p>
          <a:p>
            <a:r>
              <a:rPr lang="en-US" dirty="0">
                <a:solidFill>
                  <a:schemeClr val="accent4">
                    <a:lumMod val="50000"/>
                  </a:schemeClr>
                </a:solidFill>
              </a:rPr>
              <a:t>And we need little changes in weight and Ram column to convert them to numeric by removing the unit written after value. So we will perform data cleaning here to get the correct types of columns.</a:t>
            </a:r>
          </a:p>
          <a:p>
            <a:endParaRPr lang="en-US" dirty="0">
              <a:solidFill>
                <a:schemeClr val="accent4">
                  <a:lumMod val="50000"/>
                </a:schemeClr>
              </a:solidFill>
            </a:endParaRPr>
          </a:p>
          <a:p>
            <a:endParaRPr lang="en-IN" dirty="0">
              <a:solidFill>
                <a:schemeClr val="accent4">
                  <a:lumMod val="50000"/>
                </a:schemeClr>
              </a:solidFill>
            </a:endParaRPr>
          </a:p>
        </p:txBody>
      </p:sp>
      <p:pic>
        <p:nvPicPr>
          <p:cNvPr id="7" name="Picture 6">
            <a:extLst>
              <a:ext uri="{FF2B5EF4-FFF2-40B4-BE49-F238E27FC236}">
                <a16:creationId xmlns:a16="http://schemas.microsoft.com/office/drawing/2014/main" id="{FAD70128-81CD-D16E-729E-2B0CAB9CA071}"/>
              </a:ext>
            </a:extLst>
          </p:cNvPr>
          <p:cNvPicPr>
            <a:picLocks noChangeAspect="1"/>
          </p:cNvPicPr>
          <p:nvPr/>
        </p:nvPicPr>
        <p:blipFill>
          <a:blip r:embed="rId2"/>
          <a:stretch>
            <a:fillRect/>
          </a:stretch>
        </p:blipFill>
        <p:spPr>
          <a:xfrm>
            <a:off x="8605084" y="5072835"/>
            <a:ext cx="2751058" cy="1630821"/>
          </a:xfrm>
          <a:prstGeom prst="rect">
            <a:avLst/>
          </a:prstGeom>
        </p:spPr>
      </p:pic>
      <p:sp>
        <p:nvSpPr>
          <p:cNvPr id="4" name="Slide Number Placeholder 3">
            <a:extLst>
              <a:ext uri="{FF2B5EF4-FFF2-40B4-BE49-F238E27FC236}">
                <a16:creationId xmlns:a16="http://schemas.microsoft.com/office/drawing/2014/main" id="{BE9A7C85-4459-5307-E195-752C50C0342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51035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1528</TotalTime>
  <Words>1957</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Lato</vt:lpstr>
      <vt:lpstr>Wingdings 3</vt:lpstr>
      <vt:lpstr>Ion Boardroom</vt:lpstr>
      <vt:lpstr>       IML PROJECT   LAPTOP PRICE PREDICTION </vt:lpstr>
      <vt:lpstr>Table of Contents </vt:lpstr>
      <vt:lpstr>Problem Statement for Laptop Price Prediction </vt:lpstr>
      <vt:lpstr>Literature Review</vt:lpstr>
      <vt:lpstr>PowerPoint Presentation</vt:lpstr>
      <vt:lpstr>Proposed Methodology</vt:lpstr>
      <vt:lpstr>Analysis of Proposed Model Performance</vt:lpstr>
      <vt:lpstr>Dataset for Laptop Price Prediction </vt:lpstr>
      <vt:lpstr>Basic Understanding of Laptop Price Prediction Data </vt:lpstr>
      <vt:lpstr>PowerPoint Presentation</vt:lpstr>
      <vt:lpstr>EDA of Laptop Price Prediction Dataset </vt:lpstr>
      <vt:lpstr>PowerPoint Presentation</vt:lpstr>
      <vt:lpstr>PowerPoint Presentation</vt:lpstr>
      <vt:lpstr>Feature Engineering and Preprocessing of Laptop Price Prediction Model </vt:lpstr>
      <vt:lpstr>PowerPoint Presentation</vt:lpstr>
      <vt:lpstr>PowerPoint Presentation</vt:lpstr>
      <vt:lpstr>PowerPoint Presentation</vt:lpstr>
      <vt:lpstr>Log-Normal Transformation</vt:lpstr>
      <vt:lpstr>Machine Learning Modeling for Laptop Price Prediction</vt:lpstr>
      <vt:lpstr>PowerPoint Presentation</vt:lpstr>
      <vt:lpstr>Comparison of Performance with other Models</vt:lpstr>
      <vt:lpstr>PowerPoint Presentation</vt:lpstr>
      <vt:lpstr>PowerPoint Presentation</vt:lpstr>
      <vt:lpstr>ML web app development</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IML PROJECT   LAPTOP PRICE PREDICTION </dc:title>
  <dc:creator>hrithik kumar</dc:creator>
  <cp:lastModifiedBy>hrithik kumar</cp:lastModifiedBy>
  <cp:revision>4</cp:revision>
  <dcterms:created xsi:type="dcterms:W3CDTF">2023-11-03T16:38:03Z</dcterms:created>
  <dcterms:modified xsi:type="dcterms:W3CDTF">2023-11-26T07:31:41Z</dcterms:modified>
</cp:coreProperties>
</file>