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0" r:id="rId2"/>
    <p:sldId id="261" r:id="rId3"/>
    <p:sldId id="263" r:id="rId4"/>
    <p:sldId id="264" r:id="rId5"/>
    <p:sldId id="265" r:id="rId6"/>
    <p:sldId id="266" r:id="rId7"/>
    <p:sldId id="267" r:id="rId8"/>
    <p:sldId id="268" r:id="rId9"/>
    <p:sldId id="256" r:id="rId10"/>
    <p:sldId id="257" r:id="rId11"/>
    <p:sldId id="258" r:id="rId12"/>
    <p:sldId id="259" r:id="rId13"/>
    <p:sldId id="270" r:id="rId14"/>
    <p:sldId id="271" r:id="rId15"/>
    <p:sldId id="272" r:id="rId16"/>
    <p:sldId id="273"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6D8F5-E6DA-8DF6-0820-03D955201248}" v="649" dt="2024-04-16T15:21:09.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05" d="100"/>
          <a:sy n="105" d="100"/>
        </p:scale>
        <p:origin x="114" y="1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1DEF6-1FB8-46B8-BF36-DCF717A94334}" type="datetimeFigureOut">
              <a:t>4/16/2024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5BA00-D729-498E-9AB9-16718E320756}" type="slidenum">
              <a:t>‹N°›</a:t>
            </a:fld>
            <a:endParaRPr lang="fr-FR"/>
          </a:p>
        </p:txBody>
      </p:sp>
    </p:spTree>
    <p:extLst>
      <p:ext uri="{BB962C8B-B14F-4D97-AF65-F5344CB8AC3E}">
        <p14:creationId xmlns:p14="http://schemas.microsoft.com/office/powerpoint/2010/main" val="201759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 sommes-nous">
    <p:spTree>
      <p:nvGrpSpPr>
        <p:cNvPr id="1" name=""/>
        <p:cNvGrpSpPr/>
        <p:nvPr/>
      </p:nvGrpSpPr>
      <p:grpSpPr>
        <a:xfrm>
          <a:off x="0" y="0"/>
          <a:ext cx="0" cy="0"/>
          <a:chOff x="0" y="0"/>
          <a:chExt cx="0" cy="0"/>
        </a:xfrm>
      </p:grpSpPr>
      <p:pic>
        <p:nvPicPr>
          <p:cNvPr id="37" name="Graphique 36">
            <a:extLst>
              <a:ext uri="{FF2B5EF4-FFF2-40B4-BE49-F238E27FC236}">
                <a16:creationId xmlns:a16="http://schemas.microsoft.com/office/drawing/2014/main" id="{65AAE033-7EA4-4A87-A126-29FE4276451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1" name="Ovale 30">
            <a:extLst>
              <a:ext uri="{FF2B5EF4-FFF2-40B4-BE49-F238E27FC236}">
                <a16:creationId xmlns:a16="http://schemas.microsoft.com/office/drawing/2014/main" id="{A5F6FE17-A48F-4A3E-8719-1DE83CD6B4C5}"/>
              </a:ext>
              <a:ext uri="{C183D7F6-B498-43B3-948B-1728B52AA6E4}">
                <adec:decorative xmlns:adec="http://schemas.microsoft.com/office/drawing/2017/decorative" val="1"/>
              </a:ext>
            </a:extLst>
          </p:cNvPr>
          <p:cNvSpPr/>
          <p:nvPr userDrawn="1"/>
        </p:nvSpPr>
        <p:spPr>
          <a:xfrm>
            <a:off x="7462048" y="1199853"/>
            <a:ext cx="3929901" cy="3929901"/>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rtl="0"/>
            <a:endParaRPr lang="fr-FR" noProof="0" dirty="0">
              <a:latin typeface="Calibri Light" panose="020F0302020204030204" pitchFamily="34" charset="0"/>
            </a:endParaRPr>
          </a:p>
        </p:txBody>
      </p:sp>
      <p:sp>
        <p:nvSpPr>
          <p:cNvPr id="2" name="Titre 1">
            <a:extLst>
              <a:ext uri="{FF2B5EF4-FFF2-40B4-BE49-F238E27FC236}">
                <a16:creationId xmlns:a16="http://schemas.microsoft.com/office/drawing/2014/main" id="{3FF73882-4B79-419D-89EE-4B7CED18D9E2}"/>
              </a:ext>
            </a:extLst>
          </p:cNvPr>
          <p:cNvSpPr>
            <a:spLocks noGrp="1"/>
          </p:cNvSpPr>
          <p:nvPr>
            <p:ph type="title" hasCustomPrompt="1"/>
          </p:nvPr>
        </p:nvSpPr>
        <p:spPr>
          <a:xfrm>
            <a:off x="1021623" y="2210810"/>
            <a:ext cx="4579970" cy="538038"/>
          </a:xfrm>
          <a:prstGeom prst="rect">
            <a:avLst/>
          </a:prstGeom>
        </p:spPr>
        <p:txBody>
          <a:bodyPr rtlCol="0"/>
          <a:lstStyle>
            <a:lvl1pPr>
              <a:defRPr lang="en-US" sz="2800" b="1" cap="all" spc="400" baseline="0">
                <a:solidFill>
                  <a:schemeClr val="accent6"/>
                </a:solidFill>
                <a:latin typeface="Century Gothic" panose="020B0502020202020204" pitchFamily="34" charset="0"/>
              </a:defRPr>
            </a:lvl1pPr>
          </a:lstStyle>
          <a:p>
            <a:pPr rtl="0"/>
            <a:r>
              <a:rPr lang="fr-FR" noProof="0" dirty="0"/>
              <a:t>Cliquez pour ajouter un titre</a:t>
            </a:r>
          </a:p>
        </p:txBody>
      </p:sp>
      <p:sp>
        <p:nvSpPr>
          <p:cNvPr id="26" name="Espace réservé du texte 25">
            <a:extLst>
              <a:ext uri="{FF2B5EF4-FFF2-40B4-BE49-F238E27FC236}">
                <a16:creationId xmlns:a16="http://schemas.microsoft.com/office/drawing/2014/main" id="{EF50E1F4-245D-4104-AFDB-25D35D7C5C07}"/>
              </a:ext>
            </a:extLst>
          </p:cNvPr>
          <p:cNvSpPr>
            <a:spLocks noGrp="1"/>
          </p:cNvSpPr>
          <p:nvPr>
            <p:ph type="body" sz="quarter" idx="12" hasCustomPrompt="1"/>
          </p:nvPr>
        </p:nvSpPr>
        <p:spPr>
          <a:xfrm>
            <a:off x="1034661" y="2747550"/>
            <a:ext cx="5309918" cy="2872039"/>
          </a:xfrm>
          <a:prstGeom prst="rect">
            <a:avLst/>
          </a:prstGeom>
        </p:spPr>
        <p:txBody>
          <a:bodyPr rtlCol="0"/>
          <a:lstStyle>
            <a:lvl1pPr marL="0" indent="0" algn="l">
              <a:lnSpc>
                <a:spcPct val="150000"/>
              </a:lnSpc>
              <a:spcBef>
                <a:spcPts val="0"/>
              </a:spcBef>
              <a:buNone/>
              <a:defRPr lang="en-US" sz="1600">
                <a:solidFill>
                  <a:schemeClr val="bg1"/>
                </a:solidFill>
                <a:latin typeface="Calibri Light" panose="020F0302020204030204" pitchFamily="34" charset="0"/>
              </a:defRPr>
            </a:lvl1pPr>
          </a:lstStyle>
          <a:p>
            <a:pPr lvl="0" rtl="0"/>
            <a:r>
              <a:rPr lang="fr-FR" noProof="0" dirty="0"/>
              <a:t>Cliquer pour ajouter du texte</a:t>
            </a:r>
          </a:p>
        </p:txBody>
      </p:sp>
      <p:sp>
        <p:nvSpPr>
          <p:cNvPr id="30" name="Espace réservé d’image 29">
            <a:extLst>
              <a:ext uri="{FF2B5EF4-FFF2-40B4-BE49-F238E27FC236}">
                <a16:creationId xmlns:a16="http://schemas.microsoft.com/office/drawing/2014/main" id="{73A2FF74-415E-49BB-B2ED-E04C7B50BDE2}"/>
              </a:ext>
            </a:extLst>
          </p:cNvPr>
          <p:cNvSpPr>
            <a:spLocks noGrp="1"/>
          </p:cNvSpPr>
          <p:nvPr>
            <p:ph type="pic" sz="quarter" idx="13" hasCustomPrompt="1"/>
          </p:nvPr>
        </p:nvSpPr>
        <p:spPr>
          <a:xfrm>
            <a:off x="7663453" y="1433033"/>
            <a:ext cx="3527091" cy="3463540"/>
          </a:xfrm>
          <a:prstGeom prst="ellipse">
            <a:avLst/>
          </a:prstGeom>
        </p:spPr>
        <p:txBody>
          <a:bodyPr rtlCol="0"/>
          <a:lstStyle>
            <a:lvl1pPr marL="0" indent="0" algn="ctr">
              <a:buFont typeface="+mj-lt"/>
              <a:buNone/>
              <a:defRPr lang="en-US">
                <a:solidFill>
                  <a:schemeClr val="bg1"/>
                </a:solidFill>
                <a:latin typeface="Calibri Light" panose="020F0302020204030204" pitchFamily="34" charset="0"/>
              </a:defRPr>
            </a:lvl1pPr>
          </a:lstStyle>
          <a:p>
            <a:pPr rtl="0"/>
            <a:r>
              <a:rPr lang="fr-FR" noProof="0" dirty="0"/>
              <a:t>Cliquez pour ajouter une photo</a:t>
            </a:r>
          </a:p>
        </p:txBody>
      </p:sp>
      <p:sp>
        <p:nvSpPr>
          <p:cNvPr id="20" name="Espace réservé du pied de page 15">
            <a:extLst>
              <a:ext uri="{FF2B5EF4-FFF2-40B4-BE49-F238E27FC236}">
                <a16:creationId xmlns:a16="http://schemas.microsoft.com/office/drawing/2014/main" id="{1847553A-14C8-45EB-88C7-05CE63B7E34D}"/>
              </a:ext>
            </a:extLst>
          </p:cNvPr>
          <p:cNvSpPr>
            <a:spLocks noGrp="1"/>
          </p:cNvSpPr>
          <p:nvPr>
            <p:ph type="ftr" sz="quarter" idx="3"/>
          </p:nvPr>
        </p:nvSpPr>
        <p:spPr>
          <a:xfrm rot="5400000">
            <a:off x="10541127" y="1408176"/>
            <a:ext cx="2770499" cy="365125"/>
          </a:xfrm>
          <a:prstGeom prst="rect">
            <a:avLst/>
          </a:prstGeom>
        </p:spPr>
        <p:txBody>
          <a:bodyPr rtlCol="0" anchor="ctr"/>
          <a:lstStyle>
            <a:lvl1pPr algn="r">
              <a:defRPr lang="en-US" sz="900" b="1" cap="all" spc="400" baseline="0">
                <a:solidFill>
                  <a:schemeClr val="bg1"/>
                </a:solidFill>
                <a:effectLst>
                  <a:outerShdw blurRad="38100" dist="38100" dir="2700000" algn="tl">
                    <a:srgbClr val="000000">
                      <a:alpha val="43137"/>
                    </a:srgbClr>
                  </a:outerShdw>
                </a:effectLst>
                <a:latin typeface="Century Gothic" panose="020B0502020202020204" pitchFamily="34" charset="0"/>
              </a:defRPr>
            </a:lvl1pPr>
          </a:lstStyle>
          <a:p>
            <a:r>
              <a:rPr lang="fr-FR"/>
              <a:t>TITRE DE LA PRÉSENTATION</a:t>
            </a:r>
            <a:endParaRPr lang="fr-FR" dirty="0"/>
          </a:p>
        </p:txBody>
      </p:sp>
      <p:sp>
        <p:nvSpPr>
          <p:cNvPr id="21" name="Espace réservé du numéro de diapositive 16">
            <a:extLst>
              <a:ext uri="{FF2B5EF4-FFF2-40B4-BE49-F238E27FC236}">
                <a16:creationId xmlns:a16="http://schemas.microsoft.com/office/drawing/2014/main" id="{E7FABA93-7D08-4CFE-B3A8-D44B1A0F3656}"/>
              </a:ext>
            </a:extLst>
          </p:cNvPr>
          <p:cNvSpPr>
            <a:spLocks noGrp="1"/>
          </p:cNvSpPr>
          <p:nvPr>
            <p:ph type="sldNum" sz="quarter" idx="4"/>
          </p:nvPr>
        </p:nvSpPr>
        <p:spPr>
          <a:xfrm>
            <a:off x="11519019" y="3164804"/>
            <a:ext cx="545911" cy="580029"/>
          </a:xfrm>
          <a:prstGeom prst="rect">
            <a:avLst/>
          </a:prstGeom>
        </p:spPr>
        <p:txBody>
          <a:bodyPr rtlCol="0" anchor="ctr"/>
          <a:lstStyle>
            <a:lvl1pPr algn="r">
              <a:defRPr lang="en-US" sz="1600">
                <a:solidFill>
                  <a:schemeClr val="accent6"/>
                </a:solidFill>
                <a:effectLst>
                  <a:outerShdw blurRad="38100" dist="38100" dir="2700000" algn="tl">
                    <a:srgbClr val="000000">
                      <a:alpha val="43137"/>
                    </a:srgbClr>
                  </a:outerShdw>
                </a:effectLst>
                <a:latin typeface="Calibri Light" panose="020F0302020204030204" pitchFamily="34" charset="0"/>
              </a:defRPr>
            </a:lvl1pPr>
          </a:lstStyle>
          <a:p>
            <a:pPr>
              <a:defRPr lang="en-US"/>
            </a:pPr>
            <a:fld id="{8D1FC6F8-0BCD-47E9-9C64-690771D9C143}" type="slidenum">
              <a:rPr lang="fr-FR" smtClean="0"/>
              <a:pPr>
                <a:defRPr lang="en-US"/>
              </a:pPr>
              <a:t>‹N°›</a:t>
            </a:fld>
            <a:endParaRPr lang="fr-FR" dirty="0"/>
          </a:p>
        </p:txBody>
      </p:sp>
      <p:sp>
        <p:nvSpPr>
          <p:cNvPr id="22" name="Espace réservé de la date 14">
            <a:extLst>
              <a:ext uri="{FF2B5EF4-FFF2-40B4-BE49-F238E27FC236}">
                <a16:creationId xmlns:a16="http://schemas.microsoft.com/office/drawing/2014/main" id="{FBD26C03-0B97-464A-A39C-A1F339DBAC8B}"/>
              </a:ext>
            </a:extLst>
          </p:cNvPr>
          <p:cNvSpPr>
            <a:spLocks noGrp="1"/>
          </p:cNvSpPr>
          <p:nvPr>
            <p:ph type="dt" sz="half" idx="2"/>
          </p:nvPr>
        </p:nvSpPr>
        <p:spPr>
          <a:xfrm rot="5400000">
            <a:off x="10595991" y="5074920"/>
            <a:ext cx="2647667" cy="365125"/>
          </a:xfrm>
          <a:prstGeom prst="rect">
            <a:avLst/>
          </a:prstGeom>
        </p:spPr>
        <p:txBody>
          <a:bodyPr rtlCol="0" anchor="ctr"/>
          <a:lstStyle>
            <a:lvl1pPr>
              <a:defRPr lang="en-US" sz="900" b="1" spc="400" baseline="0">
                <a:solidFill>
                  <a:schemeClr val="bg1"/>
                </a:solidFill>
                <a:effectLst>
                  <a:outerShdw blurRad="38100" dist="38100" dir="2700000" algn="tl">
                    <a:srgbClr val="000000">
                      <a:alpha val="43137"/>
                    </a:srgbClr>
                  </a:outerShdw>
                </a:effectLst>
                <a:latin typeface="Century Gothic" panose="020B0502020202020204" pitchFamily="34" charset="0"/>
              </a:defRPr>
            </a:lvl1pPr>
          </a:lstStyle>
          <a:p>
            <a:pPr>
              <a:defRPr lang="en-US"/>
            </a:pPr>
            <a:r>
              <a:rPr lang="fr-FR" cap="all"/>
              <a:t>21 mai 20xx</a:t>
            </a:r>
            <a:endParaRPr lang="fr-FR" cap="all" dirty="0"/>
          </a:p>
        </p:txBody>
      </p:sp>
    </p:spTree>
    <p:extLst>
      <p:ext uri="{BB962C8B-B14F-4D97-AF65-F5344CB8AC3E}">
        <p14:creationId xmlns:p14="http://schemas.microsoft.com/office/powerpoint/2010/main" val="154212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accent1"/>
        </a:solidFill>
        <a:effectLst/>
      </p:bgPr>
    </p:bg>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C7F6B47B-FE57-44F5-B5A8-26DF978ABF2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0F9444BC-BA6E-47AE-9F54-D7B7A498323F}"/>
              </a:ext>
            </a:extLst>
          </p:cNvPr>
          <p:cNvSpPr>
            <a:spLocks noGrp="1"/>
          </p:cNvSpPr>
          <p:nvPr>
            <p:ph type="title" hasCustomPrompt="1"/>
          </p:nvPr>
        </p:nvSpPr>
        <p:spPr>
          <a:xfrm>
            <a:off x="825674" y="1327759"/>
            <a:ext cx="4989628" cy="1929505"/>
          </a:xfrm>
          <a:prstGeom prst="rect">
            <a:avLst/>
          </a:prstGeom>
        </p:spPr>
        <p:txBody>
          <a:bodyPr rtlCol="0" anchor="b"/>
          <a:lstStyle>
            <a:lvl1pPr>
              <a:defRPr lang="en-US" sz="4800" b="1" cap="all" spc="400" baseline="0">
                <a:solidFill>
                  <a:schemeClr val="accent6"/>
                </a:solidFill>
                <a:latin typeface="Century Gothic" panose="020B0502020202020204" pitchFamily="34" charset="0"/>
              </a:defRPr>
            </a:lvl1pPr>
          </a:lstStyle>
          <a:p>
            <a:pPr rtl="0"/>
            <a:r>
              <a:rPr lang="fr-FR" noProof="0" dirty="0"/>
              <a:t>Cliquez pour ajouter un titre</a:t>
            </a:r>
          </a:p>
        </p:txBody>
      </p:sp>
      <p:sp>
        <p:nvSpPr>
          <p:cNvPr id="14" name="Espace réservé du texte 13">
            <a:extLst>
              <a:ext uri="{FF2B5EF4-FFF2-40B4-BE49-F238E27FC236}">
                <a16:creationId xmlns:a16="http://schemas.microsoft.com/office/drawing/2014/main" id="{36ACD8B9-402D-4E40-BE1F-410604448141}"/>
              </a:ext>
            </a:extLst>
          </p:cNvPr>
          <p:cNvSpPr>
            <a:spLocks noGrp="1"/>
          </p:cNvSpPr>
          <p:nvPr>
            <p:ph type="body" sz="quarter" idx="12" hasCustomPrompt="1"/>
          </p:nvPr>
        </p:nvSpPr>
        <p:spPr>
          <a:xfrm>
            <a:off x="838934" y="3257264"/>
            <a:ext cx="4989628" cy="816022"/>
          </a:xfrm>
          <a:prstGeom prst="rect">
            <a:avLst/>
          </a:prstGeom>
        </p:spPr>
        <p:txBody>
          <a:bodyPr rtlCol="0">
            <a:normAutofit/>
          </a:bodyPr>
          <a:lstStyle>
            <a:lvl1pPr marL="0" indent="0" algn="l">
              <a:buNone/>
              <a:defRPr lang="en-US" sz="1800" i="0">
                <a:solidFill>
                  <a:schemeClr val="bg1"/>
                </a:solidFill>
                <a:latin typeface="Calibri Light" panose="020F0302020204030204" pitchFamily="34" charset="0"/>
              </a:defRPr>
            </a:lvl1pPr>
          </a:lstStyle>
          <a:p>
            <a:pPr lvl="0" rtl="0"/>
            <a:r>
              <a:rPr lang="fr-FR" noProof="0" dirty="0"/>
              <a:t>Cliquez pour ajouter un sous-titre</a:t>
            </a:r>
          </a:p>
        </p:txBody>
      </p:sp>
    </p:spTree>
    <p:extLst>
      <p:ext uri="{BB962C8B-B14F-4D97-AF65-F5344CB8AC3E}">
        <p14:creationId xmlns:p14="http://schemas.microsoft.com/office/powerpoint/2010/main" val="310634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16/04/2024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16/04/2024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16/04/2024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16/04/2024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16/04/2024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16/04/2024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8941B0-F4D5-4460-BCAD-F7E2B41A8257}" type="datetimeFigureOut">
              <a:rPr lang="fr-FR" smtClean="0"/>
              <a:t>16/04/2024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A0A6B54-B38B-110A-586E-175FA447690A}"/>
              </a:ext>
            </a:extLst>
          </p:cNvPr>
          <p:cNvSpPr>
            <a:spLocks noGrp="1"/>
          </p:cNvSpPr>
          <p:nvPr>
            <p:ph type="ctrTitle"/>
          </p:nvPr>
        </p:nvSpPr>
        <p:spPr>
          <a:xfrm>
            <a:off x="1386865" y="818984"/>
            <a:ext cx="6596245" cy="3268520"/>
          </a:xfrm>
        </p:spPr>
        <p:txBody>
          <a:bodyPr>
            <a:normAutofit/>
          </a:bodyPr>
          <a:lstStyle/>
          <a:p>
            <a:pPr algn="r"/>
            <a:r>
              <a:rPr lang="fr-FR" sz="4400">
                <a:solidFill>
                  <a:srgbClr val="FFFFFF"/>
                </a:solidFill>
              </a:rPr>
              <a:t>Mongodb</a:t>
            </a:r>
            <a:br>
              <a:rPr lang="fr-FR" sz="4400">
                <a:solidFill>
                  <a:srgbClr val="FFFFFF"/>
                </a:solidFill>
              </a:rPr>
            </a:br>
            <a:r>
              <a:rPr lang="fr-FR" sz="4400">
                <a:solidFill>
                  <a:srgbClr val="FFFFFF"/>
                </a:solidFill>
              </a:rPr>
              <a:t>Data Collection</a:t>
            </a:r>
            <a:br>
              <a:rPr lang="fr-FR" sz="4400">
                <a:solidFill>
                  <a:srgbClr val="FFFFFF"/>
                </a:solidFill>
              </a:rPr>
            </a:br>
            <a:br>
              <a:rPr lang="fr-FR" sz="4400">
                <a:solidFill>
                  <a:srgbClr val="FFFFFF"/>
                </a:solidFill>
              </a:rPr>
            </a:br>
            <a:br>
              <a:rPr lang="fr-FR" sz="4400">
                <a:solidFill>
                  <a:srgbClr val="FFFFFF"/>
                </a:solidFill>
              </a:rPr>
            </a:br>
            <a:endParaRPr lang="fr-BE" sz="4400">
              <a:solidFill>
                <a:srgbClr val="FFFFFF"/>
              </a:solidFill>
            </a:endParaRPr>
          </a:p>
        </p:txBody>
      </p:sp>
      <p:sp>
        <p:nvSpPr>
          <p:cNvPr id="52" name="Rectangle 5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7230313A-6D36-622D-15B7-3D4B26230B8D}"/>
              </a:ext>
            </a:extLst>
          </p:cNvPr>
          <p:cNvSpPr>
            <a:spLocks noGrp="1"/>
          </p:cNvSpPr>
          <p:nvPr>
            <p:ph type="subTitle" idx="1"/>
          </p:nvPr>
        </p:nvSpPr>
        <p:spPr>
          <a:xfrm>
            <a:off x="1931874" y="4797188"/>
            <a:ext cx="6051236" cy="1241828"/>
          </a:xfrm>
        </p:spPr>
        <p:txBody>
          <a:bodyPr>
            <a:normAutofit/>
          </a:bodyPr>
          <a:lstStyle/>
          <a:p>
            <a:pPr algn="r"/>
            <a:endParaRPr lang="fr-BE">
              <a:solidFill>
                <a:srgbClr val="FFFFFF"/>
              </a:solidFill>
            </a:endParaRPr>
          </a:p>
        </p:txBody>
      </p:sp>
      <p:sp>
        <p:nvSpPr>
          <p:cNvPr id="54" name="Rectangle 5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50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t="-4000" b="-4000"/>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ACD825-8D24-B928-DBF4-74EFD2B90B0B}"/>
              </a:ext>
            </a:extLst>
          </p:cNvPr>
          <p:cNvSpPr>
            <a:spLocks noGrp="1"/>
          </p:cNvSpPr>
          <p:nvPr>
            <p:ph type="title"/>
          </p:nvPr>
        </p:nvSpPr>
        <p:spPr>
          <a:xfrm>
            <a:off x="558800" y="365125"/>
            <a:ext cx="11049000" cy="1306513"/>
          </a:xfrm>
        </p:spPr>
        <p:txBody>
          <a:bodyPr>
            <a:normAutofit fontScale="90000"/>
          </a:bodyPr>
          <a:lstStyle/>
          <a:p>
            <a:pPr algn="ctr"/>
            <a:br>
              <a:rPr lang="en-US" sz="3800" b="1" dirty="0">
                <a:latin typeface="Times New Roman"/>
                <a:ea typeface="+mj-lt"/>
                <a:cs typeface="Times New Roman"/>
              </a:rPr>
            </a:br>
            <a:br>
              <a:rPr lang="en-US" sz="3800" b="1" dirty="0">
                <a:latin typeface="Times New Roman"/>
                <a:ea typeface="+mj-lt"/>
                <a:cs typeface="Times New Roman"/>
              </a:rPr>
            </a:br>
            <a:br>
              <a:rPr lang="en-US" sz="3800" b="1" dirty="0">
                <a:latin typeface="Times New Roman"/>
                <a:ea typeface="+mj-lt"/>
                <a:cs typeface="Times New Roman"/>
              </a:rPr>
            </a:br>
            <a:r>
              <a:rPr lang="en-US" sz="3800" b="1" dirty="0">
                <a:latin typeface="Times New Roman"/>
                <a:ea typeface="+mj-lt"/>
                <a:cs typeface="Times New Roman"/>
              </a:rPr>
              <a:t>How are these databases classified in terms of their structure? Are they row-oriented or column-oriented?</a:t>
            </a:r>
            <a:endParaRPr lang="en-US" sz="3800" b="1" dirty="0">
              <a:latin typeface="Times New Roman"/>
              <a:cs typeface="Times New Roman"/>
            </a:endParaRPr>
          </a:p>
          <a:p>
            <a:pPr algn="ctr"/>
            <a:br>
              <a:rPr lang="en-US" dirty="0">
                <a:latin typeface="Times New Roman"/>
                <a:cs typeface="Times New Roman"/>
              </a:rPr>
            </a:br>
            <a:endParaRPr lang="en-US" sz="3800" b="1" dirty="0">
              <a:latin typeface="Times New Roman"/>
              <a:cs typeface="Times New Roman"/>
            </a:endParaRPr>
          </a:p>
          <a:p>
            <a:pPr algn="ctr"/>
            <a:endParaRPr lang="en-US" sz="3800" b="1" dirty="0">
              <a:latin typeface="Times New Roman"/>
              <a:cs typeface="Times New Roman"/>
            </a:endParaRPr>
          </a:p>
        </p:txBody>
      </p:sp>
      <p:sp>
        <p:nvSpPr>
          <p:cNvPr id="3" name="ZoneTexte 2">
            <a:extLst>
              <a:ext uri="{FF2B5EF4-FFF2-40B4-BE49-F238E27FC236}">
                <a16:creationId xmlns:a16="http://schemas.microsoft.com/office/drawing/2014/main" id="{F0E33DC5-4E2E-934B-0F3F-13BA39FE15B5}"/>
              </a:ext>
            </a:extLst>
          </p:cNvPr>
          <p:cNvSpPr txBox="1"/>
          <p:nvPr/>
        </p:nvSpPr>
        <p:spPr>
          <a:xfrm>
            <a:off x="1257300" y="1994357"/>
            <a:ext cx="9918700" cy="3108543"/>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800" b="1" dirty="0">
                <a:latin typeface="Times New Roman"/>
                <a:ea typeface="+mn-lt"/>
                <a:cs typeface="Times New Roman"/>
              </a:rPr>
              <a:t>MongoDB and Cassandra, both being prominent NoSQL databases, are classified based on their structural orientation within the NoSQL paradigm. </a:t>
            </a:r>
          </a:p>
          <a:p>
            <a:endParaRPr lang="en-US" sz="2800" b="1" dirty="0">
              <a:latin typeface="Times New Roman"/>
              <a:ea typeface="+mn-lt"/>
              <a:cs typeface="Times New Roman"/>
            </a:endParaRPr>
          </a:p>
          <a:p>
            <a:r>
              <a:rPr lang="en-US" sz="2800" b="1" dirty="0">
                <a:latin typeface="Times New Roman"/>
                <a:ea typeface="+mn-lt"/>
                <a:cs typeface="Times New Roman"/>
              </a:rPr>
              <a:t>MongoDB is primarily classified as a document-oriented or document-based NoSQL database, while Cassandra is categorized as a column-oriented NoSQL database. </a:t>
            </a:r>
            <a:endParaRPr lang="fr-FR" sz="2800" b="1">
              <a:latin typeface="Times New Roman"/>
              <a:cs typeface="Times New Roman"/>
            </a:endParaRPr>
          </a:p>
        </p:txBody>
      </p:sp>
    </p:spTree>
    <p:extLst>
      <p:ext uri="{BB962C8B-B14F-4D97-AF65-F5344CB8AC3E}">
        <p14:creationId xmlns:p14="http://schemas.microsoft.com/office/powerpoint/2010/main" val="361646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t="-4000" b="-4000"/>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ACD825-8D24-B928-DBF4-74EFD2B90B0B}"/>
              </a:ext>
            </a:extLst>
          </p:cNvPr>
          <p:cNvSpPr>
            <a:spLocks noGrp="1"/>
          </p:cNvSpPr>
          <p:nvPr>
            <p:ph type="title"/>
          </p:nvPr>
        </p:nvSpPr>
        <p:spPr>
          <a:xfrm>
            <a:off x="558800" y="161925"/>
            <a:ext cx="11049000" cy="1306513"/>
          </a:xfrm>
        </p:spPr>
        <p:txBody>
          <a:bodyPr>
            <a:normAutofit/>
          </a:bodyPr>
          <a:lstStyle/>
          <a:p>
            <a:pPr algn="ctr"/>
            <a:r>
              <a:rPr lang="en-US" sz="3800" b="1" dirty="0">
                <a:latin typeface="Times New Roman"/>
                <a:cs typeface="Times New Roman"/>
              </a:rPr>
              <a:t>Who does use Mongo DB and Cassandra?</a:t>
            </a:r>
          </a:p>
        </p:txBody>
      </p:sp>
      <p:sp>
        <p:nvSpPr>
          <p:cNvPr id="3" name="ZoneTexte 2">
            <a:extLst>
              <a:ext uri="{FF2B5EF4-FFF2-40B4-BE49-F238E27FC236}">
                <a16:creationId xmlns:a16="http://schemas.microsoft.com/office/drawing/2014/main" id="{F0E33DC5-4E2E-934B-0F3F-13BA39FE15B5}"/>
              </a:ext>
            </a:extLst>
          </p:cNvPr>
          <p:cNvSpPr txBox="1"/>
          <p:nvPr/>
        </p:nvSpPr>
        <p:spPr>
          <a:xfrm>
            <a:off x="901700" y="1773475"/>
            <a:ext cx="10699750" cy="440120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800" b="1" dirty="0">
                <a:latin typeface="Times New Roman"/>
                <a:ea typeface="+mn-lt"/>
                <a:cs typeface="Times New Roman"/>
              </a:rPr>
              <a:t>MongoDB and Cassandra are used by many different kinds of organizations, from small startups to big companies and even government agencies. They're good for different things MongoDB is flexible and easy to scale, while Cassandra is great for handling lots of data quickly. Some organizations use both to do different jobs.</a:t>
            </a:r>
          </a:p>
          <a:p>
            <a:endParaRPr lang="en-US" sz="2800" b="1" dirty="0">
              <a:latin typeface="Times New Roman"/>
              <a:ea typeface="+mn-lt"/>
              <a:cs typeface="Times New Roman"/>
            </a:endParaRPr>
          </a:p>
          <a:p>
            <a:r>
              <a:rPr lang="en-US" sz="2800" b="1" dirty="0">
                <a:latin typeface="Times New Roman"/>
                <a:ea typeface="+mn-lt"/>
                <a:cs typeface="Times New Roman"/>
              </a:rPr>
              <a:t>MongoDB is used in Tech Startups, Enterprises, Government entities and in Educational </a:t>
            </a:r>
            <a:r>
              <a:rPr lang="en-US" sz="2800" b="1" dirty="0" err="1">
                <a:latin typeface="Times New Roman"/>
                <a:ea typeface="+mn-lt"/>
                <a:cs typeface="Times New Roman"/>
              </a:rPr>
              <a:t>porpuse</a:t>
            </a:r>
            <a:r>
              <a:rPr lang="en-US" sz="2800" b="1" dirty="0">
                <a:latin typeface="Times New Roman"/>
                <a:ea typeface="+mn-lt"/>
                <a:cs typeface="Times New Roman"/>
              </a:rPr>
              <a:t> and institutions On the other hand, </a:t>
            </a:r>
            <a:r>
              <a:rPr lang="en-US" sz="2800" b="1" dirty="0" err="1">
                <a:latin typeface="Times New Roman"/>
                <a:ea typeface="+mn-lt"/>
                <a:cs typeface="Times New Roman"/>
              </a:rPr>
              <a:t>cassandra</a:t>
            </a:r>
            <a:r>
              <a:rPr lang="en-US" sz="2800" b="1" dirty="0">
                <a:latin typeface="Times New Roman"/>
                <a:ea typeface="+mn-lt"/>
                <a:cs typeface="Times New Roman"/>
              </a:rPr>
              <a:t> is used in Internet Companies, IoT (Internet of Things) Industry, Financial Services and Gaming Industry.</a:t>
            </a:r>
          </a:p>
        </p:txBody>
      </p:sp>
    </p:spTree>
    <p:extLst>
      <p:ext uri="{BB962C8B-B14F-4D97-AF65-F5344CB8AC3E}">
        <p14:creationId xmlns:p14="http://schemas.microsoft.com/office/powerpoint/2010/main" val="370855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t="-4000" b="-4000"/>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24E981-D0ED-AF3E-FD4C-222A71511CFF}"/>
              </a:ext>
            </a:extLst>
          </p:cNvPr>
          <p:cNvSpPr>
            <a:spLocks noGrp="1"/>
          </p:cNvSpPr>
          <p:nvPr>
            <p:ph type="title"/>
          </p:nvPr>
        </p:nvSpPr>
        <p:spPr/>
        <p:txBody>
          <a:bodyPr>
            <a:normAutofit fontScale="90000"/>
          </a:bodyPr>
          <a:lstStyle/>
          <a:p>
            <a:r>
              <a:rPr lang="fr-FR" sz="3800" b="1" dirty="0">
                <a:latin typeface="Times New Roman"/>
                <a:ea typeface="+mj-lt"/>
                <a:cs typeface="Times New Roman"/>
              </a:rPr>
              <a:t>Key </a:t>
            </a:r>
            <a:r>
              <a:rPr lang="fr-FR" sz="3800" b="1" err="1">
                <a:latin typeface="Times New Roman"/>
                <a:ea typeface="+mj-lt"/>
                <a:cs typeface="Times New Roman"/>
              </a:rPr>
              <a:t>Differences</a:t>
            </a:r>
            <a:r>
              <a:rPr lang="fr-FR" sz="3800" b="1" dirty="0">
                <a:latin typeface="Times New Roman"/>
                <a:ea typeface="+mj-lt"/>
                <a:cs typeface="Times New Roman"/>
              </a:rPr>
              <a:t> </a:t>
            </a:r>
            <a:r>
              <a:rPr lang="fr-FR" sz="3800" b="1" err="1">
                <a:latin typeface="Times New Roman"/>
                <a:ea typeface="+mj-lt"/>
                <a:cs typeface="Times New Roman"/>
              </a:rPr>
              <a:t>Between</a:t>
            </a:r>
            <a:r>
              <a:rPr lang="fr-FR" sz="3800" b="1" dirty="0">
                <a:latin typeface="Times New Roman"/>
                <a:ea typeface="+mj-lt"/>
                <a:cs typeface="Times New Roman"/>
              </a:rPr>
              <a:t> MongoDB and Cassandra: Maintenance, </a:t>
            </a:r>
            <a:r>
              <a:rPr lang="fr-FR" sz="3800" b="1" err="1">
                <a:latin typeface="Times New Roman"/>
                <a:ea typeface="+mj-lt"/>
                <a:cs typeface="Times New Roman"/>
              </a:rPr>
              <a:t>Licensing</a:t>
            </a:r>
            <a:r>
              <a:rPr lang="fr-FR" sz="3800" b="1" dirty="0">
                <a:latin typeface="Times New Roman"/>
                <a:ea typeface="+mj-lt"/>
                <a:cs typeface="Times New Roman"/>
              </a:rPr>
              <a:t>, and Architecture</a:t>
            </a:r>
            <a:endParaRPr lang="fr-FR" sz="3800" b="1">
              <a:latin typeface="Times New Roman"/>
              <a:cs typeface="Times New Roman"/>
            </a:endParaRPr>
          </a:p>
        </p:txBody>
      </p:sp>
      <p:sp>
        <p:nvSpPr>
          <p:cNvPr id="3" name="Espace réservé du texte 2">
            <a:extLst>
              <a:ext uri="{FF2B5EF4-FFF2-40B4-BE49-F238E27FC236}">
                <a16:creationId xmlns:a16="http://schemas.microsoft.com/office/drawing/2014/main" id="{A3498B5F-C170-D218-769D-099EBBAEB820}"/>
              </a:ext>
            </a:extLst>
          </p:cNvPr>
          <p:cNvSpPr>
            <a:spLocks noGrp="1"/>
          </p:cNvSpPr>
          <p:nvPr>
            <p:ph type="body" idx="1"/>
          </p:nvPr>
        </p:nvSpPr>
        <p:spPr>
          <a:xfrm>
            <a:off x="465138" y="1585913"/>
            <a:ext cx="5157787" cy="823912"/>
          </a:xfrm>
        </p:spPr>
        <p:txBody>
          <a:bodyPr vert="horz" lIns="91440" tIns="45720" rIns="91440" bIns="45720" rtlCol="0" anchor="ctr">
            <a:normAutofit/>
          </a:bodyPr>
          <a:lstStyle/>
          <a:p>
            <a:r>
              <a:rPr lang="fr-FR" sz="3000" err="1">
                <a:latin typeface="Times New Roman"/>
                <a:ea typeface="+mn-lt"/>
                <a:cs typeface="Times New Roman"/>
              </a:rPr>
              <a:t>Who</a:t>
            </a:r>
            <a:r>
              <a:rPr lang="fr-FR" sz="3000" dirty="0">
                <a:latin typeface="Times New Roman"/>
                <a:ea typeface="+mn-lt"/>
                <a:cs typeface="Times New Roman"/>
              </a:rPr>
              <a:t> </a:t>
            </a:r>
            <a:r>
              <a:rPr lang="fr-FR" sz="3000" err="1">
                <a:latin typeface="Times New Roman"/>
                <a:ea typeface="+mn-lt"/>
                <a:cs typeface="Times New Roman"/>
              </a:rPr>
              <a:t>maintains</a:t>
            </a:r>
            <a:r>
              <a:rPr lang="fr-FR" sz="3000" dirty="0">
                <a:latin typeface="Times New Roman"/>
                <a:ea typeface="+mn-lt"/>
                <a:cs typeface="Times New Roman"/>
              </a:rPr>
              <a:t> Cassandra?</a:t>
            </a:r>
            <a:endParaRPr lang="fr-FR" sz="3000" dirty="0">
              <a:latin typeface="Times New Roman"/>
              <a:cs typeface="Times New Roman"/>
            </a:endParaRPr>
          </a:p>
        </p:txBody>
      </p:sp>
      <p:sp>
        <p:nvSpPr>
          <p:cNvPr id="4" name="Espace réservé du contenu 3">
            <a:extLst>
              <a:ext uri="{FF2B5EF4-FFF2-40B4-BE49-F238E27FC236}">
                <a16:creationId xmlns:a16="http://schemas.microsoft.com/office/drawing/2014/main" id="{B3C497CF-0121-9AED-98BA-0C6F5BF70CA1}"/>
              </a:ext>
            </a:extLst>
          </p:cNvPr>
          <p:cNvSpPr>
            <a:spLocks noGrp="1"/>
          </p:cNvSpPr>
          <p:nvPr>
            <p:ph sz="half" idx="2"/>
          </p:nvPr>
        </p:nvSpPr>
        <p:spPr>
          <a:xfrm>
            <a:off x="6345238" y="2409825"/>
            <a:ext cx="5183187" cy="503238"/>
          </a:xfrm>
        </p:spPr>
        <p:txBody>
          <a:bodyPr vert="horz" lIns="91440" tIns="45720" rIns="91440" bIns="45720" rtlCol="0" anchor="t">
            <a:normAutofit/>
          </a:bodyPr>
          <a:lstStyle/>
          <a:p>
            <a:r>
              <a:rPr lang="fr-FR" sz="2000" b="1" dirty="0">
                <a:latin typeface="Times New Roman"/>
                <a:ea typeface="+mn-lt"/>
                <a:cs typeface="+mn-lt"/>
              </a:rPr>
              <a:t>MongoDB </a:t>
            </a:r>
            <a:r>
              <a:rPr lang="fr-FR" sz="2000" b="1" err="1">
                <a:latin typeface="Times New Roman"/>
                <a:ea typeface="+mn-lt"/>
                <a:cs typeface="+mn-lt"/>
              </a:rPr>
              <a:t>is</a:t>
            </a:r>
            <a:r>
              <a:rPr lang="fr-FR" sz="2000" b="1" dirty="0">
                <a:latin typeface="Times New Roman"/>
                <a:ea typeface="+mn-lt"/>
                <a:cs typeface="+mn-lt"/>
              </a:rPr>
              <a:t> </a:t>
            </a:r>
            <a:r>
              <a:rPr lang="fr-FR" sz="2000" b="1" err="1">
                <a:latin typeface="Times New Roman"/>
                <a:ea typeface="+mn-lt"/>
                <a:cs typeface="+mn-lt"/>
              </a:rPr>
              <a:t>maintained</a:t>
            </a:r>
            <a:r>
              <a:rPr lang="fr-FR" sz="2000" b="1" dirty="0">
                <a:latin typeface="Times New Roman"/>
                <a:ea typeface="+mn-lt"/>
                <a:cs typeface="+mn-lt"/>
              </a:rPr>
              <a:t> by MongoDB Inc.</a:t>
            </a:r>
            <a:endParaRPr lang="fr-FR" sz="2000" b="1">
              <a:latin typeface="Times New Roman"/>
              <a:cs typeface="Times New Roman"/>
            </a:endParaRPr>
          </a:p>
        </p:txBody>
      </p:sp>
      <p:sp>
        <p:nvSpPr>
          <p:cNvPr id="5" name="Espace réservé du texte 4">
            <a:extLst>
              <a:ext uri="{FF2B5EF4-FFF2-40B4-BE49-F238E27FC236}">
                <a16:creationId xmlns:a16="http://schemas.microsoft.com/office/drawing/2014/main" id="{69FD6E6C-DDEC-3219-974B-6E5513A9C8AE}"/>
              </a:ext>
            </a:extLst>
          </p:cNvPr>
          <p:cNvSpPr>
            <a:spLocks noGrp="1"/>
          </p:cNvSpPr>
          <p:nvPr>
            <p:ph type="body" sz="quarter" idx="3"/>
          </p:nvPr>
        </p:nvSpPr>
        <p:spPr>
          <a:xfrm>
            <a:off x="6286500" y="1585913"/>
            <a:ext cx="5278438" cy="823912"/>
          </a:xfrm>
        </p:spPr>
        <p:txBody>
          <a:bodyPr vert="horz" lIns="91440" tIns="45720" rIns="91440" bIns="45720" rtlCol="0" anchor="ctr">
            <a:noAutofit/>
          </a:bodyPr>
          <a:lstStyle/>
          <a:p>
            <a:endParaRPr lang="fr-FR" sz="2500" dirty="0">
              <a:latin typeface="Times New Roman"/>
              <a:ea typeface="+mn-lt"/>
              <a:cs typeface="Times New Roman"/>
            </a:endParaRPr>
          </a:p>
          <a:p>
            <a:r>
              <a:rPr lang="fr-FR" sz="2500" err="1">
                <a:latin typeface="Times New Roman"/>
                <a:ea typeface="+mn-lt"/>
                <a:cs typeface="Times New Roman"/>
              </a:rPr>
              <a:t>Who</a:t>
            </a:r>
            <a:r>
              <a:rPr lang="fr-FR" sz="2500" dirty="0">
                <a:latin typeface="Times New Roman"/>
                <a:ea typeface="+mn-lt"/>
                <a:cs typeface="Times New Roman"/>
              </a:rPr>
              <a:t> </a:t>
            </a:r>
            <a:r>
              <a:rPr lang="fr-FR" sz="2500" err="1">
                <a:latin typeface="Times New Roman"/>
                <a:ea typeface="+mn-lt"/>
                <a:cs typeface="Times New Roman"/>
              </a:rPr>
              <a:t>maintains</a:t>
            </a:r>
            <a:r>
              <a:rPr lang="fr-FR" sz="2500" dirty="0">
                <a:latin typeface="Times New Roman"/>
                <a:ea typeface="+mn-lt"/>
                <a:cs typeface="Times New Roman"/>
              </a:rPr>
              <a:t> Mango DB?</a:t>
            </a:r>
            <a:endParaRPr lang="fr-FR" sz="2500">
              <a:latin typeface="Times New Roman"/>
              <a:ea typeface="+mn-lt"/>
              <a:cs typeface="Times New Roman"/>
            </a:endParaRPr>
          </a:p>
          <a:p>
            <a:endParaRPr lang="fr-FR" sz="2500" dirty="0">
              <a:latin typeface="Times New Roman"/>
              <a:cs typeface="Times New Roman"/>
            </a:endParaRPr>
          </a:p>
        </p:txBody>
      </p:sp>
      <p:sp>
        <p:nvSpPr>
          <p:cNvPr id="7" name="ZoneTexte 6">
            <a:extLst>
              <a:ext uri="{FF2B5EF4-FFF2-40B4-BE49-F238E27FC236}">
                <a16:creationId xmlns:a16="http://schemas.microsoft.com/office/drawing/2014/main" id="{168BA6E9-D573-F1E2-CF6A-3ABAB622572B}"/>
              </a:ext>
            </a:extLst>
          </p:cNvPr>
          <p:cNvSpPr txBox="1"/>
          <p:nvPr/>
        </p:nvSpPr>
        <p:spPr>
          <a:xfrm>
            <a:off x="6286500" y="2953122"/>
            <a:ext cx="4806950" cy="4770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500" b="1" dirty="0">
                <a:latin typeface="Times New Roman"/>
                <a:ea typeface="+mn-lt"/>
                <a:cs typeface="Times New Roman"/>
              </a:rPr>
              <a:t>License type?</a:t>
            </a:r>
            <a:endParaRPr lang="fr-FR" sz="2500" b="1">
              <a:latin typeface="Times New Roman"/>
              <a:cs typeface="Times New Roman"/>
            </a:endParaRPr>
          </a:p>
        </p:txBody>
      </p:sp>
      <p:sp>
        <p:nvSpPr>
          <p:cNvPr id="9" name="Espace réservé du contenu 3">
            <a:extLst>
              <a:ext uri="{FF2B5EF4-FFF2-40B4-BE49-F238E27FC236}">
                <a16:creationId xmlns:a16="http://schemas.microsoft.com/office/drawing/2014/main" id="{F4B555B2-1E18-4365-5156-9AD4E58214C3}"/>
              </a:ext>
            </a:extLst>
          </p:cNvPr>
          <p:cNvSpPr txBox="1">
            <a:spLocks/>
          </p:cNvSpPr>
          <p:nvPr/>
        </p:nvSpPr>
        <p:spPr>
          <a:xfrm>
            <a:off x="6338888" y="3444875"/>
            <a:ext cx="5189537" cy="8588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b="1" dirty="0">
                <a:latin typeface="Times New Roman"/>
                <a:ea typeface="+mn-lt"/>
                <a:cs typeface="Times New Roman"/>
              </a:rPr>
              <a:t>MongoDB </a:t>
            </a:r>
            <a:r>
              <a:rPr lang="fr-FR" sz="2000" b="1" err="1">
                <a:latin typeface="Times New Roman"/>
                <a:ea typeface="+mn-lt"/>
                <a:cs typeface="Times New Roman"/>
              </a:rPr>
              <a:t>adopts</a:t>
            </a:r>
            <a:r>
              <a:rPr lang="fr-FR" sz="2000" b="1" dirty="0">
                <a:latin typeface="Times New Roman"/>
                <a:ea typeface="+mn-lt"/>
                <a:cs typeface="Times New Roman"/>
              </a:rPr>
              <a:t> the Server </a:t>
            </a:r>
            <a:r>
              <a:rPr lang="fr-FR" sz="2000" b="1" err="1">
                <a:latin typeface="Times New Roman"/>
                <a:ea typeface="+mn-lt"/>
                <a:cs typeface="Times New Roman"/>
              </a:rPr>
              <a:t>Side</a:t>
            </a:r>
            <a:r>
              <a:rPr lang="fr-FR" sz="2000" b="1" dirty="0">
                <a:latin typeface="Times New Roman"/>
                <a:ea typeface="+mn-lt"/>
                <a:cs typeface="Times New Roman"/>
              </a:rPr>
              <a:t> Public License (SSPL), a copyleft </a:t>
            </a:r>
            <a:r>
              <a:rPr lang="fr-FR" sz="2000" b="1" err="1">
                <a:latin typeface="Times New Roman"/>
                <a:ea typeface="+mn-lt"/>
                <a:cs typeface="Times New Roman"/>
              </a:rPr>
              <a:t>license</a:t>
            </a:r>
            <a:r>
              <a:rPr lang="fr-FR" sz="2000" b="1" dirty="0">
                <a:latin typeface="Times New Roman"/>
                <a:ea typeface="+mn-lt"/>
                <a:cs typeface="Times New Roman"/>
              </a:rPr>
              <a:t> </a:t>
            </a:r>
            <a:r>
              <a:rPr lang="fr-FR" sz="2000" b="1" err="1">
                <a:latin typeface="Times New Roman"/>
                <a:ea typeface="+mn-lt"/>
                <a:cs typeface="Times New Roman"/>
              </a:rPr>
              <a:t>introduced</a:t>
            </a:r>
            <a:r>
              <a:rPr lang="fr-FR" sz="2000" b="1" dirty="0">
                <a:latin typeface="Times New Roman"/>
                <a:ea typeface="+mn-lt"/>
                <a:cs typeface="Times New Roman"/>
              </a:rPr>
              <a:t> by MongoDB </a:t>
            </a:r>
            <a:r>
              <a:rPr lang="fr-FR" sz="2000" b="1" err="1">
                <a:latin typeface="Times New Roman"/>
                <a:ea typeface="+mn-lt"/>
                <a:cs typeface="Times New Roman"/>
              </a:rPr>
              <a:t>Inc</a:t>
            </a:r>
            <a:endParaRPr lang="fr-FR" sz="2000" b="1" dirty="0">
              <a:latin typeface="Times New Roman"/>
              <a:ea typeface="+mn-lt"/>
              <a:cs typeface="Times New Roman"/>
            </a:endParaRPr>
          </a:p>
        </p:txBody>
      </p:sp>
      <p:sp>
        <p:nvSpPr>
          <p:cNvPr id="10" name="ZoneTexte 9">
            <a:extLst>
              <a:ext uri="{FF2B5EF4-FFF2-40B4-BE49-F238E27FC236}">
                <a16:creationId xmlns:a16="http://schemas.microsoft.com/office/drawing/2014/main" id="{A0C9A993-1B1B-7895-602D-246E629EAFFA}"/>
              </a:ext>
            </a:extLst>
          </p:cNvPr>
          <p:cNvSpPr txBox="1"/>
          <p:nvPr/>
        </p:nvSpPr>
        <p:spPr>
          <a:xfrm>
            <a:off x="6286500" y="4298950"/>
            <a:ext cx="507365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Times New Roman"/>
                <a:cs typeface="Times New Roman"/>
              </a:rPr>
              <a:t>Architecture: Peer-to-peer? Master-Slave?</a:t>
            </a:r>
            <a:endParaRPr lang="en-US" sz="2500" b="1">
              <a:latin typeface="Times New Roman"/>
              <a:cs typeface="Times New Roman"/>
            </a:endParaRPr>
          </a:p>
        </p:txBody>
      </p:sp>
      <p:sp>
        <p:nvSpPr>
          <p:cNvPr id="11" name="ZoneTexte 10">
            <a:extLst>
              <a:ext uri="{FF2B5EF4-FFF2-40B4-BE49-F238E27FC236}">
                <a16:creationId xmlns:a16="http://schemas.microsoft.com/office/drawing/2014/main" id="{703BCF2C-0C8B-A68C-CE2E-6BB70FB59FEC}"/>
              </a:ext>
            </a:extLst>
          </p:cNvPr>
          <p:cNvSpPr txBox="1"/>
          <p:nvPr/>
        </p:nvSpPr>
        <p:spPr>
          <a:xfrm>
            <a:off x="6280150" y="5162549"/>
            <a:ext cx="58483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latin typeface="Times New Roman"/>
                <a:ea typeface="+mn-lt"/>
                <a:cs typeface="+mn-lt"/>
              </a:rPr>
              <a:t>MongoDB typically employs a master-slave replication architecture. A primary node receives write operations and replicates data to secondary nodes (replica sets). The primary node handles writes, while secondary nodes serve reads and offer failover support</a:t>
            </a:r>
            <a:endParaRPr lang="fr-FR" b="1" dirty="0">
              <a:latin typeface="Times New Roman"/>
              <a:cs typeface="Times New Roman"/>
            </a:endParaRPr>
          </a:p>
        </p:txBody>
      </p:sp>
      <p:sp>
        <p:nvSpPr>
          <p:cNvPr id="13" name="Espace réservé du contenu 3">
            <a:extLst>
              <a:ext uri="{FF2B5EF4-FFF2-40B4-BE49-F238E27FC236}">
                <a16:creationId xmlns:a16="http://schemas.microsoft.com/office/drawing/2014/main" id="{0BC8F5A0-1B81-0196-4192-F6B853B5B8F6}"/>
              </a:ext>
            </a:extLst>
          </p:cNvPr>
          <p:cNvSpPr txBox="1">
            <a:spLocks/>
          </p:cNvSpPr>
          <p:nvPr/>
        </p:nvSpPr>
        <p:spPr>
          <a:xfrm>
            <a:off x="541338" y="2403475"/>
            <a:ext cx="5310187" cy="8588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b="1" dirty="0">
                <a:latin typeface="Times New Roman"/>
                <a:ea typeface="+mn-lt"/>
                <a:cs typeface="+mn-lt"/>
              </a:rPr>
              <a:t>Cassandra </a:t>
            </a:r>
            <a:r>
              <a:rPr lang="fr-FR" sz="1800" b="1" dirty="0" err="1">
                <a:latin typeface="Times New Roman"/>
                <a:ea typeface="+mn-lt"/>
                <a:cs typeface="+mn-lt"/>
              </a:rPr>
              <a:t>is</a:t>
            </a:r>
            <a:r>
              <a:rPr lang="fr-FR" sz="1800" b="1" dirty="0">
                <a:latin typeface="Times New Roman"/>
                <a:ea typeface="+mn-lt"/>
                <a:cs typeface="+mn-lt"/>
              </a:rPr>
              <a:t> </a:t>
            </a:r>
            <a:r>
              <a:rPr lang="fr-FR" sz="1800" b="1" dirty="0" err="1">
                <a:latin typeface="Times New Roman"/>
                <a:ea typeface="+mn-lt"/>
                <a:cs typeface="+mn-lt"/>
              </a:rPr>
              <a:t>maintained</a:t>
            </a:r>
            <a:r>
              <a:rPr lang="fr-FR" sz="1800" b="1" dirty="0">
                <a:latin typeface="Times New Roman"/>
                <a:ea typeface="+mn-lt"/>
                <a:cs typeface="+mn-lt"/>
              </a:rPr>
              <a:t> by the Apache Software </a:t>
            </a:r>
            <a:r>
              <a:rPr lang="fr-FR" sz="1800" b="1" dirty="0" err="1">
                <a:latin typeface="Times New Roman"/>
                <a:ea typeface="+mn-lt"/>
                <a:cs typeface="+mn-lt"/>
              </a:rPr>
              <a:t>Foundation</a:t>
            </a:r>
            <a:r>
              <a:rPr lang="fr-FR" sz="1800" b="1" dirty="0">
                <a:latin typeface="Times New Roman"/>
                <a:ea typeface="+mn-lt"/>
                <a:cs typeface="+mn-lt"/>
              </a:rPr>
              <a:t>, an open-source </a:t>
            </a:r>
            <a:r>
              <a:rPr lang="fr-FR" sz="1800" b="1" dirty="0" err="1">
                <a:latin typeface="Times New Roman"/>
                <a:ea typeface="+mn-lt"/>
                <a:cs typeface="+mn-lt"/>
              </a:rPr>
              <a:t>community</a:t>
            </a:r>
            <a:r>
              <a:rPr lang="fr-FR" sz="1800" b="1" dirty="0">
                <a:latin typeface="Times New Roman"/>
                <a:ea typeface="+mn-lt"/>
                <a:cs typeface="+mn-lt"/>
              </a:rPr>
              <a:t>.</a:t>
            </a:r>
          </a:p>
        </p:txBody>
      </p:sp>
      <p:sp>
        <p:nvSpPr>
          <p:cNvPr id="14" name="Espace réservé du contenu 3">
            <a:extLst>
              <a:ext uri="{FF2B5EF4-FFF2-40B4-BE49-F238E27FC236}">
                <a16:creationId xmlns:a16="http://schemas.microsoft.com/office/drawing/2014/main" id="{DB70509D-42FA-6215-CEB9-6E83E328F0E7}"/>
              </a:ext>
            </a:extLst>
          </p:cNvPr>
          <p:cNvSpPr txBox="1">
            <a:spLocks/>
          </p:cNvSpPr>
          <p:nvPr/>
        </p:nvSpPr>
        <p:spPr>
          <a:xfrm>
            <a:off x="560388" y="3419475"/>
            <a:ext cx="5157787" cy="8588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b="1" dirty="0">
                <a:latin typeface="Times New Roman"/>
                <a:ea typeface="+mn-lt"/>
                <a:cs typeface="+mn-lt"/>
              </a:rPr>
              <a:t>Cassandra </a:t>
            </a:r>
            <a:r>
              <a:rPr lang="fr-FR" sz="2000" b="1" dirty="0" err="1">
                <a:latin typeface="Times New Roman"/>
                <a:ea typeface="+mn-lt"/>
                <a:cs typeface="+mn-lt"/>
              </a:rPr>
              <a:t>is</a:t>
            </a:r>
            <a:r>
              <a:rPr lang="fr-FR" sz="2000" b="1" dirty="0">
                <a:latin typeface="Times New Roman"/>
                <a:ea typeface="+mn-lt"/>
                <a:cs typeface="+mn-lt"/>
              </a:rPr>
              <a:t> </a:t>
            </a:r>
            <a:r>
              <a:rPr lang="fr-FR" sz="2000" b="1" dirty="0" err="1">
                <a:latin typeface="Times New Roman"/>
                <a:ea typeface="+mn-lt"/>
                <a:cs typeface="+mn-lt"/>
              </a:rPr>
              <a:t>distributed</a:t>
            </a:r>
            <a:r>
              <a:rPr lang="fr-FR" sz="2000" b="1" dirty="0">
                <a:latin typeface="Times New Roman"/>
                <a:ea typeface="+mn-lt"/>
                <a:cs typeface="+mn-lt"/>
              </a:rPr>
              <a:t> </a:t>
            </a:r>
            <a:r>
              <a:rPr lang="fr-FR" sz="2000" b="1" dirty="0" err="1">
                <a:latin typeface="Times New Roman"/>
                <a:ea typeface="+mn-lt"/>
                <a:cs typeface="+mn-lt"/>
              </a:rPr>
              <a:t>under</a:t>
            </a:r>
            <a:r>
              <a:rPr lang="fr-FR" sz="2000" b="1" dirty="0">
                <a:latin typeface="Times New Roman"/>
                <a:ea typeface="+mn-lt"/>
                <a:cs typeface="+mn-lt"/>
              </a:rPr>
              <a:t> the Apache License 2.0, a permissive open-source </a:t>
            </a:r>
            <a:r>
              <a:rPr lang="fr-FR" sz="2000" b="1" dirty="0" err="1">
                <a:latin typeface="Times New Roman"/>
                <a:ea typeface="+mn-lt"/>
                <a:cs typeface="+mn-lt"/>
              </a:rPr>
              <a:t>license</a:t>
            </a:r>
            <a:endParaRPr lang="fr-FR" sz="2000" b="1" dirty="0">
              <a:latin typeface="Times New Roman"/>
              <a:ea typeface="+mn-lt"/>
              <a:cs typeface="+mn-lt"/>
            </a:endParaRPr>
          </a:p>
        </p:txBody>
      </p:sp>
      <p:sp>
        <p:nvSpPr>
          <p:cNvPr id="15" name="ZoneTexte 14">
            <a:extLst>
              <a:ext uri="{FF2B5EF4-FFF2-40B4-BE49-F238E27FC236}">
                <a16:creationId xmlns:a16="http://schemas.microsoft.com/office/drawing/2014/main" id="{02E4C84E-54F3-47C4-C2CA-250A70A43E88}"/>
              </a:ext>
            </a:extLst>
          </p:cNvPr>
          <p:cNvSpPr txBox="1"/>
          <p:nvPr/>
        </p:nvSpPr>
        <p:spPr>
          <a:xfrm>
            <a:off x="425449" y="4356100"/>
            <a:ext cx="50419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Times New Roman"/>
                <a:cs typeface="Times New Roman"/>
              </a:rPr>
              <a:t>Architecture: Peer-to-peer? Master-Slave?</a:t>
            </a:r>
            <a:endParaRPr lang="en-US" sz="2500" b="1">
              <a:latin typeface="Times New Roman"/>
              <a:cs typeface="Times New Roman"/>
            </a:endParaRPr>
          </a:p>
        </p:txBody>
      </p:sp>
      <p:sp>
        <p:nvSpPr>
          <p:cNvPr id="16" name="ZoneTexte 15">
            <a:extLst>
              <a:ext uri="{FF2B5EF4-FFF2-40B4-BE49-F238E27FC236}">
                <a16:creationId xmlns:a16="http://schemas.microsoft.com/office/drawing/2014/main" id="{17AA9662-E9A4-7A74-E407-08671765063D}"/>
              </a:ext>
            </a:extLst>
          </p:cNvPr>
          <p:cNvSpPr txBox="1"/>
          <p:nvPr/>
        </p:nvSpPr>
        <p:spPr>
          <a:xfrm>
            <a:off x="552449" y="5194298"/>
            <a:ext cx="4673600" cy="948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latin typeface="Times New Roman"/>
                <a:ea typeface="+mn-lt"/>
                <a:cs typeface="+mn-lt"/>
              </a:rPr>
              <a:t>Cassandra utilizes a decentralized, peer-to-peer architecture, functioning as a distributed hash table (DHT). </a:t>
            </a:r>
            <a:endParaRPr lang="en-US" b="1">
              <a:latin typeface="Times New Roman"/>
              <a:cs typeface="Times New Roman"/>
            </a:endParaRPr>
          </a:p>
        </p:txBody>
      </p:sp>
      <p:sp>
        <p:nvSpPr>
          <p:cNvPr id="17" name="ZoneTexte 16">
            <a:extLst>
              <a:ext uri="{FF2B5EF4-FFF2-40B4-BE49-F238E27FC236}">
                <a16:creationId xmlns:a16="http://schemas.microsoft.com/office/drawing/2014/main" id="{3D41F401-73C7-5656-4384-3628284BE1CB}"/>
              </a:ext>
            </a:extLst>
          </p:cNvPr>
          <p:cNvSpPr txBox="1"/>
          <p:nvPr/>
        </p:nvSpPr>
        <p:spPr>
          <a:xfrm>
            <a:off x="425449" y="2953121"/>
            <a:ext cx="4775200" cy="4770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500" b="1" dirty="0">
                <a:latin typeface="Times New Roman"/>
                <a:ea typeface="+mn-lt"/>
                <a:cs typeface="Times New Roman"/>
              </a:rPr>
              <a:t>License type?</a:t>
            </a:r>
            <a:endParaRPr lang="fr-FR" sz="2500" b="1">
              <a:latin typeface="Times New Roman"/>
              <a:cs typeface="Times New Roman"/>
            </a:endParaRPr>
          </a:p>
        </p:txBody>
      </p:sp>
    </p:spTree>
    <p:extLst>
      <p:ext uri="{BB962C8B-B14F-4D97-AF65-F5344CB8AC3E}">
        <p14:creationId xmlns:p14="http://schemas.microsoft.com/office/powerpoint/2010/main" val="353036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FBD2C1-CFCA-1C5C-B64E-C442FAC1D916}"/>
              </a:ext>
            </a:extLst>
          </p:cNvPr>
          <p:cNvSpPr>
            <a:spLocks noGrp="1"/>
          </p:cNvSpPr>
          <p:nvPr>
            <p:ph type="title"/>
          </p:nvPr>
        </p:nvSpPr>
        <p:spPr>
          <a:xfrm>
            <a:off x="1156851" y="637762"/>
            <a:ext cx="9888496" cy="900131"/>
          </a:xfrm>
        </p:spPr>
        <p:txBody>
          <a:bodyPr anchor="t">
            <a:normAutofit/>
          </a:bodyPr>
          <a:lstStyle/>
          <a:p>
            <a:r>
              <a:rPr lang="fr-BE" sz="4000" dirty="0" err="1">
                <a:solidFill>
                  <a:schemeClr val="bg1"/>
                </a:solidFill>
              </a:rPr>
              <a:t>Yarn</a:t>
            </a:r>
            <a:endParaRPr lang="fr-BE"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33A2361-9CC4-177D-E359-A26EA338F59A}"/>
              </a:ext>
            </a:extLst>
          </p:cNvPr>
          <p:cNvSpPr>
            <a:spLocks noGrp="1"/>
          </p:cNvSpPr>
          <p:nvPr>
            <p:ph idx="1"/>
          </p:nvPr>
        </p:nvSpPr>
        <p:spPr>
          <a:xfrm>
            <a:off x="1155548" y="2217343"/>
            <a:ext cx="9880893" cy="3959619"/>
          </a:xfrm>
        </p:spPr>
        <p:txBody>
          <a:bodyPr>
            <a:normAutofit/>
          </a:bodyPr>
          <a:lstStyle/>
          <a:p>
            <a:r>
              <a:rPr lang="fr-FR" sz="1600" dirty="0"/>
              <a:t>Ressource management layer</a:t>
            </a:r>
          </a:p>
          <a:p>
            <a:endParaRPr lang="fr-FR" sz="1600" dirty="0"/>
          </a:p>
          <a:p>
            <a:r>
              <a:rPr lang="fr-FR" sz="1600" dirty="0" err="1"/>
              <a:t>Separates</a:t>
            </a:r>
            <a:r>
              <a:rPr lang="fr-FR" sz="1600" dirty="0"/>
              <a:t> </a:t>
            </a:r>
            <a:r>
              <a:rPr lang="fr-FR" sz="1600" dirty="0" err="1"/>
              <a:t>two</a:t>
            </a:r>
            <a:r>
              <a:rPr lang="fr-FR" sz="1600" dirty="0"/>
              <a:t> main </a:t>
            </a:r>
            <a:r>
              <a:rPr lang="fr-FR" sz="1600" dirty="0" err="1"/>
              <a:t>deamons</a:t>
            </a:r>
            <a:r>
              <a:rPr lang="fr-FR" sz="1600" dirty="0"/>
              <a:t> Ressource Manager and Node Manager</a:t>
            </a:r>
          </a:p>
          <a:p>
            <a:endParaRPr lang="fr-FR" sz="1600" dirty="0"/>
          </a:p>
          <a:p>
            <a:r>
              <a:rPr lang="fr-FR" sz="1600" dirty="0"/>
              <a:t>Multiple data </a:t>
            </a:r>
            <a:r>
              <a:rPr lang="fr-FR" sz="1600" dirty="0" err="1"/>
              <a:t>processing</a:t>
            </a:r>
            <a:endParaRPr lang="fr-FR" sz="1600" dirty="0"/>
          </a:p>
          <a:p>
            <a:endParaRPr lang="fr-FR" sz="1600" dirty="0"/>
          </a:p>
          <a:p>
            <a:r>
              <a:rPr lang="fr-FR" sz="1600" dirty="0" err="1"/>
              <a:t>Fault</a:t>
            </a:r>
            <a:r>
              <a:rPr lang="fr-FR" sz="1600" dirty="0"/>
              <a:t> </a:t>
            </a:r>
            <a:r>
              <a:rPr lang="fr-FR" sz="1600" dirty="0" err="1"/>
              <a:t>tolerance</a:t>
            </a:r>
            <a:r>
              <a:rPr lang="fr-FR" sz="1600" dirty="0"/>
              <a:t> by monitoring </a:t>
            </a:r>
            <a:r>
              <a:rPr lang="fr-FR" sz="1600" dirty="0" err="1"/>
              <a:t>tasks</a:t>
            </a:r>
            <a:endParaRPr lang="fr-FR" sz="1600" dirty="0"/>
          </a:p>
        </p:txBody>
      </p:sp>
    </p:spTree>
    <p:extLst>
      <p:ext uri="{BB962C8B-B14F-4D97-AF65-F5344CB8AC3E}">
        <p14:creationId xmlns:p14="http://schemas.microsoft.com/office/powerpoint/2010/main" val="4283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FBD2C1-CFCA-1C5C-B64E-C442FAC1D916}"/>
              </a:ext>
            </a:extLst>
          </p:cNvPr>
          <p:cNvSpPr>
            <a:spLocks noGrp="1"/>
          </p:cNvSpPr>
          <p:nvPr>
            <p:ph type="title"/>
          </p:nvPr>
        </p:nvSpPr>
        <p:spPr>
          <a:xfrm>
            <a:off x="1156851" y="637762"/>
            <a:ext cx="9888496" cy="900131"/>
          </a:xfrm>
        </p:spPr>
        <p:txBody>
          <a:bodyPr anchor="t">
            <a:normAutofit/>
          </a:bodyPr>
          <a:lstStyle/>
          <a:p>
            <a:r>
              <a:rPr lang="fr-BE" sz="4000" dirty="0">
                <a:solidFill>
                  <a:schemeClr val="bg1"/>
                </a:solidFill>
              </a:rPr>
              <a:t>Ressource manager</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33A2361-9CC4-177D-E359-A26EA338F59A}"/>
              </a:ext>
            </a:extLst>
          </p:cNvPr>
          <p:cNvSpPr>
            <a:spLocks noGrp="1"/>
          </p:cNvSpPr>
          <p:nvPr>
            <p:ph idx="1"/>
          </p:nvPr>
        </p:nvSpPr>
        <p:spPr>
          <a:xfrm>
            <a:off x="1155548" y="2217343"/>
            <a:ext cx="9880893" cy="3959619"/>
          </a:xfrm>
        </p:spPr>
        <p:txBody>
          <a:bodyPr>
            <a:normAutofit/>
          </a:bodyPr>
          <a:lstStyle/>
          <a:p>
            <a:r>
              <a:rPr lang="fr-FR" sz="1600" dirty="0" err="1"/>
              <a:t>Yarn’s</a:t>
            </a:r>
            <a:r>
              <a:rPr lang="fr-FR" sz="1600" dirty="0"/>
              <a:t> Master </a:t>
            </a:r>
            <a:r>
              <a:rPr lang="fr-FR" sz="1600" dirty="0" err="1"/>
              <a:t>Deamon</a:t>
            </a:r>
            <a:endParaRPr lang="fr-FR" sz="1600" dirty="0"/>
          </a:p>
          <a:p>
            <a:endParaRPr lang="fr-FR" sz="1600" dirty="0"/>
          </a:p>
          <a:p>
            <a:r>
              <a:rPr lang="fr-FR" sz="1600" dirty="0" err="1"/>
              <a:t>Scheduling</a:t>
            </a:r>
            <a:r>
              <a:rPr lang="fr-FR" sz="1600" dirty="0"/>
              <a:t> </a:t>
            </a:r>
            <a:r>
              <a:rPr lang="fr-FR" sz="1600" dirty="0" err="1"/>
              <a:t>decisions</a:t>
            </a:r>
            <a:endParaRPr lang="fr-FR" sz="1600" dirty="0"/>
          </a:p>
          <a:p>
            <a:endParaRPr lang="fr-FR" sz="1600" dirty="0"/>
          </a:p>
          <a:p>
            <a:r>
              <a:rPr lang="fr-FR" sz="1600" dirty="0"/>
              <a:t>Ressource allocation </a:t>
            </a:r>
          </a:p>
          <a:p>
            <a:endParaRPr lang="fr-FR" sz="1600" dirty="0"/>
          </a:p>
          <a:p>
            <a:endParaRPr lang="fr-FR" sz="1600" dirty="0"/>
          </a:p>
        </p:txBody>
      </p:sp>
    </p:spTree>
    <p:extLst>
      <p:ext uri="{BB962C8B-B14F-4D97-AF65-F5344CB8AC3E}">
        <p14:creationId xmlns:p14="http://schemas.microsoft.com/office/powerpoint/2010/main" val="370028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FBD2C1-CFCA-1C5C-B64E-C442FAC1D916}"/>
              </a:ext>
            </a:extLst>
          </p:cNvPr>
          <p:cNvSpPr>
            <a:spLocks noGrp="1"/>
          </p:cNvSpPr>
          <p:nvPr>
            <p:ph type="title"/>
          </p:nvPr>
        </p:nvSpPr>
        <p:spPr>
          <a:xfrm>
            <a:off x="1156851" y="637762"/>
            <a:ext cx="9888496" cy="900131"/>
          </a:xfrm>
        </p:spPr>
        <p:txBody>
          <a:bodyPr anchor="t">
            <a:normAutofit/>
          </a:bodyPr>
          <a:lstStyle/>
          <a:p>
            <a:r>
              <a:rPr lang="fr-BE" sz="4000" dirty="0">
                <a:solidFill>
                  <a:schemeClr val="bg1"/>
                </a:solidFill>
              </a:rPr>
              <a:t>Node manager</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33A2361-9CC4-177D-E359-A26EA338F59A}"/>
              </a:ext>
            </a:extLst>
          </p:cNvPr>
          <p:cNvSpPr>
            <a:spLocks noGrp="1"/>
          </p:cNvSpPr>
          <p:nvPr>
            <p:ph idx="1"/>
          </p:nvPr>
        </p:nvSpPr>
        <p:spPr>
          <a:xfrm>
            <a:off x="1155548" y="2217343"/>
            <a:ext cx="9880893" cy="3959619"/>
          </a:xfrm>
        </p:spPr>
        <p:txBody>
          <a:bodyPr>
            <a:normAutofit/>
          </a:bodyPr>
          <a:lstStyle/>
          <a:p>
            <a:r>
              <a:rPr lang="fr-FR" sz="1600" dirty="0" err="1"/>
              <a:t>Yarn’s</a:t>
            </a:r>
            <a:r>
              <a:rPr lang="fr-FR" sz="1600" dirty="0"/>
              <a:t> Slave </a:t>
            </a:r>
            <a:r>
              <a:rPr lang="fr-FR" sz="1600" dirty="0" err="1"/>
              <a:t>Deamon</a:t>
            </a:r>
            <a:endParaRPr lang="fr-FR" sz="1600" dirty="0"/>
          </a:p>
          <a:p>
            <a:endParaRPr lang="fr-FR" sz="1600" dirty="0"/>
          </a:p>
          <a:p>
            <a:r>
              <a:rPr lang="fr-FR" sz="1600" dirty="0"/>
              <a:t>Reports</a:t>
            </a:r>
          </a:p>
          <a:p>
            <a:endParaRPr lang="fr-FR" sz="1600" dirty="0"/>
          </a:p>
          <a:p>
            <a:r>
              <a:rPr lang="fr-FR" sz="1600" dirty="0"/>
              <a:t>Monitor containers</a:t>
            </a:r>
          </a:p>
          <a:p>
            <a:endParaRPr lang="fr-FR" sz="1600" dirty="0"/>
          </a:p>
          <a:p>
            <a:endParaRPr lang="fr-FR" sz="1600" dirty="0"/>
          </a:p>
        </p:txBody>
      </p:sp>
    </p:spTree>
    <p:extLst>
      <p:ext uri="{BB962C8B-B14F-4D97-AF65-F5344CB8AC3E}">
        <p14:creationId xmlns:p14="http://schemas.microsoft.com/office/powerpoint/2010/main" val="13055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FBD2C1-CFCA-1C5C-B64E-C442FAC1D916}"/>
              </a:ext>
            </a:extLst>
          </p:cNvPr>
          <p:cNvSpPr>
            <a:spLocks noGrp="1"/>
          </p:cNvSpPr>
          <p:nvPr>
            <p:ph type="title"/>
          </p:nvPr>
        </p:nvSpPr>
        <p:spPr>
          <a:xfrm>
            <a:off x="1156851" y="637762"/>
            <a:ext cx="9888496" cy="900131"/>
          </a:xfrm>
        </p:spPr>
        <p:txBody>
          <a:bodyPr anchor="t">
            <a:normAutofit/>
          </a:bodyPr>
          <a:lstStyle/>
          <a:p>
            <a:r>
              <a:rPr lang="fr-BE" sz="4000" dirty="0">
                <a:solidFill>
                  <a:schemeClr val="bg1"/>
                </a:solidFill>
              </a:rPr>
              <a:t>Big data architecture at </a:t>
            </a:r>
            <a:r>
              <a:rPr lang="fr-BE" sz="4000" dirty="0" err="1">
                <a:solidFill>
                  <a:schemeClr val="bg1"/>
                </a:solidFill>
              </a:rPr>
              <a:t>uber</a:t>
            </a:r>
            <a:endParaRPr lang="fr-BE"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33A2361-9CC4-177D-E359-A26EA338F59A}"/>
              </a:ext>
            </a:extLst>
          </p:cNvPr>
          <p:cNvSpPr>
            <a:spLocks noGrp="1"/>
          </p:cNvSpPr>
          <p:nvPr>
            <p:ph idx="1"/>
          </p:nvPr>
        </p:nvSpPr>
        <p:spPr>
          <a:xfrm>
            <a:off x="1155548" y="2217343"/>
            <a:ext cx="9880893" cy="3959619"/>
          </a:xfrm>
        </p:spPr>
        <p:txBody>
          <a:bodyPr>
            <a:normAutofit/>
          </a:bodyPr>
          <a:lstStyle/>
          <a:p>
            <a:r>
              <a:rPr lang="fr-FR" sz="1600" dirty="0"/>
              <a:t>Data ingestion</a:t>
            </a:r>
          </a:p>
          <a:p>
            <a:endParaRPr lang="fr-FR" sz="1600" dirty="0"/>
          </a:p>
          <a:p>
            <a:r>
              <a:rPr lang="fr-FR" sz="1600" dirty="0"/>
              <a:t>Storage</a:t>
            </a:r>
          </a:p>
          <a:p>
            <a:endParaRPr lang="fr-FR" sz="1600" dirty="0"/>
          </a:p>
          <a:p>
            <a:r>
              <a:rPr lang="fr-FR" sz="1600" dirty="0" err="1"/>
              <a:t>Processing</a:t>
            </a:r>
            <a:endParaRPr lang="fr-FR" sz="1600" dirty="0"/>
          </a:p>
          <a:p>
            <a:pPr marL="0" indent="0">
              <a:buNone/>
            </a:pPr>
            <a:endParaRPr lang="fr-FR" sz="1600" dirty="0"/>
          </a:p>
          <a:p>
            <a:r>
              <a:rPr lang="fr-FR" sz="1600" dirty="0"/>
              <a:t>Analytics</a:t>
            </a:r>
          </a:p>
          <a:p>
            <a:endParaRPr lang="fr-FR" sz="1600" dirty="0"/>
          </a:p>
          <a:p>
            <a:r>
              <a:rPr lang="fr-FR" sz="1600" dirty="0" err="1"/>
              <a:t>Scalability</a:t>
            </a:r>
            <a:r>
              <a:rPr lang="fr-FR" sz="1600" dirty="0"/>
              <a:t> and </a:t>
            </a:r>
            <a:r>
              <a:rPr lang="fr-FR" sz="1600" dirty="0" err="1"/>
              <a:t>fault</a:t>
            </a:r>
            <a:r>
              <a:rPr lang="fr-FR" sz="1600" dirty="0"/>
              <a:t> </a:t>
            </a:r>
            <a:r>
              <a:rPr lang="fr-FR" sz="1600" dirty="0" err="1"/>
              <a:t>Tolearance</a:t>
            </a:r>
            <a:endParaRPr lang="fr-FR" sz="1600" dirty="0"/>
          </a:p>
        </p:txBody>
      </p:sp>
    </p:spTree>
    <p:extLst>
      <p:ext uri="{BB962C8B-B14F-4D97-AF65-F5344CB8AC3E}">
        <p14:creationId xmlns:p14="http://schemas.microsoft.com/office/powerpoint/2010/main" val="92406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FBD2C1-CFCA-1C5C-B64E-C442FAC1D916}"/>
              </a:ext>
            </a:extLst>
          </p:cNvPr>
          <p:cNvSpPr>
            <a:spLocks noGrp="1"/>
          </p:cNvSpPr>
          <p:nvPr>
            <p:ph type="title"/>
          </p:nvPr>
        </p:nvSpPr>
        <p:spPr>
          <a:xfrm>
            <a:off x="1156851" y="637762"/>
            <a:ext cx="9888496" cy="900131"/>
          </a:xfrm>
        </p:spPr>
        <p:txBody>
          <a:bodyPr anchor="t">
            <a:normAutofit/>
          </a:bodyPr>
          <a:lstStyle/>
          <a:p>
            <a:r>
              <a:rPr lang="fr-FR" sz="4000" dirty="0" err="1">
                <a:solidFill>
                  <a:schemeClr val="bg1"/>
                </a:solidFill>
              </a:rPr>
              <a:t>Chosen</a:t>
            </a:r>
            <a:r>
              <a:rPr lang="fr-FR" sz="4000" dirty="0">
                <a:solidFill>
                  <a:schemeClr val="bg1"/>
                </a:solidFill>
              </a:rPr>
              <a:t> </a:t>
            </a:r>
            <a:r>
              <a:rPr lang="fr-FR" sz="4000" dirty="0" err="1">
                <a:solidFill>
                  <a:schemeClr val="bg1"/>
                </a:solidFill>
              </a:rPr>
              <a:t>Websites</a:t>
            </a:r>
            <a:r>
              <a:rPr lang="fr-FR" sz="4000" dirty="0">
                <a:solidFill>
                  <a:schemeClr val="bg1"/>
                </a:solidFill>
              </a:rPr>
              <a:t> To </a:t>
            </a:r>
            <a:r>
              <a:rPr lang="fr-FR" sz="4000" dirty="0" err="1">
                <a:solidFill>
                  <a:schemeClr val="bg1"/>
                </a:solidFill>
              </a:rPr>
              <a:t>Scrape</a:t>
            </a:r>
            <a:endParaRPr lang="fr-BE"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33A2361-9CC4-177D-E359-A26EA338F59A}"/>
              </a:ext>
            </a:extLst>
          </p:cNvPr>
          <p:cNvSpPr>
            <a:spLocks noGrp="1"/>
          </p:cNvSpPr>
          <p:nvPr>
            <p:ph idx="1"/>
          </p:nvPr>
        </p:nvSpPr>
        <p:spPr>
          <a:xfrm>
            <a:off x="1155548" y="2217343"/>
            <a:ext cx="9880893" cy="3959619"/>
          </a:xfrm>
        </p:spPr>
        <p:txBody>
          <a:bodyPr>
            <a:normAutofit/>
          </a:bodyPr>
          <a:lstStyle/>
          <a:p>
            <a:r>
              <a:rPr lang="fr-FR" sz="2400" dirty="0" err="1"/>
              <a:t>Which</a:t>
            </a:r>
            <a:r>
              <a:rPr lang="fr-FR" sz="2400" dirty="0"/>
              <a:t> news </a:t>
            </a:r>
            <a:r>
              <a:rPr lang="fr-FR" sz="2400" dirty="0" err="1"/>
              <a:t>website</a:t>
            </a:r>
            <a:r>
              <a:rPr lang="fr-FR" sz="2400" dirty="0"/>
              <a:t>?</a:t>
            </a:r>
          </a:p>
          <a:p>
            <a:pPr lvl="1"/>
            <a:r>
              <a:rPr lang="fr-FR" sz="2000" dirty="0"/>
              <a:t>The Time and </a:t>
            </a:r>
            <a:r>
              <a:rPr lang="fr-FR" sz="2000" dirty="0" err="1"/>
              <a:t>HuffPost</a:t>
            </a:r>
            <a:endParaRPr lang="fr-FR" sz="2000" dirty="0"/>
          </a:p>
          <a:p>
            <a:r>
              <a:rPr lang="fr-FR" sz="2400" dirty="0" err="1"/>
              <a:t>Why</a:t>
            </a:r>
            <a:r>
              <a:rPr lang="fr-FR" sz="2400" dirty="0"/>
              <a:t>?</a:t>
            </a:r>
          </a:p>
          <a:p>
            <a:pPr lvl="1"/>
            <a:r>
              <a:rPr lang="fr-FR" sz="2000" dirty="0" err="1"/>
              <a:t>Because</a:t>
            </a:r>
            <a:r>
              <a:rPr lang="fr-FR" sz="2000" dirty="0"/>
              <a:t> </a:t>
            </a:r>
            <a:r>
              <a:rPr lang="fr-FR" sz="2000" dirty="0" err="1"/>
              <a:t>they</a:t>
            </a:r>
            <a:r>
              <a:rPr lang="fr-FR" sz="2000" dirty="0"/>
              <a:t> have a </a:t>
            </a:r>
            <a:r>
              <a:rPr lang="fr-FR" sz="2000" dirty="0" err="1"/>
              <a:t>similar</a:t>
            </a:r>
            <a:r>
              <a:rPr lang="fr-FR" sz="2000" dirty="0"/>
              <a:t> architecture</a:t>
            </a:r>
          </a:p>
          <a:p>
            <a:pPr lvl="2"/>
            <a:r>
              <a:rPr lang="fr-FR" sz="1600" dirty="0" err="1"/>
              <a:t>Makes</a:t>
            </a:r>
            <a:r>
              <a:rPr lang="fr-FR" sz="1600" dirty="0"/>
              <a:t> </a:t>
            </a:r>
            <a:r>
              <a:rPr lang="fr-FR" sz="1600" dirty="0" err="1"/>
              <a:t>it</a:t>
            </a:r>
            <a:r>
              <a:rPr lang="fr-FR" sz="1600" dirty="0"/>
              <a:t> </a:t>
            </a:r>
            <a:r>
              <a:rPr lang="fr-FR" sz="1600" dirty="0" err="1"/>
              <a:t>easier</a:t>
            </a:r>
            <a:r>
              <a:rPr lang="fr-FR" sz="1600" dirty="0"/>
              <a:t> to </a:t>
            </a:r>
            <a:r>
              <a:rPr lang="fr-FR" sz="1600" dirty="0" err="1"/>
              <a:t>loop</a:t>
            </a:r>
            <a:endParaRPr lang="fr-FR" sz="1600" dirty="0"/>
          </a:p>
        </p:txBody>
      </p:sp>
    </p:spTree>
    <p:extLst>
      <p:ext uri="{BB962C8B-B14F-4D97-AF65-F5344CB8AC3E}">
        <p14:creationId xmlns:p14="http://schemas.microsoft.com/office/powerpoint/2010/main" val="357707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FBD2C1-CFCA-1C5C-B64E-C442FAC1D916}"/>
              </a:ext>
            </a:extLst>
          </p:cNvPr>
          <p:cNvSpPr>
            <a:spLocks noGrp="1"/>
          </p:cNvSpPr>
          <p:nvPr>
            <p:ph type="title"/>
          </p:nvPr>
        </p:nvSpPr>
        <p:spPr>
          <a:xfrm>
            <a:off x="1156851" y="637762"/>
            <a:ext cx="9888496" cy="900131"/>
          </a:xfrm>
        </p:spPr>
        <p:txBody>
          <a:bodyPr anchor="t">
            <a:normAutofit/>
          </a:bodyPr>
          <a:lstStyle/>
          <a:p>
            <a:r>
              <a:rPr lang="fr-FR" sz="4000" dirty="0">
                <a:solidFill>
                  <a:schemeClr val="bg1"/>
                </a:solidFill>
              </a:rPr>
              <a:t>How to </a:t>
            </a:r>
            <a:r>
              <a:rPr lang="fr-FR" sz="4000" dirty="0" err="1">
                <a:solidFill>
                  <a:schemeClr val="bg1"/>
                </a:solidFill>
              </a:rPr>
              <a:t>scrape</a:t>
            </a:r>
            <a:r>
              <a:rPr lang="fr-FR" sz="4000" dirty="0">
                <a:solidFill>
                  <a:schemeClr val="bg1"/>
                </a:solidFill>
              </a:rPr>
              <a:t>?</a:t>
            </a:r>
            <a:endParaRPr lang="fr-BE"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33A2361-9CC4-177D-E359-A26EA338F59A}"/>
              </a:ext>
            </a:extLst>
          </p:cNvPr>
          <p:cNvSpPr>
            <a:spLocks noGrp="1"/>
          </p:cNvSpPr>
          <p:nvPr>
            <p:ph idx="1"/>
          </p:nvPr>
        </p:nvSpPr>
        <p:spPr>
          <a:xfrm>
            <a:off x="837496" y="2260619"/>
            <a:ext cx="9880893" cy="3959619"/>
          </a:xfrm>
        </p:spPr>
        <p:txBody>
          <a:bodyPr>
            <a:normAutofit/>
          </a:bodyPr>
          <a:lstStyle/>
          <a:p>
            <a:r>
              <a:rPr lang="fr-FR" sz="2300" dirty="0" err="1"/>
              <a:t>Find</a:t>
            </a:r>
            <a:r>
              <a:rPr lang="fr-FR" sz="2300" dirty="0"/>
              <a:t> the tag </a:t>
            </a:r>
            <a:r>
              <a:rPr lang="fr-FR" sz="2300" dirty="0" err="1"/>
              <a:t>with</a:t>
            </a:r>
            <a:r>
              <a:rPr lang="fr-FR" sz="2300" dirty="0"/>
              <a:t> the article URL</a:t>
            </a:r>
          </a:p>
          <a:p>
            <a:r>
              <a:rPr lang="fr-FR" sz="2300" dirty="0"/>
              <a:t>In </a:t>
            </a:r>
            <a:r>
              <a:rPr lang="fr-FR" sz="2300" dirty="0" err="1"/>
              <a:t>this</a:t>
            </a:r>
            <a:r>
              <a:rPr lang="fr-FR" sz="2300" dirty="0"/>
              <a:t> case, the a tag in the href</a:t>
            </a:r>
          </a:p>
          <a:p>
            <a:r>
              <a:rPr lang="fr-FR" sz="2300" dirty="0"/>
              <a:t>Href </a:t>
            </a:r>
            <a:r>
              <a:rPr lang="fr-FR" sz="2300" dirty="0" err="1"/>
              <a:t>is</a:t>
            </a:r>
            <a:r>
              <a:rPr lang="fr-FR" sz="2300" dirty="0"/>
              <a:t> not the full URL =&gt; Have to </a:t>
            </a:r>
            <a:r>
              <a:rPr lang="fr-FR" sz="2300" dirty="0" err="1"/>
              <a:t>concatenate</a:t>
            </a:r>
            <a:r>
              <a:rPr lang="fr-FR" sz="2300" dirty="0"/>
              <a:t> </a:t>
            </a:r>
            <a:r>
              <a:rPr lang="fr-FR" sz="2300" dirty="0" err="1"/>
              <a:t>it</a:t>
            </a:r>
            <a:r>
              <a:rPr lang="fr-FR" sz="2300" dirty="0"/>
              <a:t> </a:t>
            </a:r>
            <a:r>
              <a:rPr lang="fr-FR" sz="2300" dirty="0" err="1"/>
              <a:t>with</a:t>
            </a:r>
            <a:r>
              <a:rPr lang="fr-FR" sz="2300" dirty="0"/>
              <a:t> the base URL</a:t>
            </a:r>
          </a:p>
        </p:txBody>
      </p:sp>
    </p:spTree>
    <p:extLst>
      <p:ext uri="{BB962C8B-B14F-4D97-AF65-F5344CB8AC3E}">
        <p14:creationId xmlns:p14="http://schemas.microsoft.com/office/powerpoint/2010/main" val="372276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FBD2C1-CFCA-1C5C-B64E-C442FAC1D916}"/>
              </a:ext>
            </a:extLst>
          </p:cNvPr>
          <p:cNvSpPr>
            <a:spLocks noGrp="1"/>
          </p:cNvSpPr>
          <p:nvPr>
            <p:ph type="title"/>
          </p:nvPr>
        </p:nvSpPr>
        <p:spPr>
          <a:xfrm>
            <a:off x="1156851" y="637762"/>
            <a:ext cx="9888496" cy="900131"/>
          </a:xfrm>
        </p:spPr>
        <p:txBody>
          <a:bodyPr anchor="t">
            <a:normAutofit/>
          </a:bodyPr>
          <a:lstStyle/>
          <a:p>
            <a:r>
              <a:rPr lang="fr-FR" sz="4000" dirty="0" err="1">
                <a:solidFill>
                  <a:schemeClr val="bg1"/>
                </a:solidFill>
              </a:rPr>
              <a:t>What</a:t>
            </a:r>
            <a:r>
              <a:rPr lang="fr-FR" sz="4000" dirty="0">
                <a:solidFill>
                  <a:schemeClr val="bg1"/>
                </a:solidFill>
              </a:rPr>
              <a:t> to </a:t>
            </a:r>
            <a:r>
              <a:rPr lang="fr-FR" sz="4000" dirty="0" err="1">
                <a:solidFill>
                  <a:schemeClr val="bg1"/>
                </a:solidFill>
              </a:rPr>
              <a:t>scrape</a:t>
            </a:r>
            <a:r>
              <a:rPr lang="fr-FR" sz="4000" dirty="0">
                <a:solidFill>
                  <a:schemeClr val="bg1"/>
                </a:solidFill>
              </a:rPr>
              <a:t>?</a:t>
            </a:r>
            <a:endParaRPr lang="fr-BE"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33A2361-9CC4-177D-E359-A26EA338F59A}"/>
              </a:ext>
            </a:extLst>
          </p:cNvPr>
          <p:cNvSpPr>
            <a:spLocks noGrp="1"/>
          </p:cNvSpPr>
          <p:nvPr>
            <p:ph idx="1"/>
          </p:nvPr>
        </p:nvSpPr>
        <p:spPr>
          <a:xfrm>
            <a:off x="1155548" y="2217343"/>
            <a:ext cx="9880893" cy="3959619"/>
          </a:xfrm>
        </p:spPr>
        <p:txBody>
          <a:bodyPr>
            <a:normAutofit/>
          </a:bodyPr>
          <a:lstStyle/>
          <a:p>
            <a:r>
              <a:rPr lang="fr-FR" sz="2400" dirty="0" err="1"/>
              <a:t>We</a:t>
            </a:r>
            <a:r>
              <a:rPr lang="fr-FR" sz="2400" dirty="0"/>
              <a:t> </a:t>
            </a:r>
            <a:r>
              <a:rPr lang="fr-FR" sz="2400" dirty="0" err="1"/>
              <a:t>only</a:t>
            </a:r>
            <a:r>
              <a:rPr lang="fr-FR" sz="2400" dirty="0"/>
              <a:t> </a:t>
            </a:r>
            <a:r>
              <a:rPr lang="fr-FR" sz="2400" dirty="0" err="1"/>
              <a:t>want</a:t>
            </a:r>
            <a:endParaRPr lang="fr-FR" sz="2400" dirty="0"/>
          </a:p>
          <a:p>
            <a:pPr lvl="1"/>
            <a:r>
              <a:rPr lang="fr-FR" sz="2000" dirty="0" err="1"/>
              <a:t>Title</a:t>
            </a:r>
            <a:endParaRPr lang="fr-FR" sz="2000" dirty="0"/>
          </a:p>
          <a:p>
            <a:pPr lvl="1"/>
            <a:r>
              <a:rPr lang="fr-FR" sz="2000" dirty="0" err="1"/>
              <a:t>Author</a:t>
            </a:r>
            <a:endParaRPr lang="fr-FR" sz="2000" dirty="0"/>
          </a:p>
          <a:p>
            <a:pPr lvl="1"/>
            <a:r>
              <a:rPr lang="fr-FR" sz="2000" dirty="0"/>
              <a:t>Date</a:t>
            </a:r>
            <a:endParaRPr lang="fr-FR" sz="2400" dirty="0"/>
          </a:p>
          <a:p>
            <a:r>
              <a:rPr lang="fr-FR" sz="2400" dirty="0"/>
              <a:t>How?</a:t>
            </a:r>
          </a:p>
          <a:p>
            <a:pPr lvl="1"/>
            <a:r>
              <a:rPr lang="fr-FR" sz="2000" dirty="0" err="1"/>
              <a:t>Find</a:t>
            </a:r>
            <a:r>
              <a:rPr lang="fr-FR" sz="2000" dirty="0"/>
              <a:t> the tags </a:t>
            </a:r>
            <a:r>
              <a:rPr lang="fr-FR" sz="2000" dirty="0" err="1"/>
              <a:t>containing</a:t>
            </a:r>
            <a:r>
              <a:rPr lang="fr-FR" sz="2000" dirty="0"/>
              <a:t> </a:t>
            </a:r>
            <a:r>
              <a:rPr lang="fr-FR" sz="2000" dirty="0" err="1"/>
              <a:t>each</a:t>
            </a:r>
            <a:r>
              <a:rPr lang="fr-FR" sz="2000" dirty="0"/>
              <a:t> information and </a:t>
            </a:r>
            <a:r>
              <a:rPr lang="fr-FR" sz="2000" dirty="0" err="1"/>
              <a:t>turn</a:t>
            </a:r>
            <a:r>
              <a:rPr lang="fr-FR" sz="2000" dirty="0"/>
              <a:t> </a:t>
            </a:r>
            <a:r>
              <a:rPr lang="fr-FR" sz="2000" dirty="0" err="1"/>
              <a:t>them</a:t>
            </a:r>
            <a:r>
              <a:rPr lang="fr-FR" sz="2000" dirty="0"/>
              <a:t> to </a:t>
            </a:r>
            <a:r>
              <a:rPr lang="fr-FR" sz="2000" dirty="0" err="1"/>
              <a:t>text</a:t>
            </a:r>
            <a:endParaRPr lang="fr-FR" sz="2000" dirty="0"/>
          </a:p>
          <a:p>
            <a:pPr lvl="1"/>
            <a:r>
              <a:rPr lang="fr-FR" sz="2000" dirty="0"/>
              <a:t>Date </a:t>
            </a:r>
            <a:r>
              <a:rPr lang="fr-FR" sz="2000" dirty="0" err="1"/>
              <a:t>needs</a:t>
            </a:r>
            <a:r>
              <a:rPr lang="fr-FR" sz="2000" dirty="0"/>
              <a:t> to </a:t>
            </a:r>
            <a:r>
              <a:rPr lang="fr-FR" sz="2000" dirty="0" err="1"/>
              <a:t>be</a:t>
            </a:r>
            <a:r>
              <a:rPr lang="fr-FR" sz="2000" dirty="0"/>
              <a:t> </a:t>
            </a:r>
            <a:r>
              <a:rPr lang="fr-FR" sz="2000" dirty="0" err="1"/>
              <a:t>formatted</a:t>
            </a:r>
            <a:r>
              <a:rPr lang="fr-FR" sz="2000" dirty="0"/>
              <a:t> to YY-MM-DD</a:t>
            </a:r>
          </a:p>
          <a:p>
            <a:endParaRPr lang="fr-FR" sz="2400" dirty="0"/>
          </a:p>
          <a:p>
            <a:pPr lvl="1"/>
            <a:endParaRPr lang="fr-FR" sz="1600" dirty="0"/>
          </a:p>
          <a:p>
            <a:pPr marL="0" indent="0">
              <a:buNone/>
            </a:pPr>
            <a:r>
              <a:rPr lang="fr-FR" sz="2400" dirty="0"/>
              <a:t>		</a:t>
            </a:r>
          </a:p>
        </p:txBody>
      </p:sp>
    </p:spTree>
    <p:extLst>
      <p:ext uri="{BB962C8B-B14F-4D97-AF65-F5344CB8AC3E}">
        <p14:creationId xmlns:p14="http://schemas.microsoft.com/office/powerpoint/2010/main" val="55912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FBD2C1-CFCA-1C5C-B64E-C442FAC1D916}"/>
              </a:ext>
            </a:extLst>
          </p:cNvPr>
          <p:cNvSpPr>
            <a:spLocks noGrp="1"/>
          </p:cNvSpPr>
          <p:nvPr>
            <p:ph type="title"/>
          </p:nvPr>
        </p:nvSpPr>
        <p:spPr>
          <a:xfrm>
            <a:off x="1156851" y="637762"/>
            <a:ext cx="9888496" cy="900131"/>
          </a:xfrm>
        </p:spPr>
        <p:txBody>
          <a:bodyPr anchor="t">
            <a:normAutofit/>
          </a:bodyPr>
          <a:lstStyle/>
          <a:p>
            <a:r>
              <a:rPr lang="fr-FR" sz="4000" dirty="0">
                <a:solidFill>
                  <a:schemeClr val="bg1"/>
                </a:solidFill>
              </a:rPr>
              <a:t>Save the data</a:t>
            </a:r>
            <a:endParaRPr lang="fr-BE"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33A2361-9CC4-177D-E359-A26EA338F59A}"/>
              </a:ext>
            </a:extLst>
          </p:cNvPr>
          <p:cNvSpPr>
            <a:spLocks noGrp="1"/>
          </p:cNvSpPr>
          <p:nvPr>
            <p:ph idx="1"/>
          </p:nvPr>
        </p:nvSpPr>
        <p:spPr>
          <a:xfrm>
            <a:off x="1155548" y="2217343"/>
            <a:ext cx="9880893" cy="3959619"/>
          </a:xfrm>
        </p:spPr>
        <p:txBody>
          <a:bodyPr>
            <a:normAutofit/>
          </a:bodyPr>
          <a:lstStyle/>
          <a:p>
            <a:r>
              <a:rPr lang="fr-FR" sz="2400" dirty="0" err="1"/>
              <a:t>Connect</a:t>
            </a:r>
            <a:r>
              <a:rPr lang="fr-FR" sz="2400" dirty="0"/>
              <a:t> to the client localhost</a:t>
            </a:r>
          </a:p>
          <a:p>
            <a:r>
              <a:rPr lang="fr-FR" sz="2400" dirty="0" err="1"/>
              <a:t>Get</a:t>
            </a:r>
            <a:r>
              <a:rPr lang="fr-FR" sz="2400" dirty="0"/>
              <a:t> to the Articles </a:t>
            </a:r>
            <a:r>
              <a:rPr lang="fr-FR" sz="2400" dirty="0" err="1"/>
              <a:t>Database</a:t>
            </a:r>
            <a:endParaRPr lang="fr-FR" sz="2400" dirty="0"/>
          </a:p>
          <a:p>
            <a:r>
              <a:rPr lang="fr-FR" sz="2400" dirty="0" err="1"/>
              <a:t>Get</a:t>
            </a:r>
            <a:r>
              <a:rPr lang="fr-FR" sz="2400" dirty="0"/>
              <a:t> to the </a:t>
            </a:r>
            <a:r>
              <a:rPr lang="fr-FR" sz="2400" dirty="0" err="1"/>
              <a:t>collumn</a:t>
            </a:r>
            <a:r>
              <a:rPr lang="fr-FR" sz="2400" dirty="0"/>
              <a:t> </a:t>
            </a:r>
            <a:r>
              <a:rPr lang="fr-FR" sz="2400" dirty="0" err="1"/>
              <a:t>you</a:t>
            </a:r>
            <a:r>
              <a:rPr lang="fr-FR" sz="2400" dirty="0"/>
              <a:t> </a:t>
            </a:r>
            <a:r>
              <a:rPr lang="fr-FR" sz="2400" dirty="0" err="1"/>
              <a:t>want</a:t>
            </a:r>
            <a:r>
              <a:rPr lang="fr-FR" sz="2400" dirty="0"/>
              <a:t> to </a:t>
            </a:r>
            <a:r>
              <a:rPr lang="fr-FR" sz="2400" dirty="0" err="1"/>
              <a:t>save</a:t>
            </a:r>
            <a:r>
              <a:rPr lang="fr-FR" sz="2400" dirty="0"/>
              <a:t> the data in</a:t>
            </a:r>
          </a:p>
          <a:p>
            <a:r>
              <a:rPr lang="fr-FR" sz="2400" dirty="0"/>
              <a:t>Use </a:t>
            </a:r>
            <a:r>
              <a:rPr lang="fr-FR" sz="2400" dirty="0" err="1"/>
              <a:t>insert_many</a:t>
            </a:r>
            <a:r>
              <a:rPr lang="fr-FR" sz="2400" dirty="0"/>
              <a:t> in the </a:t>
            </a:r>
            <a:r>
              <a:rPr lang="fr-FR" sz="2400" dirty="0" err="1"/>
              <a:t>selected</a:t>
            </a:r>
            <a:r>
              <a:rPr lang="fr-FR" sz="2400" dirty="0"/>
              <a:t> </a:t>
            </a:r>
            <a:r>
              <a:rPr lang="fr-FR" sz="2400" dirty="0" err="1"/>
              <a:t>collumn</a:t>
            </a:r>
            <a:endParaRPr lang="fr-FR" sz="2400" dirty="0"/>
          </a:p>
        </p:txBody>
      </p:sp>
    </p:spTree>
    <p:extLst>
      <p:ext uri="{BB962C8B-B14F-4D97-AF65-F5344CB8AC3E}">
        <p14:creationId xmlns:p14="http://schemas.microsoft.com/office/powerpoint/2010/main" val="250520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2" name="Oval 2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24">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26">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2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2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DCFBD2C1-CFCA-1C5C-B64E-C442FAC1D916}"/>
              </a:ext>
            </a:extLst>
          </p:cNvPr>
          <p:cNvSpPr>
            <a:spLocks noGrp="1"/>
          </p:cNvSpPr>
          <p:nvPr>
            <p:ph type="title"/>
          </p:nvPr>
        </p:nvSpPr>
        <p:spPr>
          <a:xfrm>
            <a:off x="630935" y="4018137"/>
            <a:ext cx="5071221" cy="2129586"/>
          </a:xfrm>
          <a:noFill/>
        </p:spPr>
        <p:txBody>
          <a:bodyPr anchor="t">
            <a:normAutofit/>
          </a:bodyPr>
          <a:lstStyle/>
          <a:p>
            <a:r>
              <a:rPr lang="fr-FR" sz="4800">
                <a:solidFill>
                  <a:schemeClr val="bg1"/>
                </a:solidFill>
              </a:rPr>
              <a:t>Number of Articles per topic</a:t>
            </a:r>
            <a:endParaRPr lang="fr-BE" sz="4800">
              <a:solidFill>
                <a:schemeClr val="bg1"/>
              </a:solidFill>
            </a:endParaRPr>
          </a:p>
        </p:txBody>
      </p:sp>
      <p:pic>
        <p:nvPicPr>
          <p:cNvPr id="5" name="Espace réservé du contenu 4" descr="Une image contenant texte, capture d’écran, Police, ligne">
            <a:extLst>
              <a:ext uri="{FF2B5EF4-FFF2-40B4-BE49-F238E27FC236}">
                <a16:creationId xmlns:a16="http://schemas.microsoft.com/office/drawing/2014/main" id="{23664E38-F774-A6D6-502D-CAF1A9023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59" y="1288082"/>
            <a:ext cx="10843065" cy="1924642"/>
          </a:xfrm>
          <a:prstGeom prst="rect">
            <a:avLst/>
          </a:prstGeom>
        </p:spPr>
      </p:pic>
      <p:grpSp>
        <p:nvGrpSpPr>
          <p:cNvPr id="47" name="Group 4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8" name="Straight Connector 4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Oval 5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BA8B358B-F01F-109F-6B0B-FBB8DFFA2EE4}"/>
              </a:ext>
            </a:extLst>
          </p:cNvPr>
          <p:cNvSpPr>
            <a:spLocks noGrp="1"/>
          </p:cNvSpPr>
          <p:nvPr>
            <p:ph idx="1"/>
          </p:nvPr>
        </p:nvSpPr>
        <p:spPr>
          <a:xfrm>
            <a:off x="5925304" y="4018143"/>
            <a:ext cx="5549111" cy="2129599"/>
          </a:xfrm>
          <a:noFill/>
        </p:spPr>
        <p:txBody>
          <a:bodyPr anchor="t">
            <a:normAutofit/>
          </a:bodyPr>
          <a:lstStyle/>
          <a:p>
            <a:endParaRPr lang="en-US" sz="1800">
              <a:solidFill>
                <a:schemeClr val="bg1"/>
              </a:solidFill>
            </a:endParaRPr>
          </a:p>
        </p:txBody>
      </p:sp>
    </p:spTree>
    <p:extLst>
      <p:ext uri="{BB962C8B-B14F-4D97-AF65-F5344CB8AC3E}">
        <p14:creationId xmlns:p14="http://schemas.microsoft.com/office/powerpoint/2010/main" val="293016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2" name="Oval 2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24">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26">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2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2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DCFBD2C1-CFCA-1C5C-B64E-C442FAC1D916}"/>
              </a:ext>
            </a:extLst>
          </p:cNvPr>
          <p:cNvSpPr>
            <a:spLocks noGrp="1"/>
          </p:cNvSpPr>
          <p:nvPr>
            <p:ph type="title"/>
          </p:nvPr>
        </p:nvSpPr>
        <p:spPr>
          <a:xfrm>
            <a:off x="630935" y="4018137"/>
            <a:ext cx="5071221" cy="2129586"/>
          </a:xfrm>
          <a:noFill/>
        </p:spPr>
        <p:txBody>
          <a:bodyPr anchor="t">
            <a:normAutofit/>
          </a:bodyPr>
          <a:lstStyle/>
          <a:p>
            <a:r>
              <a:rPr lang="fr-FR" sz="4800" dirty="0" err="1">
                <a:solidFill>
                  <a:schemeClr val="bg1"/>
                </a:solidFill>
              </a:rPr>
              <a:t>Find</a:t>
            </a:r>
            <a:r>
              <a:rPr lang="fr-FR" sz="4800" dirty="0">
                <a:solidFill>
                  <a:schemeClr val="bg1"/>
                </a:solidFill>
              </a:rPr>
              <a:t> all documents </a:t>
            </a:r>
            <a:r>
              <a:rPr lang="fr-FR" sz="4800" dirty="0" err="1">
                <a:solidFill>
                  <a:schemeClr val="bg1"/>
                </a:solidFill>
              </a:rPr>
              <a:t>less</a:t>
            </a:r>
            <a:r>
              <a:rPr lang="fr-FR" sz="4800" dirty="0">
                <a:solidFill>
                  <a:schemeClr val="bg1"/>
                </a:solidFill>
              </a:rPr>
              <a:t> </a:t>
            </a:r>
            <a:r>
              <a:rPr lang="fr-FR" sz="4800" dirty="0" err="1">
                <a:solidFill>
                  <a:schemeClr val="bg1"/>
                </a:solidFill>
              </a:rPr>
              <a:t>than</a:t>
            </a:r>
            <a:r>
              <a:rPr lang="fr-FR" sz="4800" dirty="0">
                <a:solidFill>
                  <a:schemeClr val="bg1"/>
                </a:solidFill>
              </a:rPr>
              <a:t> X </a:t>
            </a:r>
            <a:r>
              <a:rPr lang="fr-FR" sz="4800" dirty="0" err="1">
                <a:solidFill>
                  <a:schemeClr val="bg1"/>
                </a:solidFill>
              </a:rPr>
              <a:t>days</a:t>
            </a:r>
            <a:r>
              <a:rPr lang="fr-FR" sz="4800" dirty="0">
                <a:solidFill>
                  <a:schemeClr val="bg1"/>
                </a:solidFill>
              </a:rPr>
              <a:t> </a:t>
            </a:r>
            <a:r>
              <a:rPr lang="fr-FR" sz="4800" dirty="0" err="1">
                <a:solidFill>
                  <a:schemeClr val="bg1"/>
                </a:solidFill>
              </a:rPr>
              <a:t>old</a:t>
            </a:r>
            <a:endParaRPr lang="fr-BE" sz="4800" dirty="0">
              <a:solidFill>
                <a:schemeClr val="bg1"/>
              </a:solidFill>
            </a:endParaRPr>
          </a:p>
        </p:txBody>
      </p:sp>
      <p:pic>
        <p:nvPicPr>
          <p:cNvPr id="5" name="Espace réservé du contenu 4">
            <a:extLst>
              <a:ext uri="{FF2B5EF4-FFF2-40B4-BE49-F238E27FC236}">
                <a16:creationId xmlns:a16="http://schemas.microsoft.com/office/drawing/2014/main" id="{23664E38-F774-A6D6-502D-CAF1A90234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1359" y="1438734"/>
            <a:ext cx="10843065" cy="1623338"/>
          </a:xfrm>
          <a:prstGeom prst="rect">
            <a:avLst/>
          </a:prstGeom>
        </p:spPr>
      </p:pic>
      <p:grpSp>
        <p:nvGrpSpPr>
          <p:cNvPr id="47" name="Group 4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8" name="Straight Connector 4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Oval 5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BA8B358B-F01F-109F-6B0B-FBB8DFFA2EE4}"/>
              </a:ext>
            </a:extLst>
          </p:cNvPr>
          <p:cNvSpPr>
            <a:spLocks noGrp="1"/>
          </p:cNvSpPr>
          <p:nvPr>
            <p:ph idx="1"/>
          </p:nvPr>
        </p:nvSpPr>
        <p:spPr>
          <a:xfrm>
            <a:off x="5925304" y="4018143"/>
            <a:ext cx="5549111" cy="2129599"/>
          </a:xfrm>
          <a:noFill/>
        </p:spPr>
        <p:txBody>
          <a:bodyPr anchor="t">
            <a:normAutofit/>
          </a:bodyPr>
          <a:lstStyle/>
          <a:p>
            <a:endParaRPr lang="en-US" sz="1800">
              <a:solidFill>
                <a:schemeClr val="bg1"/>
              </a:solidFill>
            </a:endParaRPr>
          </a:p>
        </p:txBody>
      </p:sp>
    </p:spTree>
    <p:extLst>
      <p:ext uri="{BB962C8B-B14F-4D97-AF65-F5344CB8AC3E}">
        <p14:creationId xmlns:p14="http://schemas.microsoft.com/office/powerpoint/2010/main" val="27950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2" name="Oval 2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24">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26">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2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2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DCFBD2C1-CFCA-1C5C-B64E-C442FAC1D916}"/>
              </a:ext>
            </a:extLst>
          </p:cNvPr>
          <p:cNvSpPr>
            <a:spLocks noGrp="1"/>
          </p:cNvSpPr>
          <p:nvPr>
            <p:ph type="title"/>
          </p:nvPr>
        </p:nvSpPr>
        <p:spPr>
          <a:xfrm>
            <a:off x="630935" y="4018137"/>
            <a:ext cx="5071221" cy="2129586"/>
          </a:xfrm>
          <a:noFill/>
        </p:spPr>
        <p:txBody>
          <a:bodyPr anchor="t">
            <a:normAutofit/>
          </a:bodyPr>
          <a:lstStyle/>
          <a:p>
            <a:r>
              <a:rPr lang="fr-FR" sz="4800" dirty="0">
                <a:solidFill>
                  <a:schemeClr val="bg1"/>
                </a:solidFill>
              </a:rPr>
              <a:t>Or </a:t>
            </a:r>
            <a:r>
              <a:rPr lang="fr-FR" sz="4800" dirty="0" err="1">
                <a:solidFill>
                  <a:schemeClr val="bg1"/>
                </a:solidFill>
              </a:rPr>
              <a:t>Query</a:t>
            </a:r>
            <a:endParaRPr lang="fr-BE" sz="4800" dirty="0">
              <a:solidFill>
                <a:schemeClr val="bg1"/>
              </a:solidFill>
            </a:endParaRPr>
          </a:p>
        </p:txBody>
      </p:sp>
      <p:pic>
        <p:nvPicPr>
          <p:cNvPr id="5" name="Espace réservé du contenu 4">
            <a:extLst>
              <a:ext uri="{FF2B5EF4-FFF2-40B4-BE49-F238E27FC236}">
                <a16:creationId xmlns:a16="http://schemas.microsoft.com/office/drawing/2014/main" id="{23664E38-F774-A6D6-502D-CAF1A90234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1359" y="1859612"/>
            <a:ext cx="10843065" cy="781581"/>
          </a:xfrm>
          <a:prstGeom prst="rect">
            <a:avLst/>
          </a:prstGeom>
        </p:spPr>
      </p:pic>
      <p:grpSp>
        <p:nvGrpSpPr>
          <p:cNvPr id="47" name="Group 4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8" name="Straight Connector 4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Oval 5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BA8B358B-F01F-109F-6B0B-FBB8DFFA2EE4}"/>
              </a:ext>
            </a:extLst>
          </p:cNvPr>
          <p:cNvSpPr>
            <a:spLocks noGrp="1"/>
          </p:cNvSpPr>
          <p:nvPr>
            <p:ph idx="1"/>
          </p:nvPr>
        </p:nvSpPr>
        <p:spPr>
          <a:xfrm>
            <a:off x="5925304" y="4018143"/>
            <a:ext cx="5549111" cy="2129599"/>
          </a:xfrm>
          <a:noFill/>
        </p:spPr>
        <p:txBody>
          <a:bodyPr anchor="t">
            <a:normAutofit/>
          </a:bodyPr>
          <a:lstStyle/>
          <a:p>
            <a:endParaRPr lang="en-US" sz="1800">
              <a:solidFill>
                <a:schemeClr val="bg1"/>
              </a:solidFill>
            </a:endParaRPr>
          </a:p>
        </p:txBody>
      </p:sp>
    </p:spTree>
    <p:extLst>
      <p:ext uri="{BB962C8B-B14F-4D97-AF65-F5344CB8AC3E}">
        <p14:creationId xmlns:p14="http://schemas.microsoft.com/office/powerpoint/2010/main" val="274108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t="-3000" b="-3000"/>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71C7DF-FBAF-8667-AD43-064DB25A2CCA}"/>
              </a:ext>
            </a:extLst>
          </p:cNvPr>
          <p:cNvSpPr>
            <a:spLocks noGrp="1"/>
          </p:cNvSpPr>
          <p:nvPr>
            <p:ph type="ctrTitle"/>
          </p:nvPr>
        </p:nvSpPr>
        <p:spPr>
          <a:xfrm>
            <a:off x="1524000" y="519113"/>
            <a:ext cx="9601200" cy="2387600"/>
          </a:xfrm>
        </p:spPr>
        <p:txBody>
          <a:bodyPr vert="horz" lIns="91440" tIns="45720" rIns="91440" bIns="45720" rtlCol="0" anchor="ctr">
            <a:normAutofit fontScale="90000"/>
          </a:bodyPr>
          <a:lstStyle/>
          <a:p>
            <a:br>
              <a:rPr lang="fr-FR" sz="3800" dirty="0">
                <a:ea typeface="+mj-lt"/>
                <a:cs typeface="+mj-lt"/>
              </a:rPr>
            </a:br>
            <a:br>
              <a:rPr lang="fr-FR" sz="3800" dirty="0">
                <a:ea typeface="+mj-lt"/>
                <a:cs typeface="+mj-lt"/>
              </a:rPr>
            </a:br>
            <a:br>
              <a:rPr lang="fr-FR" sz="3800" dirty="0">
                <a:ea typeface="+mj-lt"/>
                <a:cs typeface="+mj-lt"/>
              </a:rPr>
            </a:br>
            <a:r>
              <a:rPr lang="fr-FR" sz="3800" err="1">
                <a:ea typeface="+mj-lt"/>
                <a:cs typeface="+mj-lt"/>
              </a:rPr>
              <a:t>Unveiling</a:t>
            </a:r>
            <a:r>
              <a:rPr lang="fr-FR" sz="3800" dirty="0">
                <a:ea typeface="+mj-lt"/>
                <a:cs typeface="+mj-lt"/>
              </a:rPr>
              <a:t> NoSQL data base :  </a:t>
            </a:r>
            <a:br>
              <a:rPr lang="fr-FR" sz="3800" dirty="0">
                <a:ea typeface="+mj-lt"/>
                <a:cs typeface="+mj-lt"/>
              </a:rPr>
            </a:br>
            <a:r>
              <a:rPr lang="fr-FR" sz="3800" dirty="0">
                <a:ea typeface="+mj-lt"/>
                <a:cs typeface="+mj-lt"/>
              </a:rPr>
              <a:t> </a:t>
            </a:r>
            <a:br>
              <a:rPr lang="fr-FR" sz="3800" dirty="0">
                <a:ea typeface="+mj-lt"/>
                <a:cs typeface="+mj-lt"/>
              </a:rPr>
            </a:br>
            <a:br>
              <a:rPr lang="fr-FR" sz="3800" dirty="0">
                <a:ea typeface="+mj-lt"/>
                <a:cs typeface="+mj-lt"/>
              </a:rPr>
            </a:br>
            <a:r>
              <a:rPr lang="fr-FR" sz="4000" b="1" dirty="0">
                <a:ea typeface="+mj-lt"/>
                <a:cs typeface="+mj-lt"/>
              </a:rPr>
              <a:t>vs </a:t>
            </a:r>
          </a:p>
          <a:p>
            <a:br>
              <a:rPr lang="en-US" dirty="0"/>
            </a:br>
            <a:endParaRPr lang="en-US" sz="3800"/>
          </a:p>
          <a:p>
            <a:endParaRPr lang="fr-FR" sz="3800" dirty="0"/>
          </a:p>
        </p:txBody>
      </p:sp>
      <p:sp>
        <p:nvSpPr>
          <p:cNvPr id="5" name="ZoneTexte 4">
            <a:extLst>
              <a:ext uri="{FF2B5EF4-FFF2-40B4-BE49-F238E27FC236}">
                <a16:creationId xmlns:a16="http://schemas.microsoft.com/office/drawing/2014/main" id="{E75B9709-AF5D-40E2-C499-116B763DD39A}"/>
              </a:ext>
            </a:extLst>
          </p:cNvPr>
          <p:cNvSpPr txBox="1"/>
          <p:nvPr/>
        </p:nvSpPr>
        <p:spPr>
          <a:xfrm>
            <a:off x="539750" y="4955150"/>
            <a:ext cx="2508250" cy="170816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br>
              <a:rPr lang="en-US" sz="1500" b="1" dirty="0">
                <a:latin typeface="Times New Roman"/>
                <a:cs typeface="Times New Roman"/>
              </a:rPr>
            </a:br>
            <a:br>
              <a:rPr lang="en-US" sz="1500" b="1" dirty="0">
                <a:latin typeface="Times New Roman"/>
                <a:cs typeface="Times New Roman"/>
              </a:rPr>
            </a:br>
            <a:r>
              <a:rPr lang="en-US" sz="1500" b="1" dirty="0" err="1">
                <a:latin typeface="Times New Roman"/>
                <a:cs typeface="Times New Roman"/>
              </a:rPr>
              <a:t>Katouzian</a:t>
            </a:r>
            <a:r>
              <a:rPr lang="en-US" sz="1500" b="1" dirty="0">
                <a:latin typeface="Times New Roman"/>
                <a:cs typeface="Times New Roman"/>
              </a:rPr>
              <a:t> Pouria </a:t>
            </a:r>
            <a:br>
              <a:rPr lang="en-US" sz="1500" b="1" dirty="0">
                <a:latin typeface="Times New Roman"/>
                <a:cs typeface="Times New Roman"/>
              </a:rPr>
            </a:br>
            <a:r>
              <a:rPr lang="en-US" sz="1500" b="1" dirty="0">
                <a:latin typeface="Times New Roman"/>
                <a:ea typeface="+mn-lt"/>
                <a:cs typeface="+mn-lt"/>
              </a:rPr>
              <a:t>Marzouk Ouro-Gomma</a:t>
            </a:r>
            <a:endParaRPr lang="en-US" sz="1500" b="1" dirty="0">
              <a:latin typeface="Times New Roman"/>
              <a:cs typeface="Times New Roman"/>
            </a:endParaRPr>
          </a:p>
          <a:p>
            <a:r>
              <a:rPr lang="en-US" sz="1500" b="1" dirty="0">
                <a:latin typeface="Times New Roman"/>
                <a:ea typeface="+mn-lt"/>
                <a:cs typeface="+mn-lt"/>
              </a:rPr>
              <a:t>Manuel </a:t>
            </a:r>
            <a:r>
              <a:rPr lang="en-US" sz="1500" b="1" err="1">
                <a:latin typeface="Times New Roman"/>
                <a:ea typeface="+mn-lt"/>
                <a:cs typeface="+mn-lt"/>
              </a:rPr>
              <a:t>Houyon</a:t>
            </a:r>
            <a:br>
              <a:rPr lang="en-US" sz="1500" b="1" dirty="0">
                <a:latin typeface="Times New Roman"/>
                <a:ea typeface="+mn-lt"/>
                <a:cs typeface="+mn-lt"/>
              </a:rPr>
            </a:br>
            <a:br>
              <a:rPr lang="en-US" sz="1500" b="1" dirty="0">
                <a:latin typeface="Times New Roman"/>
                <a:ea typeface="+mn-lt"/>
                <a:cs typeface="+mn-lt"/>
              </a:rPr>
            </a:br>
            <a:endParaRPr lang="en-US" sz="1500" b="1" dirty="0">
              <a:latin typeface="Times New Roman"/>
              <a:cs typeface="Times New Roman"/>
            </a:endParaRPr>
          </a:p>
        </p:txBody>
      </p:sp>
      <p:sp>
        <p:nvSpPr>
          <p:cNvPr id="7" name="ZoneTexte 6">
            <a:extLst>
              <a:ext uri="{FF2B5EF4-FFF2-40B4-BE49-F238E27FC236}">
                <a16:creationId xmlns:a16="http://schemas.microsoft.com/office/drawing/2014/main" id="{DCDD57AA-3E81-318C-4663-C9B2F2C739E3}"/>
              </a:ext>
            </a:extLst>
          </p:cNvPr>
          <p:cNvSpPr txBox="1"/>
          <p:nvPr/>
        </p:nvSpPr>
        <p:spPr>
          <a:xfrm>
            <a:off x="9010650" y="6428697"/>
            <a:ext cx="3028950" cy="32316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500" b="1" dirty="0">
                <a:latin typeface="Times New Roman"/>
                <a:cs typeface="Times New Roman"/>
              </a:rPr>
              <a:t>UNIVERSITY OF LIÈGE 2024</a:t>
            </a:r>
          </a:p>
        </p:txBody>
      </p:sp>
      <p:pic>
        <p:nvPicPr>
          <p:cNvPr id="8" name="Image 7" descr="Une image contenant Graphique, graphisme, Caractère coloré, capture d’écran&#10;&#10;Description générée automatiquement">
            <a:extLst>
              <a:ext uri="{FF2B5EF4-FFF2-40B4-BE49-F238E27FC236}">
                <a16:creationId xmlns:a16="http://schemas.microsoft.com/office/drawing/2014/main" id="{1D4B102E-FB49-4168-0274-0148ED1028BF}"/>
              </a:ext>
            </a:extLst>
          </p:cNvPr>
          <p:cNvPicPr>
            <a:picLocks noChangeAspect="1"/>
          </p:cNvPicPr>
          <p:nvPr/>
        </p:nvPicPr>
        <p:blipFill>
          <a:blip r:embed="rId3"/>
          <a:stretch>
            <a:fillRect/>
          </a:stretch>
        </p:blipFill>
        <p:spPr>
          <a:xfrm>
            <a:off x="10077450" y="114300"/>
            <a:ext cx="1816100" cy="806450"/>
          </a:xfrm>
          <a:prstGeom prst="rect">
            <a:avLst/>
          </a:prstGeom>
        </p:spPr>
      </p:pic>
    </p:spTree>
    <p:extLst>
      <p:ext uri="{BB962C8B-B14F-4D97-AF65-F5344CB8AC3E}">
        <p14:creationId xmlns:p14="http://schemas.microsoft.com/office/powerpoint/2010/main" val="406437160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546</Words>
  <Application>Microsoft Office PowerPoint</Application>
  <PresentationFormat>Grand écran</PresentationFormat>
  <Paragraphs>88</Paragraphs>
  <Slides>16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Aptos</vt:lpstr>
      <vt:lpstr>Aptos Display</vt:lpstr>
      <vt:lpstr>Arial</vt:lpstr>
      <vt:lpstr>Calibri</vt:lpstr>
      <vt:lpstr>Calibri Light</vt:lpstr>
      <vt:lpstr>Century Gothic</vt:lpstr>
      <vt:lpstr>Times New Roman</vt:lpstr>
      <vt:lpstr>Thème Office</vt:lpstr>
      <vt:lpstr>Mongodb Data Collection   </vt:lpstr>
      <vt:lpstr>Chosen Websites To Scrape</vt:lpstr>
      <vt:lpstr>How to scrape?</vt:lpstr>
      <vt:lpstr>What to scrape?</vt:lpstr>
      <vt:lpstr>Save the data</vt:lpstr>
      <vt:lpstr>Number of Articles per topic</vt:lpstr>
      <vt:lpstr>Find all documents less than X days old</vt:lpstr>
      <vt:lpstr>Or Query</vt:lpstr>
      <vt:lpstr>   Unveiling NoSQL data base :      vs    </vt:lpstr>
      <vt:lpstr>   How are these databases classified in terms of their structure? Are they row-oriented or column-oriented?   </vt:lpstr>
      <vt:lpstr>Who does use Mongo DB and Cassandra?</vt:lpstr>
      <vt:lpstr>Key Differences Between MongoDB and Cassandra: Maintenance, Licensing, and Architecture</vt:lpstr>
      <vt:lpstr>Yarn</vt:lpstr>
      <vt:lpstr>Ressource manager</vt:lpstr>
      <vt:lpstr>Node manager</vt:lpstr>
      <vt:lpstr>Big data architecture at uber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Marzouk Ouro-Gomma</cp:lastModifiedBy>
  <cp:revision>252</cp:revision>
  <dcterms:created xsi:type="dcterms:W3CDTF">2024-04-16T14:15:50Z</dcterms:created>
  <dcterms:modified xsi:type="dcterms:W3CDTF">2024-04-16T20:06:50Z</dcterms:modified>
</cp:coreProperties>
</file>