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70" r:id="rId15"/>
    <p:sldId id="274" r:id="rId16"/>
    <p:sldId id="269" r:id="rId17"/>
    <p:sldId id="268" r:id="rId18"/>
    <p:sldId id="271" r:id="rId19"/>
    <p:sldId id="273" r:id="rId20"/>
    <p:sldId id="272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AC67-CFDA-4B4E-A452-2E88765B27D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BDE32-4C0E-408C-B0E5-11A8AD068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BDE32-4C0E-408C-B0E5-11A8AD0682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42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29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6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24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52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4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1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2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6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7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0045-C981-4ACF-953A-7CCD8909FB1E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44C44A-BD1C-495B-BE47-B3337BC75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07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0488" y="2804749"/>
            <a:ext cx="10119946" cy="104628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прогнозирование кредитного скоринга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Итоговый проект по </a:t>
            </a:r>
            <a:r>
              <a:rPr lang="ru-RU" sz="1800" dirty="0" err="1">
                <a:solidFill>
                  <a:schemeClr val="tx1"/>
                </a:solidFill>
              </a:rPr>
              <a:t>Data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Science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42539" y="5061949"/>
            <a:ext cx="4367895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ru-RU" i="1" dirty="0" smtClean="0">
                <a:solidFill>
                  <a:schemeClr val="tx1"/>
                </a:solidFill>
              </a:rPr>
              <a:t>студент группы </a:t>
            </a:r>
            <a:r>
              <a:rPr lang="en-US" i="1" dirty="0" smtClean="0">
                <a:solidFill>
                  <a:schemeClr val="tx1"/>
                </a:solidFill>
              </a:rPr>
              <a:t>Md-DS1-12-24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i="1" dirty="0">
                <a:solidFill>
                  <a:schemeClr val="tx1"/>
                </a:solidFill>
              </a:rPr>
              <a:t>Автор</a:t>
            </a:r>
            <a:r>
              <a:rPr lang="en-US" i="1" dirty="0" smtClean="0">
                <a:solidFill>
                  <a:schemeClr val="tx1"/>
                </a:solidFill>
              </a:rPr>
              <a:t>:</a:t>
            </a:r>
            <a:r>
              <a:rPr lang="ru-RU" i="1" dirty="0" smtClean="0">
                <a:solidFill>
                  <a:schemeClr val="tx1"/>
                </a:solidFill>
              </a:rPr>
              <a:t> Валерий Кузнецов</a:t>
            </a:r>
          </a:p>
          <a:p>
            <a:pPr algn="l"/>
            <a:r>
              <a:rPr lang="ru-RU" i="1" dirty="0" smtClean="0">
                <a:solidFill>
                  <a:schemeClr val="tx1"/>
                </a:solidFill>
              </a:rPr>
              <a:t>Дата</a:t>
            </a:r>
            <a:r>
              <a:rPr lang="en-US" i="1" dirty="0" smtClean="0">
                <a:solidFill>
                  <a:schemeClr val="tx1"/>
                </a:solidFill>
              </a:rPr>
              <a:t>: 15.05.2025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351692"/>
            <a:ext cx="8596668" cy="536331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solidFill>
                  <a:schemeClr val="tx1"/>
                </a:solidFill>
              </a:rPr>
              <a:t>Преобразование категориальных переменных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4097215"/>
            <a:ext cx="9152465" cy="2013439"/>
          </a:xfrm>
        </p:spPr>
        <p:txBody>
          <a:bodyPr>
            <a:normAutofit/>
          </a:bodyPr>
          <a:lstStyle/>
          <a:p>
            <a:pPr algn="just"/>
            <a:r>
              <a:rPr lang="ru-RU" sz="1400" dirty="0" smtClean="0"/>
              <a:t>0. Целевая переменная </a:t>
            </a:r>
            <a:r>
              <a:rPr lang="en-US" sz="1400" dirty="0" smtClean="0"/>
              <a:t>“</a:t>
            </a:r>
            <a:r>
              <a:rPr lang="en-US" sz="1400" dirty="0" err="1" smtClean="0"/>
              <a:t>loan_status</a:t>
            </a:r>
            <a:r>
              <a:rPr lang="en-US" sz="1400" dirty="0" smtClean="0"/>
              <a:t>”</a:t>
            </a:r>
            <a:r>
              <a:rPr lang="ru-RU" sz="1400" dirty="0" smtClean="0"/>
              <a:t> преобразуется в 0 - </a:t>
            </a:r>
            <a:r>
              <a:rPr lang="en-US" sz="1400" dirty="0"/>
              <a:t>Charged </a:t>
            </a:r>
            <a:r>
              <a:rPr lang="en-US" sz="1400" dirty="0" smtClean="0"/>
              <a:t>Off</a:t>
            </a:r>
            <a:r>
              <a:rPr lang="ru-RU" sz="1400" dirty="0" smtClean="0"/>
              <a:t> (не выплачен), 1 - </a:t>
            </a:r>
            <a:r>
              <a:rPr lang="en-US" sz="1400" dirty="0"/>
              <a:t>Fully </a:t>
            </a:r>
            <a:r>
              <a:rPr lang="en-US" sz="1400" dirty="0" smtClean="0"/>
              <a:t>Paid</a:t>
            </a:r>
            <a:r>
              <a:rPr lang="ru-RU" sz="1400" dirty="0" smtClean="0"/>
              <a:t> (выплачен).</a:t>
            </a:r>
          </a:p>
          <a:p>
            <a:pPr algn="just"/>
            <a:r>
              <a:rPr lang="ru-RU" sz="1400" dirty="0" smtClean="0"/>
              <a:t>1. </a:t>
            </a:r>
            <a:r>
              <a:rPr lang="en-US" sz="1400" dirty="0" err="1" smtClean="0"/>
              <a:t>emp_length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ru-RU" sz="1400" dirty="0"/>
              <a:t>стаж работы</a:t>
            </a:r>
            <a:r>
              <a:rPr lang="ru-RU" sz="1400" dirty="0" smtClean="0"/>
              <a:t>) от 0 до 10+ лет преобразуется в числовой формат.</a:t>
            </a:r>
          </a:p>
          <a:p>
            <a:pPr algn="just"/>
            <a:r>
              <a:rPr lang="ru-RU" sz="1400" dirty="0" smtClean="0"/>
              <a:t>2. </a:t>
            </a:r>
            <a:r>
              <a:rPr lang="en-US" sz="1400" dirty="0" err="1" smtClean="0"/>
              <a:t>home_ownership</a:t>
            </a:r>
            <a:r>
              <a:rPr lang="ru-RU" sz="1400" dirty="0" smtClean="0"/>
              <a:t> (</a:t>
            </a:r>
            <a:r>
              <a:rPr lang="ru-RU" sz="1400" dirty="0"/>
              <a:t>тип </a:t>
            </a:r>
            <a:r>
              <a:rPr lang="ru-RU" sz="1400" dirty="0" smtClean="0"/>
              <a:t>жилья), 4. </a:t>
            </a:r>
            <a:r>
              <a:rPr lang="en-US" sz="1400" dirty="0" smtClean="0"/>
              <a:t>purpose</a:t>
            </a:r>
            <a:r>
              <a:rPr lang="ru-RU" sz="1400" dirty="0" smtClean="0"/>
              <a:t> (</a:t>
            </a:r>
            <a:r>
              <a:rPr lang="ru-RU" sz="1400" dirty="0"/>
              <a:t>цель </a:t>
            </a:r>
            <a:r>
              <a:rPr lang="ru-RU" sz="1400" dirty="0" smtClean="0"/>
              <a:t>кредита), 5. </a:t>
            </a:r>
            <a:r>
              <a:rPr lang="en-US" sz="1400" dirty="0" err="1" smtClean="0"/>
              <a:t>verification_status</a:t>
            </a:r>
            <a:r>
              <a:rPr lang="ru-RU" sz="1400" dirty="0" smtClean="0"/>
              <a:t> (</a:t>
            </a:r>
            <a:r>
              <a:rPr lang="ru-RU" sz="1400" dirty="0"/>
              <a:t>подтвержден ли </a:t>
            </a:r>
            <a:r>
              <a:rPr lang="ru-RU" sz="1400" dirty="0" smtClean="0"/>
              <a:t>доход) преобразуется при помощи </a:t>
            </a:r>
            <a:r>
              <a:rPr lang="en-US" sz="1400" dirty="0"/>
              <a:t>One-Hot </a:t>
            </a:r>
            <a:r>
              <a:rPr lang="en-US" sz="1400" dirty="0" smtClean="0"/>
              <a:t>Encoding</a:t>
            </a:r>
            <a:r>
              <a:rPr lang="ru-RU" sz="1400" dirty="0" smtClean="0"/>
              <a:t>.</a:t>
            </a:r>
          </a:p>
          <a:p>
            <a:pPr algn="just"/>
            <a:r>
              <a:rPr lang="ru-RU" sz="1400" dirty="0" smtClean="0"/>
              <a:t>3. </a:t>
            </a:r>
            <a:r>
              <a:rPr lang="en-US" sz="1400" dirty="0" smtClean="0"/>
              <a:t>term</a:t>
            </a:r>
            <a:r>
              <a:rPr lang="ru-RU" sz="1400" dirty="0" smtClean="0"/>
              <a:t> (</a:t>
            </a:r>
            <a:r>
              <a:rPr lang="ru-RU" sz="1400" dirty="0"/>
              <a:t>срок </a:t>
            </a:r>
            <a:r>
              <a:rPr lang="ru-RU" sz="1400" dirty="0" smtClean="0"/>
              <a:t>кредита, месяц) преобразуется в числовые 36 и 60.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055076"/>
            <a:ext cx="3938627" cy="1889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66" y="1055076"/>
            <a:ext cx="4713088" cy="28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2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360486"/>
            <a:ext cx="8596668" cy="439614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Метрики качества с точки зрения нашей задачи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888023"/>
            <a:ext cx="8596668" cy="5241262"/>
          </a:xfrm>
        </p:spPr>
        <p:txBody>
          <a:bodyPr>
            <a:normAutofit/>
          </a:bodyPr>
          <a:lstStyle/>
          <a:p>
            <a:pPr algn="just"/>
            <a:r>
              <a:rPr lang="ru-RU" sz="1600" b="1" dirty="0" smtClean="0"/>
              <a:t>А) Для </a:t>
            </a:r>
            <a:r>
              <a:rPr lang="ru-RU" sz="1600" b="1" dirty="0"/>
              <a:t>класса 0 (Дефолт, "Плохие клиенты")</a:t>
            </a:r>
          </a:p>
          <a:p>
            <a:pPr algn="just"/>
            <a:r>
              <a:rPr lang="ru-RU" sz="1600" b="1" dirty="0" smtClean="0"/>
              <a:t>1) </a:t>
            </a:r>
            <a:r>
              <a:rPr lang="ru-RU" sz="1600" b="1" dirty="0" err="1" smtClean="0"/>
              <a:t>Recall</a:t>
            </a:r>
            <a:r>
              <a:rPr lang="ru-RU" sz="1600" b="1" dirty="0" smtClean="0"/>
              <a:t> </a:t>
            </a:r>
            <a:r>
              <a:rPr lang="ru-RU" sz="1600" b="1" dirty="0"/>
              <a:t>(Полнота</a:t>
            </a:r>
            <a:r>
              <a:rPr lang="ru-RU" sz="1600" b="1" dirty="0" smtClean="0"/>
              <a:t>)</a:t>
            </a:r>
            <a:r>
              <a:rPr lang="ru-RU" sz="1600" dirty="0"/>
              <a:t> </a:t>
            </a:r>
            <a:r>
              <a:rPr lang="ru-RU" sz="1600" dirty="0" smtClean="0"/>
              <a:t>—</a:t>
            </a:r>
            <a:r>
              <a:rPr lang="ru-RU" sz="1600" dirty="0"/>
              <a:t> </a:t>
            </a:r>
            <a:r>
              <a:rPr lang="ru-RU" sz="1600" dirty="0" smtClean="0"/>
              <a:t>сколько </a:t>
            </a:r>
            <a:r>
              <a:rPr lang="ru-RU" sz="1600" dirty="0"/>
              <a:t>реальных дефолтов модель </a:t>
            </a:r>
            <a:r>
              <a:rPr lang="ru-RU" sz="1600" b="1" dirty="0"/>
              <a:t>правильно </a:t>
            </a:r>
            <a:r>
              <a:rPr lang="ru-RU" sz="1600" b="1" dirty="0" smtClean="0"/>
              <a:t>выявила</a:t>
            </a:r>
            <a:r>
              <a:rPr lang="ru-RU" sz="1600" dirty="0"/>
              <a:t> </a:t>
            </a:r>
            <a:r>
              <a:rPr lang="ru-RU" sz="1600" dirty="0" smtClean="0"/>
              <a:t>(чем </a:t>
            </a:r>
            <a:r>
              <a:rPr lang="ru-RU" sz="1600" dirty="0"/>
              <a:t>выше, тем меньше пропущенных дефолтов</a:t>
            </a:r>
            <a:r>
              <a:rPr lang="ru-RU" sz="1600" dirty="0" smtClean="0"/>
              <a:t>).</a:t>
            </a:r>
          </a:p>
          <a:p>
            <a:pPr algn="just"/>
            <a:r>
              <a:rPr lang="ru-RU" sz="1600" dirty="0" smtClean="0"/>
              <a:t>2) </a:t>
            </a:r>
            <a:r>
              <a:rPr lang="ru-RU" sz="1600" b="1" dirty="0" err="1" smtClean="0"/>
              <a:t>Precision</a:t>
            </a:r>
            <a:r>
              <a:rPr lang="ru-RU" sz="1600" b="1" dirty="0" smtClean="0"/>
              <a:t> </a:t>
            </a:r>
            <a:r>
              <a:rPr lang="ru-RU" sz="1600" b="1" dirty="0"/>
              <a:t>(Точность</a:t>
            </a:r>
            <a:r>
              <a:rPr lang="ru-RU" sz="1600" b="1" dirty="0" smtClean="0"/>
              <a:t>)</a:t>
            </a:r>
            <a:r>
              <a:rPr lang="ru-RU" sz="1600" dirty="0"/>
              <a:t> </a:t>
            </a:r>
            <a:r>
              <a:rPr lang="ru-RU" sz="1600" dirty="0" smtClean="0"/>
              <a:t>—</a:t>
            </a:r>
            <a:r>
              <a:rPr lang="ru-RU" sz="1600" dirty="0"/>
              <a:t> </a:t>
            </a:r>
            <a:r>
              <a:rPr lang="ru-RU" sz="1600" dirty="0" smtClean="0"/>
              <a:t>какая </a:t>
            </a:r>
            <a:r>
              <a:rPr lang="ru-RU" sz="1600" dirty="0"/>
              <a:t>доля предсказанных дефолтов </a:t>
            </a:r>
            <a:r>
              <a:rPr lang="ru-RU" sz="1600" b="1" dirty="0"/>
              <a:t>действительно </a:t>
            </a:r>
            <a:r>
              <a:rPr lang="ru-RU" sz="1600" b="1" dirty="0" smtClean="0"/>
              <a:t>дефолты</a:t>
            </a:r>
            <a:r>
              <a:rPr lang="ru-RU" sz="1600" dirty="0"/>
              <a:t> </a:t>
            </a:r>
            <a:r>
              <a:rPr lang="ru-RU" sz="1600" dirty="0" smtClean="0"/>
              <a:t>(чем </a:t>
            </a:r>
            <a:r>
              <a:rPr lang="ru-RU" sz="1600" dirty="0"/>
              <a:t>выше, тем меньше хороших клиентов ошибочно отвергнуто</a:t>
            </a:r>
            <a:r>
              <a:rPr lang="ru-RU" sz="1600" dirty="0" smtClean="0"/>
              <a:t>).</a:t>
            </a:r>
          </a:p>
          <a:p>
            <a:pPr algn="just"/>
            <a:r>
              <a:rPr lang="ru-RU" sz="1600" dirty="0" smtClean="0"/>
              <a:t>3) </a:t>
            </a:r>
            <a:r>
              <a:rPr lang="ru-RU" sz="1600" b="1" dirty="0" smtClean="0"/>
              <a:t>F1-score</a:t>
            </a:r>
            <a:r>
              <a:rPr lang="ru-RU" sz="1600" dirty="0" smtClean="0"/>
              <a:t> —</a:t>
            </a:r>
            <a:r>
              <a:rPr lang="ru-RU" sz="1600" dirty="0"/>
              <a:t> </a:t>
            </a:r>
            <a:r>
              <a:rPr lang="ru-RU" sz="1600" dirty="0" smtClean="0"/>
              <a:t>Баланс </a:t>
            </a:r>
            <a:r>
              <a:rPr lang="ru-RU" sz="1600" dirty="0"/>
              <a:t>между </a:t>
            </a:r>
            <a:r>
              <a:rPr lang="ru-RU" sz="1600" dirty="0" err="1"/>
              <a:t>Recall</a:t>
            </a:r>
            <a:r>
              <a:rPr lang="ru-RU" sz="1600" dirty="0"/>
              <a:t> и </a:t>
            </a:r>
            <a:r>
              <a:rPr lang="ru-RU" sz="1600" dirty="0" err="1" smtClean="0"/>
              <a:t>Precision</a:t>
            </a:r>
            <a:r>
              <a:rPr lang="ru-RU" sz="1600" dirty="0" smtClean="0"/>
              <a:t>.</a:t>
            </a:r>
            <a:r>
              <a:rPr lang="ru-RU" sz="1600" dirty="0"/>
              <a:t> </a:t>
            </a:r>
            <a:r>
              <a:rPr lang="ru-RU" sz="1600" dirty="0" smtClean="0"/>
              <a:t>Оптимальное </a:t>
            </a:r>
            <a:r>
              <a:rPr lang="ru-RU" sz="1600" dirty="0"/>
              <a:t>соотношение между выявлением дефолтов и ложными отказами.</a:t>
            </a:r>
          </a:p>
          <a:p>
            <a:pPr algn="just"/>
            <a:r>
              <a:rPr lang="ru-RU" sz="1600" b="1" dirty="0" smtClean="0"/>
              <a:t>Б) Для </a:t>
            </a:r>
            <a:r>
              <a:rPr lang="ru-RU" sz="1600" b="1" dirty="0"/>
              <a:t>класса 1 (Не дефолт, "Хорошие клиенты")</a:t>
            </a:r>
          </a:p>
          <a:p>
            <a:pPr algn="just"/>
            <a:r>
              <a:rPr lang="ru-RU" sz="1600" b="1" dirty="0" smtClean="0"/>
              <a:t>1) </a:t>
            </a:r>
            <a:r>
              <a:rPr lang="ru-RU" sz="1600" b="1" dirty="0" err="1" smtClean="0"/>
              <a:t>Recall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ru-RU" sz="1600" b="1" dirty="0" smtClean="0"/>
              <a:t>Полнота)</a:t>
            </a:r>
            <a:r>
              <a:rPr lang="ru-RU" sz="1600" dirty="0"/>
              <a:t> </a:t>
            </a:r>
            <a:r>
              <a:rPr lang="ru-RU" sz="1600" dirty="0"/>
              <a:t>—</a:t>
            </a:r>
            <a:r>
              <a:rPr lang="ru-RU" sz="1600" dirty="0" smtClean="0"/>
              <a:t> сколько </a:t>
            </a:r>
            <a:r>
              <a:rPr lang="ru-RU" sz="1600" dirty="0"/>
              <a:t>хороших клиентов </a:t>
            </a:r>
            <a:r>
              <a:rPr lang="ru-RU" sz="1600" b="1" dirty="0"/>
              <a:t>правильно </a:t>
            </a:r>
            <a:r>
              <a:rPr lang="ru-RU" sz="1600" b="1" dirty="0" smtClean="0"/>
              <a:t>одобрено</a:t>
            </a:r>
            <a:r>
              <a:rPr lang="ru-RU" sz="1600" dirty="0" smtClean="0"/>
              <a:t> </a:t>
            </a:r>
            <a:r>
              <a:rPr lang="ru-RU" sz="1600" dirty="0"/>
              <a:t>(чем выше, тем меньше ложных отказов).</a:t>
            </a:r>
          </a:p>
          <a:p>
            <a:pPr algn="just"/>
            <a:r>
              <a:rPr lang="ru-RU" sz="1600" b="1" dirty="0" smtClean="0"/>
              <a:t>2) </a:t>
            </a:r>
            <a:r>
              <a:rPr lang="ru-RU" sz="1600" b="1" dirty="0" err="1" smtClean="0"/>
              <a:t>Precision</a:t>
            </a:r>
            <a:r>
              <a:rPr lang="ru-RU" sz="1600" b="1" dirty="0" smtClean="0"/>
              <a:t> </a:t>
            </a:r>
            <a:r>
              <a:rPr lang="ru-RU" sz="1600" b="1" dirty="0"/>
              <a:t>(Точность</a:t>
            </a:r>
            <a:r>
              <a:rPr lang="ru-RU" sz="1600" b="1" dirty="0" smtClean="0"/>
              <a:t>)</a:t>
            </a:r>
            <a:r>
              <a:rPr lang="ru-RU" sz="1600" dirty="0"/>
              <a:t> </a:t>
            </a:r>
            <a:r>
              <a:rPr lang="ru-RU" sz="1600" dirty="0" smtClean="0"/>
              <a:t>—</a:t>
            </a:r>
            <a:r>
              <a:rPr lang="ru-RU" sz="1600" dirty="0"/>
              <a:t> </a:t>
            </a:r>
            <a:r>
              <a:rPr lang="ru-RU" sz="1600" dirty="0" smtClean="0"/>
              <a:t>какая </a:t>
            </a:r>
            <a:r>
              <a:rPr lang="ru-RU" sz="1600" dirty="0"/>
              <a:t>доля предсказанных "хороших" клиентов </a:t>
            </a:r>
            <a:r>
              <a:rPr lang="ru-RU" sz="1600" b="1" dirty="0"/>
              <a:t>действительно </a:t>
            </a:r>
            <a:r>
              <a:rPr lang="ru-RU" sz="1600" b="1" dirty="0" smtClean="0"/>
              <a:t>надежны</a:t>
            </a:r>
            <a:r>
              <a:rPr lang="ru-RU" sz="1600" dirty="0"/>
              <a:t> </a:t>
            </a:r>
            <a:r>
              <a:rPr lang="ru-RU" sz="1600" dirty="0" smtClean="0"/>
              <a:t>(чем </a:t>
            </a:r>
            <a:r>
              <a:rPr lang="ru-RU" sz="1600" dirty="0"/>
              <a:t>выше, тем меньше дефолтов пропущено).</a:t>
            </a:r>
          </a:p>
          <a:p>
            <a:pPr algn="just"/>
            <a:r>
              <a:rPr lang="ru-RU" sz="1600" b="1" dirty="0" smtClean="0"/>
              <a:t>3) F1-score</a:t>
            </a:r>
            <a:r>
              <a:rPr lang="ru-RU" sz="1600" dirty="0" smtClean="0"/>
              <a:t> —</a:t>
            </a:r>
            <a:r>
              <a:rPr lang="ru-RU" sz="1600" dirty="0"/>
              <a:t> </a:t>
            </a:r>
            <a:r>
              <a:rPr lang="ru-RU" sz="1600" dirty="0" smtClean="0"/>
              <a:t>баланс </a:t>
            </a:r>
            <a:r>
              <a:rPr lang="ru-RU" sz="1600" dirty="0"/>
              <a:t>между одобрением клиентов и риском.</a:t>
            </a:r>
          </a:p>
          <a:p>
            <a:pPr algn="just"/>
            <a:r>
              <a:rPr lang="en-US" sz="1600" b="1" dirty="0"/>
              <a:t>Accuracy (</a:t>
            </a:r>
            <a:r>
              <a:rPr lang="ru-RU" sz="1600" b="1" dirty="0"/>
              <a:t>Точность</a:t>
            </a:r>
            <a:r>
              <a:rPr lang="ru-RU" sz="1600" b="1" dirty="0" smtClean="0"/>
              <a:t>) </a:t>
            </a:r>
            <a:r>
              <a:rPr lang="ru-RU" sz="1600" dirty="0"/>
              <a:t>—</a:t>
            </a:r>
            <a:r>
              <a:rPr lang="ru-RU" sz="1600" b="1" dirty="0" smtClean="0"/>
              <a:t> </a:t>
            </a:r>
            <a:r>
              <a:rPr lang="ru-RU" sz="1600" dirty="0"/>
              <a:t>это доля </a:t>
            </a:r>
            <a:r>
              <a:rPr lang="ru-RU" sz="1600" b="1" dirty="0"/>
              <a:t>всех верных предсказаний</a:t>
            </a:r>
            <a:r>
              <a:rPr lang="ru-RU" sz="1600" dirty="0"/>
              <a:t> (как дефолтов, так и надежных клиентов</a:t>
            </a:r>
            <a:r>
              <a:rPr lang="ru-RU" sz="1600" dirty="0" smtClean="0"/>
              <a:t>).</a:t>
            </a:r>
          </a:p>
          <a:p>
            <a:pPr algn="just"/>
            <a:r>
              <a:rPr lang="ru-RU" sz="1600" b="1" dirty="0" smtClean="0"/>
              <a:t>ROC-AUC</a:t>
            </a:r>
            <a:r>
              <a:rPr lang="ru-RU" sz="1600" dirty="0"/>
              <a:t> </a:t>
            </a:r>
            <a:r>
              <a:rPr lang="ru-RU" sz="1600" dirty="0" smtClean="0"/>
              <a:t>— качество ранжирования классов клиентов.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2634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61450"/>
            <a:ext cx="8596668" cy="776043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Построение </a:t>
            </a:r>
            <a:r>
              <a:rPr lang="ru-RU" b="1" dirty="0" smtClean="0">
                <a:solidFill>
                  <a:schemeClr val="tx1"/>
                </a:solidFill>
              </a:rPr>
              <a:t>моделей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037490"/>
            <a:ext cx="8783187" cy="131884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1. </a:t>
            </a:r>
            <a:r>
              <a:rPr lang="en-US" sz="2800" b="1" dirty="0" err="1" smtClean="0">
                <a:solidFill>
                  <a:schemeClr val="tx1"/>
                </a:solidFill>
              </a:rPr>
              <a:t>RandomForestClassifier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1600" b="1" dirty="0" smtClean="0">
                <a:solidFill>
                  <a:schemeClr val="tx1"/>
                </a:solidFill>
              </a:rPr>
              <a:t>Результат работы ансамблевого обучения</a:t>
            </a:r>
            <a:r>
              <a:rPr lang="en-US" sz="1600" b="1" dirty="0" smtClean="0">
                <a:solidFill>
                  <a:schemeClr val="tx1"/>
                </a:solidFill>
              </a:rPr>
              <a:t>:            </a:t>
            </a:r>
            <a:r>
              <a:rPr lang="ru-RU" sz="1600" b="1" dirty="0" smtClean="0"/>
              <a:t>Матрица </a:t>
            </a:r>
            <a:r>
              <a:rPr lang="ru-RU" sz="1600" b="1" dirty="0"/>
              <a:t>ошибок (</a:t>
            </a:r>
            <a:r>
              <a:rPr lang="en-US" sz="1600" b="1" dirty="0"/>
              <a:t>Confusion Matrix</a:t>
            </a:r>
            <a:r>
              <a:rPr lang="en-US" sz="1600" b="1" dirty="0" smtClean="0"/>
              <a:t>):</a:t>
            </a:r>
            <a:endParaRPr lang="en-US" sz="1600" b="1" dirty="0"/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14" y="2145067"/>
            <a:ext cx="4584226" cy="22156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76" y="2067897"/>
            <a:ext cx="3077309" cy="2370003"/>
          </a:xfrm>
          <a:prstGeom prst="rect">
            <a:avLst/>
          </a:prstGeom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584075" y="4522174"/>
            <a:ext cx="8876447" cy="1711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 smtClean="0">
                <a:solidFill>
                  <a:schemeClr val="tx1"/>
                </a:solidFill>
              </a:rPr>
              <a:t>Итого</a:t>
            </a:r>
            <a:r>
              <a:rPr lang="en-US" sz="1600" b="1" dirty="0" smtClean="0">
                <a:solidFill>
                  <a:schemeClr val="tx1"/>
                </a:solidFill>
              </a:rPr>
              <a:t>: </a:t>
            </a:r>
            <a:r>
              <a:rPr lang="ru-RU" sz="1600" dirty="0"/>
              <a:t>м</a:t>
            </a:r>
            <a:r>
              <a:rPr lang="ru-RU" sz="1600" dirty="0" smtClean="0"/>
              <a:t>одель </a:t>
            </a:r>
            <a:r>
              <a:rPr lang="ru-RU" sz="1600" dirty="0" err="1"/>
              <a:t>Random</a:t>
            </a:r>
            <a:r>
              <a:rPr lang="ru-RU" sz="1600" dirty="0"/>
              <a:t> </a:t>
            </a:r>
            <a:r>
              <a:rPr lang="ru-RU" sz="1600" dirty="0" err="1"/>
              <a:t>Forest</a:t>
            </a:r>
            <a:r>
              <a:rPr lang="ru-RU" sz="1600" dirty="0"/>
              <a:t> показывает </a:t>
            </a:r>
            <a:r>
              <a:rPr lang="ru-RU" sz="1600" b="1" dirty="0"/>
              <a:t>высокую точность (81%)</a:t>
            </a:r>
            <a:r>
              <a:rPr lang="ru-RU" sz="1600" dirty="0"/>
              <a:t>, но это обусловлено </a:t>
            </a:r>
            <a:r>
              <a:rPr lang="ru-RU" sz="1600" b="1" dirty="0"/>
              <a:t>дисбалансом классов</a:t>
            </a:r>
            <a:r>
              <a:rPr lang="ru-RU" sz="1600" dirty="0"/>
              <a:t> (много "хороших" заёмщиков</a:t>
            </a:r>
            <a:r>
              <a:rPr lang="ru-RU" sz="1600" dirty="0" smtClean="0"/>
              <a:t>). </a:t>
            </a:r>
            <a:r>
              <a:rPr lang="ru-RU" sz="1600" b="1" dirty="0"/>
              <a:t>Слабое разделение классов (AUC-ROC = </a:t>
            </a:r>
            <a:r>
              <a:rPr lang="ru-RU" sz="1600" b="1" dirty="0" smtClean="0"/>
              <a:t>0.52)</a:t>
            </a:r>
            <a:r>
              <a:rPr lang="ru-RU" sz="1600" dirty="0"/>
              <a:t> </a:t>
            </a:r>
            <a:r>
              <a:rPr lang="ru-RU" sz="1600" dirty="0"/>
              <a:t>р</a:t>
            </a:r>
            <a:r>
              <a:rPr lang="ru-RU" sz="1600" dirty="0" smtClean="0"/>
              <a:t>аботает </a:t>
            </a:r>
            <a:r>
              <a:rPr lang="ru-RU" sz="1600" dirty="0"/>
              <a:t>почти как случайное </a:t>
            </a:r>
            <a:r>
              <a:rPr lang="ru-RU" sz="1600" dirty="0" smtClean="0"/>
              <a:t>угадывание. </a:t>
            </a:r>
            <a:r>
              <a:rPr lang="ru-RU" sz="1600" b="1" dirty="0" smtClean="0"/>
              <a:t>Плохой </a:t>
            </a:r>
            <a:r>
              <a:rPr lang="ru-RU" sz="1600" b="1" dirty="0" err="1"/>
              <a:t>recall</a:t>
            </a:r>
            <a:r>
              <a:rPr lang="ru-RU" sz="1600" b="1" dirty="0"/>
              <a:t> для класса </a:t>
            </a:r>
            <a:r>
              <a:rPr lang="ru-RU" sz="1600" b="1" dirty="0" smtClean="0"/>
              <a:t>"</a:t>
            </a:r>
            <a:r>
              <a:rPr lang="ru-RU" sz="1600" b="1" dirty="0" err="1" smtClean="0"/>
              <a:t>Charged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Off</a:t>
            </a:r>
            <a:r>
              <a:rPr lang="ru-RU" sz="1600" b="1" dirty="0" smtClean="0"/>
              <a:t>" </a:t>
            </a:r>
            <a:r>
              <a:rPr lang="ru-RU" sz="1600" b="1" dirty="0"/>
              <a:t>(6</a:t>
            </a:r>
            <a:r>
              <a:rPr lang="ru-RU" sz="1600" b="1" dirty="0" smtClean="0"/>
              <a:t>%) </a:t>
            </a:r>
            <a:r>
              <a:rPr lang="ru-RU" sz="1600" dirty="0" smtClean="0"/>
              <a:t>не </a:t>
            </a:r>
            <a:r>
              <a:rPr lang="ru-RU" sz="1600" dirty="0"/>
              <a:t>может отличить рискованных заёмщиков от </a:t>
            </a:r>
            <a:r>
              <a:rPr lang="ru-RU" sz="1600" dirty="0" smtClean="0"/>
              <a:t>надёжных, поэтому пропускает</a:t>
            </a:r>
            <a:r>
              <a:rPr lang="ru-RU" sz="1600" dirty="0"/>
              <a:t> </a:t>
            </a:r>
            <a:r>
              <a:rPr lang="ru-RU" sz="1600" b="1" dirty="0"/>
              <a:t>94% проблемных клиентов</a:t>
            </a:r>
            <a:r>
              <a:rPr lang="ru-RU" sz="1600" dirty="0"/>
              <a:t> → высокий риск для </a:t>
            </a:r>
            <a:r>
              <a:rPr lang="ru-RU" sz="1600" dirty="0" smtClean="0"/>
              <a:t>банка. Почти </a:t>
            </a:r>
            <a:r>
              <a:rPr lang="ru-RU" sz="1600" dirty="0"/>
              <a:t>всех "хороших" клиентов видит, но </a:t>
            </a:r>
            <a:r>
              <a:rPr lang="ru-RU" sz="1600" b="1" dirty="0"/>
              <a:t>19% ошибок (FP)</a:t>
            </a:r>
            <a:r>
              <a:rPr lang="ru-RU" sz="1600" dirty="0"/>
              <a:t> – выдаёт кредиты ненадёжным.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422032"/>
            <a:ext cx="8596668" cy="63304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2. </a:t>
            </a:r>
            <a:r>
              <a:rPr lang="en-US" b="1" dirty="0" err="1">
                <a:solidFill>
                  <a:schemeClr val="tx1"/>
                </a:solidFill>
              </a:rPr>
              <a:t>GradientBoostingClassifier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4003204"/>
            <a:ext cx="8596668" cy="929281"/>
          </a:xfrm>
        </p:spPr>
        <p:txBody>
          <a:bodyPr>
            <a:normAutofit/>
          </a:bodyPr>
          <a:lstStyle/>
          <a:p>
            <a:pPr algn="just"/>
            <a:r>
              <a:rPr lang="ru-RU" sz="1600" b="1" dirty="0" smtClean="0"/>
              <a:t>Итог по двум моделям</a:t>
            </a:r>
            <a:r>
              <a:rPr lang="en-US" sz="1600" b="1" dirty="0" smtClean="0"/>
              <a:t>: </a:t>
            </a:r>
            <a:r>
              <a:rPr lang="ru-RU" sz="1600" dirty="0" smtClean="0"/>
              <a:t>данная модель отработала практически аналогично предыдущей, использование </a:t>
            </a:r>
            <a:r>
              <a:rPr lang="en-US" sz="1600" dirty="0" err="1" smtClean="0"/>
              <a:t>Optuna</a:t>
            </a:r>
            <a:r>
              <a:rPr lang="ru-RU" sz="1600" dirty="0" smtClean="0"/>
              <a:t>, для нахождения оптимальных </a:t>
            </a:r>
            <a:r>
              <a:rPr lang="ru-RU" sz="1600" dirty="0" err="1" smtClean="0"/>
              <a:t>гиперпараметров</a:t>
            </a:r>
            <a:r>
              <a:rPr lang="ru-RU" sz="1600" dirty="0" smtClean="0"/>
              <a:t> не дало значимых результатов, что в </a:t>
            </a:r>
            <a:r>
              <a:rPr lang="en-US" sz="1600" dirty="0" err="1" smtClean="0">
                <a:solidFill>
                  <a:schemeClr val="tx1"/>
                </a:solidFill>
              </a:rPr>
              <a:t>RandomForest</a:t>
            </a:r>
            <a:r>
              <a:rPr lang="ru-RU" sz="1600" dirty="0" smtClean="0">
                <a:solidFill>
                  <a:schemeClr val="tx1"/>
                </a:solidFill>
              </a:rPr>
              <a:t>, что в </a:t>
            </a:r>
            <a:r>
              <a:rPr lang="en-US" sz="1600" dirty="0" err="1" smtClean="0">
                <a:solidFill>
                  <a:schemeClr val="tx1"/>
                </a:solidFill>
              </a:rPr>
              <a:t>GradientBoosting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ru-RU" sz="1600" dirty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77335" y="1002322"/>
            <a:ext cx="8827150" cy="8176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 smtClean="0">
                <a:solidFill>
                  <a:schemeClr val="tx1"/>
                </a:solidFill>
              </a:rPr>
              <a:t>Результат </a:t>
            </a:r>
            <a:r>
              <a:rPr lang="ru-RU" sz="1600" b="1" dirty="0">
                <a:solidFill>
                  <a:schemeClr val="tx1"/>
                </a:solidFill>
              </a:rPr>
              <a:t>работы ансамблевого обучения</a:t>
            </a:r>
            <a:r>
              <a:rPr lang="en-US" sz="1600" b="1" dirty="0">
                <a:solidFill>
                  <a:schemeClr val="tx1"/>
                </a:solidFill>
              </a:rPr>
              <a:t>:            </a:t>
            </a:r>
            <a:r>
              <a:rPr lang="ru-RU" sz="1600" b="1" dirty="0"/>
              <a:t>Матрица ошибок (</a:t>
            </a:r>
            <a:r>
              <a:rPr lang="en-US" sz="1600" b="1" dirty="0"/>
              <a:t>Confusion Matrix):</a:t>
            </a:r>
          </a:p>
          <a:p>
            <a:endParaRPr lang="en-US" sz="1600" b="1" dirty="0" smtClean="0"/>
          </a:p>
          <a:p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29016"/>
            <a:ext cx="4474786" cy="2000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1335587"/>
            <a:ext cx="3310304" cy="24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6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099038"/>
            <a:ext cx="8730434" cy="1011116"/>
          </a:xfrm>
        </p:spPr>
        <p:txBody>
          <a:bodyPr>
            <a:normAutofit/>
          </a:bodyPr>
          <a:lstStyle/>
          <a:p>
            <a:pPr algn="just"/>
            <a:r>
              <a:rPr lang="ru-RU" sz="1600" dirty="0" err="1">
                <a:solidFill>
                  <a:schemeClr val="tx1"/>
                </a:solidFill>
              </a:rPr>
              <a:t>CatBoost</a:t>
            </a:r>
            <a:r>
              <a:rPr lang="ru-RU" sz="1600" dirty="0">
                <a:solidFill>
                  <a:schemeClr val="tx1"/>
                </a:solidFill>
              </a:rPr>
              <a:t> строит модели последовательно, каждая новая модель исправляет ошибки предыдущих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Результат работы ансамблевого обучения</a:t>
            </a:r>
            <a:r>
              <a:rPr lang="en-US" sz="1600" dirty="0">
                <a:solidFill>
                  <a:schemeClr val="tx1"/>
                </a:solidFill>
              </a:rPr>
              <a:t>:            </a:t>
            </a:r>
            <a:r>
              <a:rPr lang="ru-RU" sz="1600" dirty="0">
                <a:solidFill>
                  <a:schemeClr val="tx1"/>
                </a:solidFill>
              </a:rPr>
              <a:t>Матрица ошибок (</a:t>
            </a:r>
            <a:r>
              <a:rPr lang="en-US" sz="1600" dirty="0">
                <a:solidFill>
                  <a:schemeClr val="tx1"/>
                </a:solidFill>
              </a:rPr>
              <a:t>Confusion Matrix):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7335" y="418073"/>
            <a:ext cx="859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/>
              <a:t>3. С</a:t>
            </a:r>
            <a:r>
              <a:rPr lang="en-US" sz="4400" b="1" dirty="0" err="1" smtClean="0"/>
              <a:t>atboost</a:t>
            </a:r>
            <a:r>
              <a:rPr lang="en-US" sz="4400" b="1" dirty="0"/>
              <a:t>: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335" y="4672979"/>
            <a:ext cx="8730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404040"/>
                </a:solidFill>
                <a:latin typeface="DeepSeek-CJK-patch"/>
              </a:rPr>
              <a:t>Вывод:</a:t>
            </a:r>
            <a:r>
              <a:rPr lang="ru-RU" sz="1600" dirty="0" smtClean="0"/>
              <a:t> м</a:t>
            </a:r>
            <a:r>
              <a:rPr lang="ru-RU" sz="1600" dirty="0" smtClean="0">
                <a:solidFill>
                  <a:srgbClr val="404040"/>
                </a:solidFill>
                <a:latin typeface="DeepSeek-CJK-patch"/>
              </a:rPr>
              <a:t>одель </a:t>
            </a:r>
            <a:r>
              <a:rPr lang="ru-RU" sz="1600" dirty="0" err="1">
                <a:solidFill>
                  <a:srgbClr val="404040"/>
                </a:solidFill>
                <a:latin typeface="DeepSeek-CJK-patch"/>
              </a:rPr>
              <a:t>CatBoost</a:t>
            </a:r>
            <a:r>
              <a:rPr lang="ru-RU" sz="1600" dirty="0">
                <a:solidFill>
                  <a:srgbClr val="404040"/>
                </a:solidFill>
                <a:latin typeface="DeepSeek-CJK-patch"/>
              </a:rPr>
              <a:t> показала </a:t>
            </a:r>
            <a:r>
              <a:rPr lang="ru-RU" sz="1600" b="1" dirty="0">
                <a:solidFill>
                  <a:srgbClr val="404040"/>
                </a:solidFill>
                <a:latin typeface="DeepSeek-CJK-patch"/>
              </a:rPr>
              <a:t>значительное улучшение в выявлении дефолтов</a:t>
            </a:r>
            <a:r>
              <a:rPr lang="ru-RU" sz="1600" dirty="0">
                <a:solidFill>
                  <a:srgbClr val="404040"/>
                </a:solidFill>
                <a:latin typeface="DeepSeek-CJK-patch"/>
              </a:rPr>
              <a:t> (</a:t>
            </a:r>
            <a:r>
              <a:rPr lang="ru-RU" sz="1600" dirty="0" err="1">
                <a:solidFill>
                  <a:srgbClr val="404040"/>
                </a:solidFill>
                <a:latin typeface="DeepSeek-CJK-patch"/>
              </a:rPr>
              <a:t>Recall</a:t>
            </a:r>
            <a:r>
              <a:rPr lang="ru-RU" sz="1600" dirty="0">
                <a:solidFill>
                  <a:srgbClr val="404040"/>
                </a:solidFill>
                <a:latin typeface="DeepSeek-CJK-patch"/>
              </a:rPr>
              <a:t> 68% </a:t>
            </a:r>
            <a:r>
              <a:rPr lang="ru-RU" sz="1600" dirty="0" err="1">
                <a:solidFill>
                  <a:srgbClr val="404040"/>
                </a:solidFill>
                <a:latin typeface="DeepSeek-CJK-patch"/>
              </a:rPr>
              <a:t>vs</a:t>
            </a:r>
            <a:r>
              <a:rPr lang="ru-RU" sz="1600" dirty="0">
                <a:solidFill>
                  <a:srgbClr val="404040"/>
                </a:solidFill>
                <a:latin typeface="DeepSeek-CJK-patch"/>
              </a:rPr>
              <a:t> 7</a:t>
            </a:r>
            <a:r>
              <a:rPr lang="ru-RU" sz="1600" dirty="0" smtClean="0">
                <a:solidFill>
                  <a:srgbClr val="404040"/>
                </a:solidFill>
                <a:latin typeface="DeepSeek-CJK-patch"/>
              </a:rPr>
              <a:t>%)</a:t>
            </a:r>
            <a:r>
              <a:rPr lang="en-US" sz="1600" dirty="0" smtClean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ru-RU" sz="1600" dirty="0" smtClean="0">
                <a:solidFill>
                  <a:srgbClr val="404040"/>
                </a:solidFill>
                <a:latin typeface="DeepSeek-CJK-patch"/>
              </a:rPr>
              <a:t>по сравнению с предыдущими двумя моделями, </a:t>
            </a:r>
            <a:r>
              <a:rPr lang="ru-RU" sz="1600" dirty="0">
                <a:solidFill>
                  <a:srgbClr val="404040"/>
                </a:solidFill>
                <a:latin typeface="DeepSeek-CJK-patch"/>
              </a:rPr>
              <a:t>хотя общая </a:t>
            </a:r>
            <a:r>
              <a:rPr lang="ru-RU" sz="1600" dirty="0" smtClean="0">
                <a:solidFill>
                  <a:srgbClr val="404040"/>
                </a:solidFill>
                <a:latin typeface="DeepSeek-CJK-patch"/>
              </a:rPr>
              <a:t>точность  снизилась.</a:t>
            </a:r>
            <a:r>
              <a:rPr lang="ru-RU" sz="1600" dirty="0">
                <a:solidFill>
                  <a:srgbClr val="404040"/>
                </a:solidFill>
                <a:latin typeface="DeepSeek-CJK-patch"/>
              </a:rPr>
              <a:t> 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10154"/>
            <a:ext cx="4366183" cy="19325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22" y="2110154"/>
            <a:ext cx="3069411" cy="23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9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65922"/>
            <a:ext cx="8596668" cy="641838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Оценка </a:t>
            </a:r>
            <a:r>
              <a:rPr lang="ru-RU" sz="4000" dirty="0" smtClean="0">
                <a:solidFill>
                  <a:schemeClr val="tx1"/>
                </a:solidFill>
              </a:rPr>
              <a:t>эффективности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767041"/>
            <a:ext cx="9126088" cy="3009506"/>
          </a:xfrm>
        </p:spPr>
        <p:txBody>
          <a:bodyPr>
            <a:noAutofit/>
          </a:bodyPr>
          <a:lstStyle/>
          <a:p>
            <a:r>
              <a:rPr lang="ru-RU" sz="1200" b="1" dirty="0">
                <a:solidFill>
                  <a:schemeClr val="tx1"/>
                </a:solidFill>
              </a:rPr>
              <a:t>Анализ </a:t>
            </a:r>
            <a:r>
              <a:rPr lang="ru-RU" sz="1200" b="1" dirty="0" smtClean="0">
                <a:solidFill>
                  <a:schemeClr val="tx1"/>
                </a:solidFill>
              </a:rPr>
              <a:t>моделей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ru-RU" sz="1200" b="1" dirty="0" smtClean="0">
                <a:solidFill>
                  <a:schemeClr val="tx1"/>
                </a:solidFill>
              </a:rPr>
              <a:t>А) </a:t>
            </a:r>
            <a:r>
              <a:rPr lang="en-US" sz="1200" b="1" dirty="0" smtClean="0">
                <a:solidFill>
                  <a:schemeClr val="tx1"/>
                </a:solidFill>
              </a:rPr>
              <a:t>Random </a:t>
            </a:r>
            <a:r>
              <a:rPr lang="en-US" sz="1200" b="1" dirty="0">
                <a:solidFill>
                  <a:schemeClr val="tx1"/>
                </a:solidFill>
              </a:rPr>
              <a:t>Forest </a:t>
            </a:r>
            <a:r>
              <a:rPr lang="ru-RU" sz="1200" b="1" dirty="0" smtClean="0">
                <a:solidFill>
                  <a:schemeClr val="tx1"/>
                </a:solidFill>
              </a:rPr>
              <a:t>и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Gradient </a:t>
            </a:r>
            <a:r>
              <a:rPr lang="en-US" sz="1200" b="1" dirty="0" smtClean="0">
                <a:solidFill>
                  <a:schemeClr val="tx1"/>
                </a:solidFill>
              </a:rPr>
              <a:t>Boosting</a:t>
            </a:r>
            <a:r>
              <a:rPr lang="ru-RU" sz="1200" b="1" dirty="0" smtClean="0">
                <a:solidFill>
                  <a:schemeClr val="tx1"/>
                </a:solidFill>
              </a:rPr>
              <a:t> не подходит для кредитного скоринга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b="1" dirty="0" smtClean="0">
                <a:solidFill>
                  <a:schemeClr val="tx1"/>
                </a:solidFill>
              </a:rPr>
              <a:t>1. </a:t>
            </a:r>
            <a:r>
              <a:rPr lang="ru-RU" sz="1200" b="1" dirty="0" smtClean="0">
                <a:solidFill>
                  <a:schemeClr val="tx1"/>
                </a:solidFill>
              </a:rPr>
              <a:t>Высокий </a:t>
            </a:r>
            <a:r>
              <a:rPr lang="en-US" sz="1200" b="1" dirty="0">
                <a:solidFill>
                  <a:schemeClr val="tx1"/>
                </a:solidFill>
              </a:rPr>
              <a:t>Accuracy (0.81)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ru-RU" sz="1200" dirty="0">
                <a:solidFill>
                  <a:schemeClr val="tx1"/>
                </a:solidFill>
              </a:rPr>
              <a:t>но </a:t>
            </a:r>
            <a:r>
              <a:rPr lang="ru-RU" sz="1200" b="1" dirty="0">
                <a:solidFill>
                  <a:schemeClr val="tx1"/>
                </a:solidFill>
              </a:rPr>
              <a:t>низкий </a:t>
            </a:r>
            <a:r>
              <a:rPr lang="en-US" sz="1200" b="1" dirty="0">
                <a:solidFill>
                  <a:schemeClr val="tx1"/>
                </a:solidFill>
              </a:rPr>
              <a:t>AUC-ROC (~0.52)</a:t>
            </a:r>
            <a:r>
              <a:rPr lang="en-US" sz="1200" dirty="0">
                <a:solidFill>
                  <a:schemeClr val="tx1"/>
                </a:solidFill>
              </a:rPr>
              <a:t> → </a:t>
            </a:r>
            <a:r>
              <a:rPr lang="ru-RU" sz="1200" dirty="0">
                <a:solidFill>
                  <a:schemeClr val="tx1"/>
                </a:solidFill>
              </a:rPr>
              <a:t>модель почти не отличает классы (близко к случайному угадыванию).</a:t>
            </a:r>
          </a:p>
          <a:p>
            <a:pPr lvl="1"/>
            <a:r>
              <a:rPr lang="en-US" sz="1200" b="1" dirty="0" smtClean="0">
                <a:solidFill>
                  <a:schemeClr val="tx1"/>
                </a:solidFill>
              </a:rPr>
              <a:t>2. Recall </a:t>
            </a:r>
            <a:r>
              <a:rPr lang="en-US" sz="1200" b="1" dirty="0">
                <a:solidFill>
                  <a:schemeClr val="tx1"/>
                </a:solidFill>
              </a:rPr>
              <a:t>(0) = 6-7%</a:t>
            </a:r>
            <a:r>
              <a:rPr lang="en-US" sz="1200" dirty="0">
                <a:solidFill>
                  <a:schemeClr val="tx1"/>
                </a:solidFill>
              </a:rPr>
              <a:t> → </a:t>
            </a:r>
            <a:r>
              <a:rPr lang="ru-RU" sz="1200" dirty="0">
                <a:solidFill>
                  <a:schemeClr val="tx1"/>
                </a:solidFill>
              </a:rPr>
              <a:t>пропускает </a:t>
            </a:r>
            <a:r>
              <a:rPr lang="ru-RU" sz="1200" b="1" dirty="0">
                <a:solidFill>
                  <a:schemeClr val="tx1"/>
                </a:solidFill>
              </a:rPr>
              <a:t>93-94% дефолтов</a:t>
            </a:r>
            <a:r>
              <a:rPr lang="ru-RU" sz="1200" dirty="0">
                <a:solidFill>
                  <a:schemeClr val="tx1"/>
                </a:solidFill>
              </a:rPr>
              <a:t> (опасно для кредитного скоринга).</a:t>
            </a:r>
          </a:p>
          <a:p>
            <a:pPr lvl="1"/>
            <a:r>
              <a:rPr lang="en-US" sz="1200" b="1" dirty="0" smtClean="0">
                <a:solidFill>
                  <a:schemeClr val="tx1"/>
                </a:solidFill>
              </a:rPr>
              <a:t>3. F1 </a:t>
            </a:r>
            <a:r>
              <a:rPr lang="en-US" sz="1200" b="1" dirty="0">
                <a:solidFill>
                  <a:schemeClr val="tx1"/>
                </a:solidFill>
              </a:rPr>
              <a:t>(0) = 0.11-0.12</a:t>
            </a:r>
            <a:r>
              <a:rPr lang="en-US" sz="1200" dirty="0">
                <a:solidFill>
                  <a:schemeClr val="tx1"/>
                </a:solidFill>
              </a:rPr>
              <a:t> → </a:t>
            </a:r>
            <a:r>
              <a:rPr lang="ru-RU" sz="1200" dirty="0">
                <a:solidFill>
                  <a:schemeClr val="tx1"/>
                </a:solidFill>
              </a:rPr>
              <a:t>плохое качество предсказания дефолтов.</a:t>
            </a:r>
          </a:p>
          <a:p>
            <a:r>
              <a:rPr lang="ru-RU" sz="1200" b="1" dirty="0" smtClean="0">
                <a:solidFill>
                  <a:schemeClr val="tx1"/>
                </a:solidFill>
              </a:rPr>
              <a:t>Б) </a:t>
            </a:r>
            <a:r>
              <a:rPr lang="en-US" sz="1200" b="1" dirty="0" err="1" smtClean="0">
                <a:solidFill>
                  <a:schemeClr val="tx1"/>
                </a:solidFill>
              </a:rPr>
              <a:t>CatBoost</a:t>
            </a:r>
            <a:r>
              <a:rPr lang="ru-RU" sz="1200" b="1" dirty="0" smtClean="0">
                <a:solidFill>
                  <a:schemeClr val="tx1"/>
                </a:solidFill>
              </a:rPr>
              <a:t> лучше, но больше нацелен на дефолт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b="1" dirty="0" smtClean="0">
                <a:solidFill>
                  <a:schemeClr val="tx1"/>
                </a:solidFill>
              </a:rPr>
              <a:t>1. </a:t>
            </a:r>
            <a:r>
              <a:rPr lang="ru-RU" sz="1200" b="1" dirty="0" smtClean="0">
                <a:solidFill>
                  <a:schemeClr val="tx1"/>
                </a:solidFill>
              </a:rPr>
              <a:t>Средний </a:t>
            </a:r>
            <a:r>
              <a:rPr lang="en-US" sz="1200" b="1" dirty="0" smtClean="0">
                <a:solidFill>
                  <a:schemeClr val="tx1"/>
                </a:solidFill>
              </a:rPr>
              <a:t>Accuracy (0.65)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ru-RU" sz="1200" dirty="0" smtClean="0">
                <a:solidFill>
                  <a:schemeClr val="tx1"/>
                </a:solidFill>
              </a:rPr>
              <a:t>но </a:t>
            </a:r>
            <a:r>
              <a:rPr lang="ru-RU" sz="1200" b="1" dirty="0" smtClean="0">
                <a:solidFill>
                  <a:schemeClr val="tx1"/>
                </a:solidFill>
              </a:rPr>
              <a:t>выше </a:t>
            </a:r>
            <a:r>
              <a:rPr lang="en-US" sz="1200" b="1" dirty="0" smtClean="0">
                <a:solidFill>
                  <a:schemeClr val="tx1"/>
                </a:solidFill>
              </a:rPr>
              <a:t>AUC-ROC (0.72)</a:t>
            </a:r>
            <a:r>
              <a:rPr lang="en-US" sz="1200" dirty="0" smtClean="0">
                <a:solidFill>
                  <a:schemeClr val="tx1"/>
                </a:solidFill>
              </a:rPr>
              <a:t> → </a:t>
            </a:r>
            <a:r>
              <a:rPr lang="ru-RU" sz="1200" dirty="0" smtClean="0">
                <a:solidFill>
                  <a:schemeClr val="tx1"/>
                </a:solidFill>
              </a:rPr>
              <a:t>лучше разделяет классы.</a:t>
            </a:r>
          </a:p>
          <a:p>
            <a:pPr lvl="1"/>
            <a:r>
              <a:rPr lang="en-US" sz="1200" b="1" dirty="0" smtClean="0">
                <a:solidFill>
                  <a:schemeClr val="tx1"/>
                </a:solidFill>
              </a:rPr>
              <a:t>2. Recall (0) = 68%</a:t>
            </a:r>
            <a:r>
              <a:rPr lang="en-US" sz="1200" dirty="0" smtClean="0">
                <a:solidFill>
                  <a:schemeClr val="tx1"/>
                </a:solidFill>
              </a:rPr>
              <a:t> → </a:t>
            </a:r>
            <a:r>
              <a:rPr lang="ru-RU" sz="1200" dirty="0" smtClean="0">
                <a:solidFill>
                  <a:schemeClr val="tx1"/>
                </a:solidFill>
              </a:rPr>
              <a:t>выявляет </a:t>
            </a:r>
            <a:r>
              <a:rPr lang="ru-RU" sz="1200" b="1" dirty="0" smtClean="0">
                <a:solidFill>
                  <a:schemeClr val="tx1"/>
                </a:solidFill>
              </a:rPr>
              <a:t>больше дефолтов</a:t>
            </a:r>
            <a:r>
              <a:rPr lang="ru-RU" sz="1200" dirty="0" smtClean="0">
                <a:solidFill>
                  <a:schemeClr val="tx1"/>
                </a:solidFill>
              </a:rPr>
              <a:t> (критично для минимизации убытков).</a:t>
            </a:r>
          </a:p>
          <a:p>
            <a:pPr lvl="1"/>
            <a:r>
              <a:rPr lang="en-US" sz="1200" b="1" dirty="0" smtClean="0">
                <a:solidFill>
                  <a:schemeClr val="tx1"/>
                </a:solidFill>
              </a:rPr>
              <a:t>3. F1 </a:t>
            </a:r>
            <a:r>
              <a:rPr lang="en-US" sz="1200" b="1" dirty="0">
                <a:solidFill>
                  <a:schemeClr val="tx1"/>
                </a:solidFill>
              </a:rPr>
              <a:t>(0) = 0.43</a:t>
            </a:r>
            <a:r>
              <a:rPr lang="en-US" sz="1200" dirty="0">
                <a:solidFill>
                  <a:schemeClr val="tx1"/>
                </a:solidFill>
              </a:rPr>
              <a:t> → </a:t>
            </a:r>
            <a:r>
              <a:rPr lang="ru-RU" sz="1200" dirty="0">
                <a:solidFill>
                  <a:schemeClr val="tx1"/>
                </a:solidFill>
              </a:rPr>
              <a:t>лучший баланс между </a:t>
            </a:r>
            <a:r>
              <a:rPr lang="en-US" sz="1200" dirty="0">
                <a:solidFill>
                  <a:schemeClr val="tx1"/>
                </a:solidFill>
              </a:rPr>
              <a:t>Precision </a:t>
            </a:r>
            <a:r>
              <a:rPr lang="ru-RU" sz="1200" dirty="0">
                <a:solidFill>
                  <a:schemeClr val="tx1"/>
                </a:solidFill>
              </a:rPr>
              <a:t>и </a:t>
            </a:r>
            <a:r>
              <a:rPr lang="en-US" sz="1200" dirty="0">
                <a:solidFill>
                  <a:schemeClr val="tx1"/>
                </a:solidFill>
              </a:rPr>
              <a:t>Recall </a:t>
            </a:r>
            <a:r>
              <a:rPr lang="ru-RU" sz="1200" dirty="0">
                <a:solidFill>
                  <a:schemeClr val="tx1"/>
                </a:solidFill>
              </a:rPr>
              <a:t>для дефолтов.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60526"/>
              </p:ext>
            </p:extLst>
          </p:nvPr>
        </p:nvGraphicFramePr>
        <p:xfrm>
          <a:off x="677335" y="907760"/>
          <a:ext cx="8862319" cy="1859280"/>
        </p:xfrm>
        <a:graphic>
          <a:graphicData uri="http://schemas.openxmlformats.org/drawingml/2006/table">
            <a:tbl>
              <a:tblPr/>
              <a:tblGrid>
                <a:gridCol w="940134">
                  <a:extLst>
                    <a:ext uri="{9D8B030D-6E8A-4147-A177-3AD203B41FA5}">
                      <a16:colId xmlns:a16="http://schemas.microsoft.com/office/drawing/2014/main" val="3154001679"/>
                    </a:ext>
                  </a:extLst>
                </a:gridCol>
                <a:gridCol w="957022">
                  <a:extLst>
                    <a:ext uri="{9D8B030D-6E8A-4147-A177-3AD203B41FA5}">
                      <a16:colId xmlns:a16="http://schemas.microsoft.com/office/drawing/2014/main" val="4095089799"/>
                    </a:ext>
                  </a:extLst>
                </a:gridCol>
                <a:gridCol w="957022">
                  <a:extLst>
                    <a:ext uri="{9D8B030D-6E8A-4147-A177-3AD203B41FA5}">
                      <a16:colId xmlns:a16="http://schemas.microsoft.com/office/drawing/2014/main" val="759275201"/>
                    </a:ext>
                  </a:extLst>
                </a:gridCol>
                <a:gridCol w="1119618">
                  <a:extLst>
                    <a:ext uri="{9D8B030D-6E8A-4147-A177-3AD203B41FA5}">
                      <a16:colId xmlns:a16="http://schemas.microsoft.com/office/drawing/2014/main" val="217461572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00849379"/>
                    </a:ext>
                  </a:extLst>
                </a:gridCol>
                <a:gridCol w="888023">
                  <a:extLst>
                    <a:ext uri="{9D8B030D-6E8A-4147-A177-3AD203B41FA5}">
                      <a16:colId xmlns:a16="http://schemas.microsoft.com/office/drawing/2014/main" val="233108948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2451690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2545672497"/>
                    </a:ext>
                  </a:extLst>
                </a:gridCol>
                <a:gridCol w="817685">
                  <a:extLst>
                    <a:ext uri="{9D8B030D-6E8A-4147-A177-3AD203B41FA5}">
                      <a16:colId xmlns:a16="http://schemas.microsoft.com/office/drawing/2014/main" val="4133151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200" b="1" dirty="0">
                          <a:effectLst/>
                        </a:rPr>
                        <a:t>Модель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Accuracy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AUC-ROC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Precision (0)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Recall (0)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F1 (0)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Precision (1)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Recall (1)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effectLst/>
                        </a:rPr>
                        <a:t>F1 (1)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472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effectLst/>
                        </a:rPr>
                        <a:t>0.807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0.525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0.57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0.06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0.11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0.81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0.99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0.89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334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Gradient Boosting</a:t>
                      </a:r>
                      <a:endParaRPr lang="en-US" sz="12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effectLst/>
                        </a:rPr>
                        <a:t>0.807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0.527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0.56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0.07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0.12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0.81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>
                          <a:effectLst/>
                        </a:rPr>
                        <a:t>0.99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0.89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7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CatBoost</a:t>
                      </a:r>
                      <a:endParaRPr lang="en-US" sz="12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0.652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0" dirty="0">
                          <a:effectLst/>
                        </a:rPr>
                        <a:t>0.722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0.32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0.68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>
                          <a:effectLst/>
                        </a:rPr>
                        <a:t>0.43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0.89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0.65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0.75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2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7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465992"/>
            <a:ext cx="8596668" cy="58908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ИНС</a:t>
            </a:r>
            <a:r>
              <a:rPr lang="en-US" sz="3600" b="1" dirty="0" smtClean="0">
                <a:solidFill>
                  <a:schemeClr val="tx1"/>
                </a:solidFill>
              </a:rPr>
              <a:t> (</a:t>
            </a:r>
            <a:r>
              <a:rPr lang="ru-RU" sz="3600" b="1" dirty="0" smtClean="0">
                <a:solidFill>
                  <a:schemeClr val="tx1"/>
                </a:solidFill>
              </a:rPr>
              <a:t>искусственная нейронная </a:t>
            </a:r>
            <a:r>
              <a:rPr lang="ru-RU" sz="3600" b="1" dirty="0">
                <a:solidFill>
                  <a:schemeClr val="tx1"/>
                </a:solidFill>
              </a:rPr>
              <a:t>сеть)</a:t>
            </a:r>
            <a:r>
              <a:rPr lang="en-US" sz="3600" b="1" dirty="0" smtClean="0">
                <a:solidFill>
                  <a:schemeClr val="tx1"/>
                </a:solidFill>
              </a:rPr>
              <a:t>: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055078"/>
            <a:ext cx="9002996" cy="1987060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ru-RU" sz="1400" b="1" dirty="0" smtClean="0">
                <a:solidFill>
                  <a:schemeClr val="tx1"/>
                </a:solidFill>
              </a:rPr>
              <a:t>Данная модель состоит из </a:t>
            </a:r>
            <a:r>
              <a:rPr lang="ru-RU" sz="1400" dirty="0" smtClean="0">
                <a:solidFill>
                  <a:schemeClr val="tx1"/>
                </a:solidFill>
              </a:rPr>
              <a:t>трех </a:t>
            </a:r>
            <a:r>
              <a:rPr lang="ru-RU" sz="1400" dirty="0">
                <a:solidFill>
                  <a:schemeClr val="tx1"/>
                </a:solidFill>
              </a:rPr>
              <a:t>скрытых </a:t>
            </a:r>
            <a:r>
              <a:rPr lang="ru-RU" sz="1400" dirty="0" smtClean="0">
                <a:solidFill>
                  <a:schemeClr val="tx1"/>
                </a:solidFill>
              </a:rPr>
              <a:t>слоев </a:t>
            </a:r>
            <a:r>
              <a:rPr lang="ru-RU" sz="1400" dirty="0">
                <a:solidFill>
                  <a:schemeClr val="tx1"/>
                </a:solidFill>
              </a:rPr>
              <a:t>с функцией активации </a:t>
            </a:r>
            <a:r>
              <a:rPr lang="ru-RU" sz="1400" dirty="0" err="1" smtClean="0">
                <a:solidFill>
                  <a:schemeClr val="tx1"/>
                </a:solidFill>
              </a:rPr>
              <a:t>ReLU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и выходной слой с </a:t>
            </a:r>
            <a:r>
              <a:rPr lang="ru-RU" sz="1400" dirty="0" err="1">
                <a:solidFill>
                  <a:schemeClr val="tx1"/>
                </a:solidFill>
              </a:rPr>
              <a:t>сигмоидной</a:t>
            </a:r>
            <a:r>
              <a:rPr lang="ru-RU" sz="1400" dirty="0">
                <a:solidFill>
                  <a:schemeClr val="tx1"/>
                </a:solidFill>
              </a:rPr>
              <a:t> активацией для получения вероятностей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smtClean="0">
                <a:solidFill>
                  <a:schemeClr val="tx1"/>
                </a:solidFill>
              </a:rPr>
              <a:t>Используются </a:t>
            </a:r>
            <a:r>
              <a:rPr lang="ru-RU" sz="1400" dirty="0">
                <a:solidFill>
                  <a:schemeClr val="tx1"/>
                </a:solidFill>
              </a:rPr>
              <a:t>методы </a:t>
            </a:r>
            <a:r>
              <a:rPr lang="ru-RU" sz="1400" dirty="0" smtClean="0">
                <a:solidFill>
                  <a:schemeClr val="tx1"/>
                </a:solidFill>
              </a:rPr>
              <a:t>нормализации (</a:t>
            </a:r>
            <a:r>
              <a:rPr lang="en-US" sz="1400" dirty="0" smtClean="0">
                <a:solidFill>
                  <a:schemeClr val="tx1"/>
                </a:solidFill>
              </a:rPr>
              <a:t>BatchNorm1d</a:t>
            </a:r>
            <a:r>
              <a:rPr lang="ru-RU" sz="1400" dirty="0" smtClean="0">
                <a:solidFill>
                  <a:schemeClr val="tx1"/>
                </a:solidFill>
              </a:rPr>
              <a:t>) </a:t>
            </a:r>
            <a:r>
              <a:rPr lang="ru-RU" sz="1400" dirty="0">
                <a:solidFill>
                  <a:schemeClr val="tx1"/>
                </a:solidFill>
              </a:rPr>
              <a:t>и </a:t>
            </a:r>
            <a:r>
              <a:rPr lang="ru-RU" sz="1400" dirty="0" smtClean="0">
                <a:solidFill>
                  <a:schemeClr val="tx1"/>
                </a:solidFill>
              </a:rPr>
              <a:t>регуляризации (</a:t>
            </a:r>
            <a:r>
              <a:rPr lang="en-US" sz="1400" dirty="0">
                <a:solidFill>
                  <a:schemeClr val="tx1"/>
                </a:solidFill>
              </a:rPr>
              <a:t>Dropout</a:t>
            </a:r>
            <a:r>
              <a:rPr lang="ru-RU" sz="1400" dirty="0" smtClean="0">
                <a:solidFill>
                  <a:schemeClr val="tx1"/>
                </a:solidFill>
              </a:rPr>
              <a:t>), </a:t>
            </a:r>
            <a:r>
              <a:rPr lang="ru-RU" sz="1400" dirty="0">
                <a:solidFill>
                  <a:schemeClr val="tx1"/>
                </a:solidFill>
              </a:rPr>
              <a:t>для улучшения обобщающей способности модели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>
                <a:solidFill>
                  <a:schemeClr val="tx1"/>
                </a:solidFill>
              </a:rPr>
              <a:t> Данные масштабируются с помощью </a:t>
            </a:r>
            <a:r>
              <a:rPr lang="ru-RU" sz="1400" dirty="0" err="1">
                <a:solidFill>
                  <a:schemeClr val="tx1"/>
                </a:solidFill>
              </a:rPr>
              <a:t>MinMaxScaler</a:t>
            </a:r>
            <a:r>
              <a:rPr lang="ru-RU" sz="1400" dirty="0">
                <a:solidFill>
                  <a:schemeClr val="tx1"/>
                </a:solidFill>
              </a:rPr>
              <a:t>, что позволяет привести их к диапазону [0, 1</a:t>
            </a:r>
            <a:r>
              <a:rPr lang="ru-RU" sz="1400" dirty="0" smtClean="0">
                <a:solidFill>
                  <a:schemeClr val="tx1"/>
                </a:solidFill>
              </a:rPr>
              <a:t>]. </a:t>
            </a:r>
            <a:r>
              <a:rPr lang="ru-RU" sz="1400" b="1" dirty="0">
                <a:solidFill>
                  <a:schemeClr val="tx1"/>
                </a:solidFill>
              </a:rPr>
              <a:t>Обучение модели</a:t>
            </a:r>
            <a:r>
              <a:rPr lang="ru-RU" sz="1400" dirty="0">
                <a:solidFill>
                  <a:schemeClr val="tx1"/>
                </a:solidFill>
              </a:rPr>
              <a:t>: Модель обучается с использованием оптимизатора </a:t>
            </a:r>
            <a:r>
              <a:rPr lang="ru-RU" sz="1400" dirty="0" err="1">
                <a:solidFill>
                  <a:schemeClr val="tx1"/>
                </a:solidFill>
              </a:rPr>
              <a:t>AdamW</a:t>
            </a:r>
            <a:r>
              <a:rPr lang="ru-RU" sz="1400" dirty="0">
                <a:solidFill>
                  <a:schemeClr val="tx1"/>
                </a:solidFill>
              </a:rPr>
              <a:t> и функции потерь </a:t>
            </a:r>
            <a:r>
              <a:rPr lang="ru-RU" sz="1400" dirty="0" err="1">
                <a:solidFill>
                  <a:schemeClr val="tx1"/>
                </a:solidFill>
              </a:rPr>
              <a:t>BCELoss</a:t>
            </a:r>
            <a:r>
              <a:rPr lang="ru-RU" sz="1400" dirty="0">
                <a:solidFill>
                  <a:schemeClr val="tx1"/>
                </a:solidFill>
              </a:rPr>
              <a:t>. В процессе обучения реализована ранняя остановка, которая предотвращает переобучение, а также сохраняются лучшие модели по различным порогам F1-метрики</a:t>
            </a:r>
            <a:r>
              <a:rPr lang="ru-RU" sz="1400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	Процесс обучения модели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  <a:p>
            <a:pPr algn="just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95" y="3068514"/>
            <a:ext cx="79152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378070"/>
            <a:ext cx="8596668" cy="984738"/>
          </a:xfrm>
        </p:spPr>
        <p:txBody>
          <a:bodyPr>
            <a:normAutofit/>
          </a:bodyPr>
          <a:lstStyle/>
          <a:p>
            <a:pPr algn="just"/>
            <a:r>
              <a:rPr lang="ru-RU" sz="1400" dirty="0">
                <a:solidFill>
                  <a:schemeClr val="tx1"/>
                </a:solidFill>
              </a:rPr>
              <a:t>В данной модели используется порог (</a:t>
            </a:r>
            <a:r>
              <a:rPr lang="ru-RU" sz="1400" dirty="0" err="1" smtClean="0">
                <a:solidFill>
                  <a:schemeClr val="tx1"/>
                </a:solidFill>
              </a:rPr>
              <a:t>threshold</a:t>
            </a:r>
            <a:r>
              <a:rPr lang="ru-RU" sz="1400" dirty="0" smtClean="0">
                <a:solidFill>
                  <a:schemeClr val="tx1"/>
                </a:solidFill>
              </a:rPr>
              <a:t> = 0,5</a:t>
            </a:r>
            <a:r>
              <a:rPr lang="en-US" sz="1400" dirty="0" smtClean="0">
                <a:solidFill>
                  <a:schemeClr val="tx1"/>
                </a:solidFill>
              </a:rPr>
              <a:t>; 0,7; 0,75</a:t>
            </a:r>
            <a:r>
              <a:rPr lang="ru-RU" sz="1400" dirty="0" smtClean="0">
                <a:solidFill>
                  <a:schemeClr val="tx1"/>
                </a:solidFill>
              </a:rPr>
              <a:t>), </a:t>
            </a:r>
            <a:r>
              <a:rPr lang="ru-RU" sz="1400" dirty="0">
                <a:solidFill>
                  <a:schemeClr val="tx1"/>
                </a:solidFill>
              </a:rPr>
              <a:t>для принятия решений о классификации на основе предсказанных вероятностей. Порог позволяет определить, как интерпретировать выходные данные модели, которые представляют собой вероятности принадлежности к положительному классу (значение от 0 до 1).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9" y="1362808"/>
            <a:ext cx="3208866" cy="12880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50" y="3013392"/>
            <a:ext cx="3129735" cy="31689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079" y="1362808"/>
            <a:ext cx="3235245" cy="12804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985" y="3013392"/>
            <a:ext cx="2997796" cy="31408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029" y="1362807"/>
            <a:ext cx="2860605" cy="12804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7029" y="3013393"/>
            <a:ext cx="2954511" cy="30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54980"/>
            <a:ext cx="8596668" cy="325314"/>
          </a:xfrm>
        </p:spPr>
        <p:txBody>
          <a:bodyPr>
            <a:normAutofit fontScale="90000"/>
          </a:bodyPr>
          <a:lstStyle/>
          <a:p>
            <a:r>
              <a:rPr lang="ru-RU" sz="1600" dirty="0" smtClean="0">
                <a:solidFill>
                  <a:schemeClr val="tx1"/>
                </a:solidFill>
              </a:rPr>
              <a:t>Важность признаков модели ИНС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81090" y="720970"/>
            <a:ext cx="2627017" cy="1715234"/>
          </a:xfrm>
        </p:spPr>
        <p:txBody>
          <a:bodyPr>
            <a:normAutofit/>
          </a:bodyPr>
          <a:lstStyle/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Важность признаков бралась по модулю и как видно они все равнозначны и находятся в пределах 10-12%.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580294"/>
            <a:ext cx="6303757" cy="32784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47" y="3858790"/>
            <a:ext cx="3763288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6785" y="4937258"/>
            <a:ext cx="331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Кривая </a:t>
            </a:r>
            <a:r>
              <a:rPr lang="en-US" sz="1600" dirty="0" smtClean="0"/>
              <a:t>ROC-AUC </a:t>
            </a:r>
            <a:r>
              <a:rPr lang="ru-RU" sz="1600" dirty="0" smtClean="0"/>
              <a:t>= 0,71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8438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1933" y="761878"/>
            <a:ext cx="8596668" cy="34996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/>
                </a:solidFill>
              </a:rPr>
              <a:t>Сравнение показателей по порогам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1933" y="53992"/>
            <a:ext cx="89604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dirty="0"/>
              <a:t>Оценка эффективности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1933" y="3988861"/>
            <a:ext cx="87846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b="1" dirty="0"/>
              <a:t>Рекомендации для </a:t>
            </a:r>
            <a:r>
              <a:rPr lang="ru-RU" sz="1400" b="1" dirty="0" err="1" smtClean="0"/>
              <a:t>продакшена</a:t>
            </a:r>
            <a:r>
              <a:rPr lang="en-US" sz="1400" b="1" dirty="0" smtClean="0"/>
              <a:t>:</a:t>
            </a:r>
            <a:endParaRPr lang="ru-RU" sz="1400" b="1" dirty="0"/>
          </a:p>
          <a:p>
            <a:pPr algn="just">
              <a:lnSpc>
                <a:spcPct val="150000"/>
              </a:lnSpc>
            </a:pPr>
            <a:r>
              <a:rPr lang="ru-RU" sz="1400" b="1" dirty="0" smtClean="0"/>
              <a:t>1. Порог </a:t>
            </a:r>
            <a:r>
              <a:rPr lang="ru-RU" sz="1400" b="1" dirty="0"/>
              <a:t>0.5</a:t>
            </a:r>
            <a:r>
              <a:rPr lang="ru-RU" sz="1400" dirty="0"/>
              <a:t> – </a:t>
            </a:r>
            <a:r>
              <a:rPr lang="ru-RU" sz="1400" b="1" dirty="0"/>
              <a:t>Не рекомендуется</a:t>
            </a:r>
            <a:r>
              <a:rPr lang="ru-RU" sz="1400" dirty="0"/>
              <a:t> (пропускает 98% дефолтов → высокие убытки</a:t>
            </a:r>
            <a:r>
              <a:rPr lang="ru-RU" sz="1400" dirty="0" smtClean="0"/>
              <a:t>).</a:t>
            </a:r>
            <a:endParaRPr lang="ru-RU" sz="1400" b="1" dirty="0" smtClean="0"/>
          </a:p>
          <a:p>
            <a:pPr algn="just">
              <a:lnSpc>
                <a:spcPct val="150000"/>
              </a:lnSpc>
            </a:pPr>
            <a:r>
              <a:rPr lang="ru-RU" sz="1400" b="1" dirty="0" smtClean="0"/>
              <a:t>2. Порог </a:t>
            </a:r>
            <a:r>
              <a:rPr lang="ru-RU" sz="1400" b="1" dirty="0"/>
              <a:t>0.7</a:t>
            </a:r>
            <a:r>
              <a:rPr lang="ru-RU" sz="1400" dirty="0"/>
              <a:t> – </a:t>
            </a:r>
            <a:r>
              <a:rPr lang="ru-RU" sz="1400" b="1" dirty="0"/>
              <a:t>Компромиссный вариант</a:t>
            </a:r>
            <a:r>
              <a:rPr lang="ru-RU" sz="1400" dirty="0"/>
              <a:t> (баланс между выявлением дефолтов и ложными отказами</a:t>
            </a:r>
            <a:r>
              <a:rPr lang="ru-RU" sz="1400" dirty="0" smtClean="0"/>
              <a:t>).</a:t>
            </a:r>
            <a:endParaRPr lang="ru-RU" sz="1400" dirty="0"/>
          </a:p>
          <a:p>
            <a:pPr algn="just">
              <a:lnSpc>
                <a:spcPct val="150000"/>
              </a:lnSpc>
            </a:pPr>
            <a:r>
              <a:rPr lang="ru-RU" sz="1400" b="1" dirty="0" smtClean="0"/>
              <a:t>3.</a:t>
            </a:r>
            <a:r>
              <a:rPr lang="en-US" sz="1400" b="1" dirty="0" smtClean="0"/>
              <a:t> </a:t>
            </a:r>
            <a:r>
              <a:rPr lang="ru-RU" sz="1400" b="1" dirty="0" smtClean="0"/>
              <a:t>Если </a:t>
            </a:r>
            <a:r>
              <a:rPr lang="ru-RU" sz="1400" b="1" dirty="0"/>
              <a:t>приоритет — минимизация </a:t>
            </a:r>
            <a:r>
              <a:rPr lang="ru-RU" sz="1400" b="1" dirty="0" smtClean="0"/>
              <a:t>рисков</a:t>
            </a:r>
            <a:r>
              <a:rPr lang="en-US" sz="1400" dirty="0" smtClean="0"/>
              <a:t>, </a:t>
            </a:r>
            <a:r>
              <a:rPr lang="ru-RU" sz="1400" dirty="0" smtClean="0"/>
              <a:t>то лучше</a:t>
            </a:r>
            <a:r>
              <a:rPr lang="ru-RU" sz="1400" dirty="0"/>
              <a:t> </a:t>
            </a:r>
            <a:r>
              <a:rPr lang="ru-RU" sz="1400" b="1" dirty="0"/>
              <a:t>порог 0.75</a:t>
            </a:r>
            <a:r>
              <a:rPr lang="ru-RU" sz="1400" dirty="0"/>
              <a:t>:</a:t>
            </a: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/>
              <a:t>Выявляет </a:t>
            </a:r>
            <a:r>
              <a:rPr lang="ru-RU" sz="1400" b="1" dirty="0"/>
              <a:t>52% </a:t>
            </a:r>
            <a:r>
              <a:rPr lang="ru-RU" sz="1400" b="1" dirty="0" smtClean="0"/>
              <a:t>дефолтов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 smtClean="0"/>
              <a:t>Но</a:t>
            </a:r>
            <a:r>
              <a:rPr lang="ru-RU" sz="1400" dirty="0"/>
              <a:t>: 24% ложных отказов (может ухудшить клиентский опыт</a:t>
            </a:r>
            <a:r>
              <a:rPr lang="ru-RU" sz="1400" dirty="0" smtClean="0"/>
              <a:t>).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48230"/>
              </p:ext>
            </p:extLst>
          </p:nvPr>
        </p:nvGraphicFramePr>
        <p:xfrm>
          <a:off x="631934" y="1111841"/>
          <a:ext cx="8960475" cy="2759448"/>
        </p:xfrm>
        <a:graphic>
          <a:graphicData uri="http://schemas.openxmlformats.org/drawingml/2006/table">
            <a:tbl>
              <a:tblPr/>
              <a:tblGrid>
                <a:gridCol w="2170633">
                  <a:extLst>
                    <a:ext uri="{9D8B030D-6E8A-4147-A177-3AD203B41FA5}">
                      <a16:colId xmlns:a16="http://schemas.microsoft.com/office/drawing/2014/main" val="3327400692"/>
                    </a:ext>
                  </a:extLst>
                </a:gridCol>
                <a:gridCol w="2164340">
                  <a:extLst>
                    <a:ext uri="{9D8B030D-6E8A-4147-A177-3AD203B41FA5}">
                      <a16:colId xmlns:a16="http://schemas.microsoft.com/office/drawing/2014/main" val="861598599"/>
                    </a:ext>
                  </a:extLst>
                </a:gridCol>
                <a:gridCol w="2226177">
                  <a:extLst>
                    <a:ext uri="{9D8B030D-6E8A-4147-A177-3AD203B41FA5}">
                      <a16:colId xmlns:a16="http://schemas.microsoft.com/office/drawing/2014/main" val="2781017204"/>
                    </a:ext>
                  </a:extLst>
                </a:gridCol>
                <a:gridCol w="2399325">
                  <a:extLst>
                    <a:ext uri="{9D8B030D-6E8A-4147-A177-3AD203B41FA5}">
                      <a16:colId xmlns:a16="http://schemas.microsoft.com/office/drawing/2014/main" val="2695313298"/>
                    </a:ext>
                  </a:extLst>
                </a:gridCol>
              </a:tblGrid>
              <a:tr h="344931">
                <a:tc>
                  <a:txBody>
                    <a:bodyPr/>
                    <a:lstStyle/>
                    <a:p>
                      <a:pPr algn="l"/>
                      <a:r>
                        <a:rPr lang="ru-RU" sz="1200" b="0" i="0" dirty="0">
                          <a:effectLst/>
                        </a:rPr>
                        <a:t>Показатель</a:t>
                      </a:r>
                    </a:p>
                  </a:txBody>
                  <a:tcPr marL="75004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effectLst/>
                        </a:rPr>
                        <a:t>Порог 0.5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effectLst/>
                        </a:rPr>
                        <a:t>Порог 0.7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effectLst/>
                        </a:rPr>
                        <a:t>Порог 0.75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848344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effectLst/>
                        </a:rPr>
                        <a:t>Precision (1)</a:t>
                      </a:r>
                    </a:p>
                  </a:txBody>
                  <a:tcPr marL="75004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0.81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0.85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0.87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84396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effectLst/>
                        </a:rPr>
                        <a:t>Precision (0)</a:t>
                      </a:r>
                    </a:p>
                  </a:txBody>
                  <a:tcPr marL="75004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0.56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0.38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0.34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102056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r>
                        <a:rPr lang="en-US" sz="1200" b="0" i="0">
                          <a:effectLst/>
                        </a:rPr>
                        <a:t>Recall (1)</a:t>
                      </a:r>
                    </a:p>
                  </a:txBody>
                  <a:tcPr marL="75004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1.00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0.85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0.76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78251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r>
                        <a:rPr lang="en-US" sz="1200" b="0" i="0">
                          <a:effectLst/>
                        </a:rPr>
                        <a:t>Recall (0)</a:t>
                      </a:r>
                    </a:p>
                  </a:txBody>
                  <a:tcPr marL="75004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0.02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 smtClean="0">
                          <a:effectLst/>
                        </a:rPr>
                        <a:t>0.39</a:t>
                      </a:r>
                      <a:endParaRPr lang="ru-RU" sz="1200" b="0" i="0" dirty="0">
                        <a:effectLst/>
                      </a:endParaRP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0.52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28739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r>
                        <a:rPr lang="en-US" sz="1200" b="0" i="0">
                          <a:effectLst/>
                        </a:rPr>
                        <a:t>F1 (1)</a:t>
                      </a:r>
                    </a:p>
                  </a:txBody>
                  <a:tcPr marL="75004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0.89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0.85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0.81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65269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r>
                        <a:rPr lang="en-US" sz="1200" b="0" i="0">
                          <a:effectLst/>
                        </a:rPr>
                        <a:t>F1 (0)</a:t>
                      </a:r>
                    </a:p>
                  </a:txBody>
                  <a:tcPr marL="75004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>
                          <a:effectLst/>
                        </a:rPr>
                        <a:t>0.05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0.38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0.41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80542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r>
                        <a:rPr lang="en-US" sz="1200" b="0" i="0">
                          <a:effectLst/>
                        </a:rPr>
                        <a:t>Accuracy</a:t>
                      </a:r>
                    </a:p>
                  </a:txBody>
                  <a:tcPr marL="75004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i="1" dirty="0">
                          <a:effectLst/>
                        </a:rPr>
                        <a:t>0.81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0.76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effectLst/>
                        </a:rPr>
                        <a:t>0.71</a:t>
                      </a:r>
                    </a:p>
                  </a:txBody>
                  <a:tcPr marL="78129" marR="78129" marT="78129" marB="78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3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6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16163"/>
            <a:ext cx="8596668" cy="6389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Введение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89185"/>
            <a:ext cx="8596668" cy="465217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i="1" dirty="0" smtClean="0"/>
              <a:t>	Кредитный скоринг</a:t>
            </a:r>
            <a:r>
              <a:rPr lang="ru-RU" dirty="0"/>
              <a:t> — это метод анализа, который банки и другие финансовые организации используют для оценки рисков при выдаче кредитов. </a:t>
            </a:r>
            <a:r>
              <a:rPr lang="ru-RU" dirty="0" err="1"/>
              <a:t>Скоринговая</a:t>
            </a:r>
            <a:r>
              <a:rPr lang="ru-RU" dirty="0"/>
              <a:t> оценка основывается на информации о кредитной истории клиента, его финансовом положении и других факторах.</a:t>
            </a:r>
          </a:p>
          <a:p>
            <a:pPr marL="0" indent="0" algn="just">
              <a:buNone/>
            </a:pPr>
            <a:r>
              <a:rPr lang="ru-RU" dirty="0" smtClean="0"/>
              <a:t>	Скоринг </a:t>
            </a:r>
            <a:r>
              <a:rPr lang="ru-RU" dirty="0"/>
              <a:t>позволяет просчитать вероятность того, что заёмщик вернёт свой кредит в срок, и основывается на статистических моделях и математических алгоритмах, а не на субъективных человеческих оценках.</a:t>
            </a:r>
          </a:p>
          <a:p>
            <a:pPr marL="0" indent="0" algn="just">
              <a:buNone/>
            </a:pPr>
            <a:r>
              <a:rPr lang="ru-RU" b="1" dirty="0" smtClean="0"/>
              <a:t>Цель </a:t>
            </a:r>
            <a:r>
              <a:rPr lang="ru-RU" b="1" dirty="0" smtClean="0"/>
              <a:t>проекта</a:t>
            </a:r>
            <a:r>
              <a:rPr lang="en-US" b="1" dirty="0" smtClean="0"/>
              <a:t>: </a:t>
            </a:r>
            <a:r>
              <a:rPr lang="ru-RU" dirty="0" smtClean="0"/>
              <a:t>разработка модели скоринга, для предсказания вероятности дефолта.</a:t>
            </a:r>
          </a:p>
          <a:p>
            <a:pPr marL="0" indent="0">
              <a:buNone/>
            </a:pPr>
            <a:r>
              <a:rPr lang="ru-RU" b="1" dirty="0" smtClean="0"/>
              <a:t>Задачи</a:t>
            </a:r>
            <a:r>
              <a:rPr lang="en-US" b="1" dirty="0" smtClean="0"/>
              <a:t>: </a:t>
            </a:r>
            <a:endParaRPr lang="ru-RU" b="1" dirty="0" smtClean="0"/>
          </a:p>
          <a:p>
            <a:r>
              <a:rPr lang="ru-RU" b="1" dirty="0" smtClean="0"/>
              <a:t>Анализ данных</a:t>
            </a:r>
          </a:p>
          <a:p>
            <a:r>
              <a:rPr lang="ru-RU" b="1" dirty="0" smtClean="0"/>
              <a:t>Обработка </a:t>
            </a:r>
            <a:r>
              <a:rPr lang="ru-RU" b="1" dirty="0" smtClean="0"/>
              <a:t>данных</a:t>
            </a:r>
            <a:endParaRPr lang="ru-RU" b="1" dirty="0" smtClean="0"/>
          </a:p>
          <a:p>
            <a:r>
              <a:rPr lang="ru-RU" b="1" dirty="0" smtClean="0"/>
              <a:t>Построение модели</a:t>
            </a:r>
          </a:p>
          <a:p>
            <a:r>
              <a:rPr lang="ru-RU" b="1" dirty="0" smtClean="0"/>
              <a:t>Оценка эффективности</a:t>
            </a:r>
          </a:p>
          <a:p>
            <a:r>
              <a:rPr lang="ru-RU" b="1" dirty="0" smtClean="0"/>
              <a:t>Внедрение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3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881" y="199903"/>
            <a:ext cx="8596668" cy="80242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Внедрение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8881" y="1002323"/>
            <a:ext cx="8835942" cy="4880777"/>
          </a:xfrm>
        </p:spPr>
        <p:txBody>
          <a:bodyPr>
            <a:noAutofit/>
          </a:bodyPr>
          <a:lstStyle/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Для реализации выбрали модель </a:t>
            </a:r>
            <a:r>
              <a:rPr lang="ru-RU" sz="1400" b="1" dirty="0">
                <a:solidFill>
                  <a:schemeClr val="tx1"/>
                </a:solidFill>
              </a:rPr>
              <a:t>ИНС с порогом </a:t>
            </a:r>
            <a:r>
              <a:rPr lang="ru-RU" sz="1400" b="1" dirty="0" smtClean="0">
                <a:solidFill>
                  <a:schemeClr val="tx1"/>
                </a:solidFill>
              </a:rPr>
              <a:t>0.7,</a:t>
            </a:r>
            <a:r>
              <a:rPr lang="ru-RU" sz="1400" dirty="0" smtClean="0">
                <a:solidFill>
                  <a:schemeClr val="tx1"/>
                </a:solidFill>
              </a:rPr>
              <a:t> так </a:t>
            </a:r>
            <a:r>
              <a:rPr lang="ru-RU" sz="1400" dirty="0">
                <a:solidFill>
                  <a:schemeClr val="tx1"/>
                </a:solidFill>
              </a:rPr>
              <a:t>как он обеспечивает оптимальный баланс между: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- Минимизацией </a:t>
            </a:r>
            <a:r>
              <a:rPr lang="ru-RU" sz="1400" dirty="0">
                <a:solidFill>
                  <a:schemeClr val="tx1"/>
                </a:solidFill>
              </a:rPr>
              <a:t>рисков: выявляет 39% дефолтов (</a:t>
            </a:r>
            <a:r>
              <a:rPr lang="ru-RU" sz="1400" dirty="0" err="1">
                <a:solidFill>
                  <a:schemeClr val="tx1"/>
                </a:solidFill>
              </a:rPr>
              <a:t>Recall</a:t>
            </a:r>
            <a:r>
              <a:rPr lang="ru-RU" sz="1400" dirty="0">
                <a:solidFill>
                  <a:schemeClr val="tx1"/>
                </a:solidFill>
              </a:rPr>
              <a:t> для класса 0)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- Клиентским </a:t>
            </a:r>
            <a:r>
              <a:rPr lang="ru-RU" sz="1400" dirty="0">
                <a:solidFill>
                  <a:schemeClr val="tx1"/>
                </a:solidFill>
              </a:rPr>
              <a:t>опытом: отклоняет только 15% надежных клиентов (</a:t>
            </a:r>
            <a:r>
              <a:rPr lang="ru-RU" sz="1400" dirty="0" err="1">
                <a:solidFill>
                  <a:schemeClr val="tx1"/>
                </a:solidFill>
              </a:rPr>
              <a:t>Recall</a:t>
            </a:r>
            <a:r>
              <a:rPr lang="ru-RU" sz="1400" dirty="0">
                <a:solidFill>
                  <a:schemeClr val="tx1"/>
                </a:solidFill>
              </a:rPr>
              <a:t> для класса 1 = 85</a:t>
            </a:r>
            <a:r>
              <a:rPr lang="ru-RU" sz="1400" dirty="0" smtClean="0">
                <a:solidFill>
                  <a:schemeClr val="tx1"/>
                </a:solidFill>
              </a:rPr>
              <a:t>%).</a:t>
            </a:r>
            <a:endParaRPr lang="ru-RU" sz="1400" dirty="0">
              <a:solidFill>
                <a:schemeClr val="tx1"/>
              </a:solidFill>
            </a:endParaRPr>
          </a:p>
          <a:p>
            <a:pPr algn="just"/>
            <a:r>
              <a:rPr lang="ru-RU" sz="1400" b="1" dirty="0"/>
              <a:t>Реализация </a:t>
            </a:r>
            <a:r>
              <a:rPr lang="ru-RU" sz="1400" b="1" dirty="0" err="1" smtClean="0"/>
              <a:t>бэкенда</a:t>
            </a:r>
            <a:r>
              <a:rPr lang="ru-RU" sz="1400" b="1" dirty="0" smtClean="0"/>
              <a:t>.</a:t>
            </a:r>
            <a:r>
              <a:rPr lang="ru-RU" sz="1400" dirty="0" smtClean="0"/>
              <a:t> </a:t>
            </a:r>
            <a:r>
              <a:rPr lang="ru-RU" sz="1400" i="1" dirty="0" smtClean="0">
                <a:solidFill>
                  <a:schemeClr val="tx1"/>
                </a:solidFill>
              </a:rPr>
              <a:t>Разработано</a:t>
            </a:r>
            <a:r>
              <a:rPr lang="ru-RU" sz="1400" i="1" dirty="0">
                <a:solidFill>
                  <a:schemeClr val="tx1"/>
                </a:solidFill>
              </a:rPr>
              <a:t> REST API на </a:t>
            </a:r>
            <a:r>
              <a:rPr lang="ru-RU" sz="1400" i="1" dirty="0" err="1">
                <a:solidFill>
                  <a:schemeClr val="tx1"/>
                </a:solidFill>
              </a:rPr>
              <a:t>FastAPI</a:t>
            </a:r>
            <a:r>
              <a:rPr lang="ru-RU" sz="1400" dirty="0">
                <a:solidFill>
                  <a:schemeClr val="tx1"/>
                </a:solidFill>
              </a:rPr>
              <a:t>, которое: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1) Принимает </a:t>
            </a:r>
            <a:r>
              <a:rPr lang="ru-RU" sz="1400" dirty="0">
                <a:solidFill>
                  <a:schemeClr val="tx1"/>
                </a:solidFill>
              </a:rPr>
              <a:t>данные клиента (доход, кредитная история и др.).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2) Передает </a:t>
            </a:r>
            <a:r>
              <a:rPr lang="ru-RU" sz="1400" dirty="0">
                <a:solidFill>
                  <a:schemeClr val="tx1"/>
                </a:solidFill>
              </a:rPr>
              <a:t>их в ИНС для прогнозирования.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3) Возвращает </a:t>
            </a:r>
            <a:r>
              <a:rPr lang="ru-RU" sz="1400" dirty="0">
                <a:solidFill>
                  <a:schemeClr val="tx1"/>
                </a:solidFill>
              </a:rPr>
              <a:t>решение («Одобрено»/«Отказ») и </a:t>
            </a:r>
            <a:r>
              <a:rPr lang="ru-RU" sz="1400" dirty="0" smtClean="0">
                <a:solidFill>
                  <a:schemeClr val="tx1"/>
                </a:solidFill>
              </a:rPr>
              <a:t>вероятность дефолта</a:t>
            </a:r>
            <a:r>
              <a:rPr lang="ru-RU" sz="1400" dirty="0">
                <a:solidFill>
                  <a:schemeClr val="tx1"/>
                </a:solidFill>
              </a:rPr>
              <a:t> (например, 0.68).</a:t>
            </a:r>
          </a:p>
          <a:p>
            <a:pPr algn="just"/>
            <a:r>
              <a:rPr lang="ru-RU" sz="1400" b="1" dirty="0">
                <a:solidFill>
                  <a:schemeClr val="tx1"/>
                </a:solidFill>
              </a:rPr>
              <a:t>Разработка </a:t>
            </a:r>
            <a:r>
              <a:rPr lang="ru-RU" sz="1400" b="1" dirty="0" err="1" smtClean="0">
                <a:solidFill>
                  <a:schemeClr val="tx1"/>
                </a:solidFill>
              </a:rPr>
              <a:t>фронтенда</a:t>
            </a:r>
            <a:r>
              <a:rPr lang="ru-RU" sz="1400" b="1" dirty="0" smtClean="0">
                <a:solidFill>
                  <a:schemeClr val="tx1"/>
                </a:solidFill>
              </a:rPr>
              <a:t>.</a:t>
            </a:r>
            <a:r>
              <a:rPr lang="ru-RU" sz="1400" b="1" dirty="0">
                <a:solidFill>
                  <a:schemeClr val="tx1"/>
                </a:solidFill>
              </a:rPr>
              <a:t> </a:t>
            </a:r>
            <a:r>
              <a:rPr lang="ru-RU" sz="1400" dirty="0" smtClean="0">
                <a:solidFill>
                  <a:schemeClr val="tx1"/>
                </a:solidFill>
              </a:rPr>
              <a:t>Для </a:t>
            </a:r>
            <a:r>
              <a:rPr lang="ru-RU" sz="1400" dirty="0">
                <a:solidFill>
                  <a:schemeClr val="tx1"/>
                </a:solidFill>
              </a:rPr>
              <a:t>взаимодействия с моделью </a:t>
            </a:r>
            <a:r>
              <a:rPr lang="ru-RU" sz="1400" i="1" dirty="0">
                <a:solidFill>
                  <a:schemeClr val="tx1"/>
                </a:solidFill>
              </a:rPr>
              <a:t>создан интерфейс на </a:t>
            </a:r>
            <a:r>
              <a:rPr lang="ru-RU" sz="1400" i="1" dirty="0" err="1">
                <a:solidFill>
                  <a:schemeClr val="tx1"/>
                </a:solidFill>
              </a:rPr>
              <a:t>Streamlit</a:t>
            </a:r>
            <a:r>
              <a:rPr lang="ru-RU" sz="1400" dirty="0">
                <a:solidFill>
                  <a:schemeClr val="tx1"/>
                </a:solidFill>
              </a:rPr>
              <a:t>, который позволяет: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1) Вводить </a:t>
            </a:r>
            <a:r>
              <a:rPr lang="ru-RU" sz="1400" dirty="0">
                <a:solidFill>
                  <a:schemeClr val="tx1"/>
                </a:solidFill>
              </a:rPr>
              <a:t>данные клиента в интуитивной форме (поля для дохода, суммы кредита и т.д.).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2) Отправлять </a:t>
            </a:r>
            <a:r>
              <a:rPr lang="ru-RU" sz="1400" dirty="0">
                <a:solidFill>
                  <a:schemeClr val="tx1"/>
                </a:solidFill>
              </a:rPr>
              <a:t>запрос к API и получать решение в реальном времени.</a:t>
            </a:r>
          </a:p>
          <a:p>
            <a:pPr algn="just"/>
            <a:r>
              <a:rPr lang="ru-RU" sz="1400" dirty="0" smtClean="0">
                <a:solidFill>
                  <a:schemeClr val="tx1"/>
                </a:solidFill>
              </a:rPr>
              <a:t>3) Отображать</a:t>
            </a:r>
            <a:r>
              <a:rPr lang="ru-RU" sz="1400" dirty="0">
                <a:solidFill>
                  <a:schemeClr val="tx1"/>
                </a:solidFill>
              </a:rPr>
              <a:t> понятный результат:</a:t>
            </a:r>
          </a:p>
          <a:p>
            <a:pPr lvl="1" algn="just"/>
            <a:r>
              <a:rPr lang="ru-RU" sz="1400" dirty="0">
                <a:solidFill>
                  <a:schemeClr val="tx1"/>
                </a:solidFill>
              </a:rPr>
              <a:t>Зеленый </a:t>
            </a:r>
            <a:r>
              <a:rPr lang="ru-RU" sz="1400" dirty="0" err="1">
                <a:solidFill>
                  <a:schemeClr val="tx1"/>
                </a:solidFill>
              </a:rPr>
              <a:t>стикер</a:t>
            </a:r>
            <a:r>
              <a:rPr lang="ru-RU" sz="1400" dirty="0">
                <a:solidFill>
                  <a:schemeClr val="tx1"/>
                </a:solidFill>
              </a:rPr>
              <a:t> «Одобрено» / красный «Отказ».</a:t>
            </a:r>
          </a:p>
          <a:p>
            <a:pPr lvl="1" algn="just"/>
            <a:r>
              <a:rPr lang="ru-RU" sz="1400" dirty="0">
                <a:solidFill>
                  <a:schemeClr val="tx1"/>
                </a:solidFill>
              </a:rPr>
              <a:t>Числовая оценка риска (например, «Вероятность дефолта: 68%»).</a:t>
            </a:r>
          </a:p>
          <a:p>
            <a:pPr algn="just"/>
            <a:endParaRPr lang="ru-RU" sz="1400" dirty="0">
              <a:solidFill>
                <a:schemeClr val="tx1"/>
              </a:solidFill>
            </a:endParaRPr>
          </a:p>
          <a:p>
            <a:pPr algn="just"/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7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2312" y="2839914"/>
            <a:ext cx="8596668" cy="81768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Перейдем на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Streamlit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2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07384"/>
            <a:ext cx="8596668" cy="75320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Данные и их источник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67154"/>
            <a:ext cx="8596668" cy="18463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500" dirty="0" smtClean="0"/>
              <a:t>	Для работы, </a:t>
            </a:r>
            <a:r>
              <a:rPr lang="ru-RU" sz="1500" dirty="0"/>
              <a:t>с сайта </a:t>
            </a:r>
            <a:r>
              <a:rPr lang="ru-RU" sz="1500" dirty="0" err="1"/>
              <a:t>Lending</a:t>
            </a:r>
            <a:r>
              <a:rPr lang="ru-RU" sz="1500" dirty="0"/>
              <a:t> </a:t>
            </a:r>
            <a:r>
              <a:rPr lang="ru-RU" sz="1500" dirty="0" err="1"/>
              <a:t>Club</a:t>
            </a:r>
            <a:r>
              <a:rPr lang="ru-RU" sz="1500" dirty="0"/>
              <a:t> </a:t>
            </a:r>
            <a:r>
              <a:rPr lang="ru-RU" sz="1500" dirty="0" smtClean="0"/>
              <a:t>были взяты реальные данные кредитования, которые представляет из себя датасет</a:t>
            </a:r>
            <a:r>
              <a:rPr lang="ru-RU" sz="1500" dirty="0"/>
              <a:t>,</a:t>
            </a:r>
            <a:r>
              <a:rPr lang="ru-RU" sz="1500" dirty="0" smtClean="0"/>
              <a:t> размерностью </a:t>
            </a:r>
            <a:r>
              <a:rPr lang="en-US" sz="1500" dirty="0" smtClean="0"/>
              <a:t>shape (</a:t>
            </a:r>
            <a:r>
              <a:rPr lang="ru-RU" sz="1500" dirty="0" smtClean="0"/>
              <a:t>2.260.701</a:t>
            </a:r>
            <a:r>
              <a:rPr lang="en-US" sz="1500" dirty="0" smtClean="0"/>
              <a:t>,</a:t>
            </a:r>
            <a:r>
              <a:rPr lang="ru-RU" sz="1500" dirty="0" smtClean="0"/>
              <a:t> </a:t>
            </a:r>
            <a:r>
              <a:rPr lang="en-US" sz="1500" dirty="0" smtClean="0"/>
              <a:t>151)</a:t>
            </a:r>
            <a:r>
              <a:rPr lang="ru-RU" sz="1500" dirty="0" smtClean="0"/>
              <a:t> и весом 2,5+ Гб. Данный набор содержит информацию о клиентах за 10</a:t>
            </a:r>
            <a:r>
              <a:rPr lang="en-US" sz="1500" dirty="0" smtClean="0"/>
              <a:t>-</a:t>
            </a:r>
            <a:r>
              <a:rPr lang="ru-RU" sz="1500" dirty="0" smtClean="0"/>
              <a:t>и летний период </a:t>
            </a:r>
            <a:r>
              <a:rPr lang="ru-RU" sz="1500" dirty="0"/>
              <a:t>(2007-2018 </a:t>
            </a:r>
            <a:r>
              <a:rPr lang="ru-RU" sz="1500" dirty="0" smtClean="0"/>
              <a:t>гг.). </a:t>
            </a:r>
          </a:p>
          <a:p>
            <a:pPr marL="0" indent="0" algn="just">
              <a:buNone/>
            </a:pPr>
            <a:r>
              <a:rPr lang="ru-RU" sz="1400" b="1" dirty="0" smtClean="0"/>
              <a:t>	</a:t>
            </a:r>
            <a:r>
              <a:rPr lang="ru-RU" sz="1500" b="1" dirty="0" smtClean="0"/>
              <a:t>Ключевыми признаками в датасете являются</a:t>
            </a:r>
            <a:r>
              <a:rPr lang="en-US" sz="1500" b="1" dirty="0" smtClean="0"/>
              <a:t>: </a:t>
            </a:r>
            <a:r>
              <a:rPr lang="ru-RU" sz="1500" dirty="0" smtClean="0"/>
              <a:t>FICO </a:t>
            </a:r>
            <a:r>
              <a:rPr lang="ru-RU" sz="1500" dirty="0" err="1"/>
              <a:t>Score</a:t>
            </a:r>
            <a:r>
              <a:rPr lang="ru-RU" sz="1500" dirty="0"/>
              <a:t>, DTI (</a:t>
            </a:r>
            <a:r>
              <a:rPr lang="ru-RU" sz="1500" dirty="0" err="1"/>
              <a:t>Debt-to-Income</a:t>
            </a:r>
            <a:r>
              <a:rPr lang="ru-RU" sz="1500" dirty="0"/>
              <a:t>), платежная </a:t>
            </a:r>
            <a:r>
              <a:rPr lang="ru-RU" sz="1500" dirty="0" smtClean="0"/>
              <a:t>история, цель </a:t>
            </a:r>
            <a:r>
              <a:rPr lang="ru-RU" sz="1500" dirty="0"/>
              <a:t>кредита, стаж работы, верификация </a:t>
            </a:r>
            <a:r>
              <a:rPr lang="ru-RU" sz="1500" dirty="0" smtClean="0"/>
              <a:t>дохода и др. В датасете есть признак</a:t>
            </a:r>
            <a:r>
              <a:rPr lang="en-US" sz="1500" dirty="0" smtClean="0"/>
              <a:t>:</a:t>
            </a:r>
            <a:r>
              <a:rPr lang="ru-RU" sz="1500" dirty="0" smtClean="0"/>
              <a:t> «</a:t>
            </a:r>
            <a:r>
              <a:rPr lang="ru-RU" sz="1500" dirty="0" err="1" smtClean="0"/>
              <a:t>loan_status</a:t>
            </a:r>
            <a:r>
              <a:rPr lang="ru-RU" sz="1500" dirty="0" smtClean="0"/>
              <a:t>», в котором </a:t>
            </a:r>
            <a:r>
              <a:rPr lang="ru-RU" sz="1500" dirty="0"/>
              <a:t>содержится информация об оплате долга по </a:t>
            </a:r>
            <a:r>
              <a:rPr lang="ru-RU" sz="1500" dirty="0" smtClean="0"/>
              <a:t>кредиту, она будет являться нашей целевой переменной (</a:t>
            </a:r>
            <a:r>
              <a:rPr lang="en-US" sz="1500" dirty="0" smtClean="0"/>
              <a:t>y)</a:t>
            </a:r>
            <a:r>
              <a:rPr lang="ru-RU" sz="1500" dirty="0" smtClean="0"/>
              <a:t>. Значения </a:t>
            </a:r>
            <a:r>
              <a:rPr lang="en-US" sz="1500" dirty="0" smtClean="0"/>
              <a:t>y:</a:t>
            </a:r>
            <a:endParaRPr lang="ru-RU" sz="1500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10254"/>
            <a:ext cx="8658180" cy="33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60136"/>
            <a:ext cx="8596668" cy="59494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Значения целевой переменной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4582" y="1184641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ru-RU" sz="1300" b="1" dirty="0" err="1"/>
              <a:t>Fully</a:t>
            </a:r>
            <a:r>
              <a:rPr lang="ru-RU" sz="1300" b="1" dirty="0"/>
              <a:t> </a:t>
            </a:r>
            <a:r>
              <a:rPr lang="ru-RU" sz="1300" b="1" dirty="0" err="1"/>
              <a:t>Paid</a:t>
            </a:r>
            <a:r>
              <a:rPr lang="ru-RU" sz="1300" dirty="0"/>
              <a:t> (Полностью оплачено): Сумма кредитов, которые были полностью погашены заемщиками.</a:t>
            </a:r>
          </a:p>
          <a:p>
            <a:pPr algn="just"/>
            <a:r>
              <a:rPr lang="ru-RU" sz="1300" b="1" dirty="0" err="1"/>
              <a:t>Current</a:t>
            </a:r>
            <a:r>
              <a:rPr lang="ru-RU" sz="1300" dirty="0"/>
              <a:t> (Текущий): </a:t>
            </a:r>
            <a:r>
              <a:rPr lang="ru-RU" sz="1300" dirty="0" smtClean="0"/>
              <a:t>Кредиты, </a:t>
            </a:r>
            <a:r>
              <a:rPr lang="ru-RU" sz="1300" dirty="0"/>
              <a:t>которые находятся в текущем состоянии, то есть заемщики делают платежи </a:t>
            </a:r>
            <a:r>
              <a:rPr lang="ru-RU" sz="1300" dirty="0" smtClean="0"/>
              <a:t>вовремя</a:t>
            </a:r>
            <a:r>
              <a:rPr lang="en-US" sz="1300" dirty="0"/>
              <a:t>.</a:t>
            </a:r>
            <a:endParaRPr lang="ru-RU" sz="1300" dirty="0"/>
          </a:p>
          <a:p>
            <a:pPr algn="just"/>
            <a:r>
              <a:rPr lang="ru-RU" sz="1300" b="1" dirty="0" err="1"/>
              <a:t>Charged</a:t>
            </a:r>
            <a:r>
              <a:rPr lang="ru-RU" sz="1300" b="1" dirty="0"/>
              <a:t> </a:t>
            </a:r>
            <a:r>
              <a:rPr lang="ru-RU" sz="1300" b="1" dirty="0" err="1"/>
              <a:t>Off</a:t>
            </a:r>
            <a:r>
              <a:rPr lang="ru-RU" sz="1300" dirty="0"/>
              <a:t> (Списано): Сумма кредитов, которые были списаны как безнадежные к взысканию. </a:t>
            </a:r>
            <a:endParaRPr lang="ru-RU" sz="1300" dirty="0" smtClean="0"/>
          </a:p>
          <a:p>
            <a:pPr algn="just"/>
            <a:r>
              <a:rPr lang="ru-RU" sz="1300" b="1" dirty="0" err="1" smtClean="0"/>
              <a:t>Late</a:t>
            </a:r>
            <a:r>
              <a:rPr lang="ru-RU" sz="1300" b="1" dirty="0" smtClean="0"/>
              <a:t> </a:t>
            </a:r>
            <a:r>
              <a:rPr lang="ru-RU" sz="1300" b="1" dirty="0"/>
              <a:t>(31-120 </a:t>
            </a:r>
            <a:r>
              <a:rPr lang="ru-RU" sz="1300" b="1" dirty="0" err="1"/>
              <a:t>days</a:t>
            </a:r>
            <a:r>
              <a:rPr lang="ru-RU" sz="1300" b="1" dirty="0"/>
              <a:t>)</a:t>
            </a:r>
            <a:r>
              <a:rPr lang="ru-RU" sz="1300" dirty="0"/>
              <a:t> (</a:t>
            </a:r>
            <a:r>
              <a:rPr lang="ru-RU" sz="1300" dirty="0" smtClean="0"/>
              <a:t>Просрочка): </a:t>
            </a:r>
            <a:r>
              <a:rPr lang="ru-RU" sz="1300" dirty="0"/>
              <a:t>Сумма кредитов, по которым платежи задерживаются на срок от 31 до 120 дней.</a:t>
            </a:r>
          </a:p>
          <a:p>
            <a:pPr algn="just"/>
            <a:r>
              <a:rPr lang="ru-RU" sz="1300" b="1" dirty="0" err="1"/>
              <a:t>In</a:t>
            </a:r>
            <a:r>
              <a:rPr lang="ru-RU" sz="1300" b="1" dirty="0"/>
              <a:t> </a:t>
            </a:r>
            <a:r>
              <a:rPr lang="ru-RU" sz="1300" b="1" dirty="0" err="1"/>
              <a:t>Grace</a:t>
            </a:r>
            <a:r>
              <a:rPr lang="ru-RU" sz="1300" b="1" dirty="0"/>
              <a:t> </a:t>
            </a:r>
            <a:r>
              <a:rPr lang="ru-RU" sz="1300" b="1" dirty="0" err="1"/>
              <a:t>Period</a:t>
            </a:r>
            <a:r>
              <a:rPr lang="ru-RU" sz="1300" dirty="0"/>
              <a:t> (В льготный период): Сумма кредитов, которые находятся в льготном </a:t>
            </a:r>
            <a:r>
              <a:rPr lang="ru-RU" sz="1300" dirty="0" smtClean="0"/>
              <a:t>периоде.</a:t>
            </a:r>
          </a:p>
          <a:p>
            <a:pPr algn="just"/>
            <a:r>
              <a:rPr lang="ru-RU" sz="1300" b="1" dirty="0" err="1" smtClean="0"/>
              <a:t>Late</a:t>
            </a:r>
            <a:r>
              <a:rPr lang="ru-RU" sz="1300" b="1" dirty="0" smtClean="0"/>
              <a:t> </a:t>
            </a:r>
            <a:r>
              <a:rPr lang="ru-RU" sz="1300" b="1" dirty="0"/>
              <a:t>(16-30 </a:t>
            </a:r>
            <a:r>
              <a:rPr lang="ru-RU" sz="1300" b="1" dirty="0" err="1"/>
              <a:t>days</a:t>
            </a:r>
            <a:r>
              <a:rPr lang="ru-RU" sz="1300" b="1" dirty="0"/>
              <a:t>)</a:t>
            </a:r>
            <a:r>
              <a:rPr lang="ru-RU" sz="1300" dirty="0"/>
              <a:t> (</a:t>
            </a:r>
            <a:r>
              <a:rPr lang="ru-RU" sz="1300" dirty="0" smtClean="0"/>
              <a:t>Просрочка): </a:t>
            </a:r>
            <a:r>
              <a:rPr lang="ru-RU" sz="1300" dirty="0"/>
              <a:t>Сумма кредитов, по которым платежи задерживаются на срок от 16 до 30 дней.</a:t>
            </a:r>
          </a:p>
          <a:p>
            <a:pPr algn="just"/>
            <a:r>
              <a:rPr lang="ru-RU" sz="1300" b="1" dirty="0" err="1"/>
              <a:t>Does</a:t>
            </a:r>
            <a:r>
              <a:rPr lang="ru-RU" sz="1300" b="1" dirty="0"/>
              <a:t> </a:t>
            </a:r>
            <a:r>
              <a:rPr lang="ru-RU" sz="1300" b="1" dirty="0" err="1"/>
              <a:t>not</a:t>
            </a:r>
            <a:r>
              <a:rPr lang="ru-RU" sz="1300" b="1" dirty="0"/>
              <a:t> </a:t>
            </a:r>
            <a:r>
              <a:rPr lang="ru-RU" sz="1300" b="1" dirty="0" err="1"/>
              <a:t>meet</a:t>
            </a:r>
            <a:r>
              <a:rPr lang="ru-RU" sz="1300" b="1" dirty="0"/>
              <a:t> </a:t>
            </a:r>
            <a:r>
              <a:rPr lang="ru-RU" sz="1300" b="1" dirty="0" err="1"/>
              <a:t>the</a:t>
            </a:r>
            <a:r>
              <a:rPr lang="ru-RU" sz="1300" b="1" dirty="0"/>
              <a:t> </a:t>
            </a:r>
            <a:r>
              <a:rPr lang="ru-RU" sz="1300" b="1" dirty="0" err="1"/>
              <a:t>credit</a:t>
            </a:r>
            <a:r>
              <a:rPr lang="ru-RU" sz="1300" b="1" dirty="0"/>
              <a:t> </a:t>
            </a:r>
            <a:r>
              <a:rPr lang="ru-RU" sz="1300" b="1" dirty="0" err="1"/>
              <a:t>policy</a:t>
            </a:r>
            <a:r>
              <a:rPr lang="ru-RU" sz="1300" b="1" dirty="0"/>
              <a:t>. </a:t>
            </a:r>
            <a:r>
              <a:rPr lang="ru-RU" sz="1300" b="1" dirty="0" err="1"/>
              <a:t>Status</a:t>
            </a:r>
            <a:r>
              <a:rPr lang="ru-RU" sz="1300" b="1" dirty="0"/>
              <a:t>: </a:t>
            </a:r>
            <a:r>
              <a:rPr lang="ru-RU" sz="1300" b="1" dirty="0" err="1"/>
              <a:t>Fully</a:t>
            </a:r>
            <a:r>
              <a:rPr lang="ru-RU" sz="1300" b="1" dirty="0"/>
              <a:t> </a:t>
            </a:r>
            <a:r>
              <a:rPr lang="ru-RU" sz="1300" b="1" dirty="0" err="1"/>
              <a:t>Paid</a:t>
            </a:r>
            <a:r>
              <a:rPr lang="ru-RU" sz="1300" dirty="0"/>
              <a:t> (Не соответствует кредитной политике. Статус: Полностью оплачено): Сумма кредитов, которые были полностью оплачены, но не соответствуют определенным критериям кредитной политики.</a:t>
            </a:r>
          </a:p>
          <a:p>
            <a:pPr algn="just"/>
            <a:r>
              <a:rPr lang="ru-RU" sz="1300" b="1" dirty="0" err="1"/>
              <a:t>Does</a:t>
            </a:r>
            <a:r>
              <a:rPr lang="ru-RU" sz="1300" b="1" dirty="0"/>
              <a:t> </a:t>
            </a:r>
            <a:r>
              <a:rPr lang="ru-RU" sz="1300" b="1" dirty="0" err="1"/>
              <a:t>not</a:t>
            </a:r>
            <a:r>
              <a:rPr lang="ru-RU" sz="1300" b="1" dirty="0"/>
              <a:t> </a:t>
            </a:r>
            <a:r>
              <a:rPr lang="ru-RU" sz="1300" b="1" dirty="0" err="1"/>
              <a:t>meet</a:t>
            </a:r>
            <a:r>
              <a:rPr lang="ru-RU" sz="1300" b="1" dirty="0"/>
              <a:t> </a:t>
            </a:r>
            <a:r>
              <a:rPr lang="ru-RU" sz="1300" b="1" dirty="0" err="1"/>
              <a:t>the</a:t>
            </a:r>
            <a:r>
              <a:rPr lang="ru-RU" sz="1300" b="1" dirty="0"/>
              <a:t> </a:t>
            </a:r>
            <a:r>
              <a:rPr lang="ru-RU" sz="1300" b="1" dirty="0" err="1"/>
              <a:t>credit</a:t>
            </a:r>
            <a:r>
              <a:rPr lang="ru-RU" sz="1300" b="1" dirty="0"/>
              <a:t> </a:t>
            </a:r>
            <a:r>
              <a:rPr lang="ru-RU" sz="1300" b="1" dirty="0" err="1"/>
              <a:t>policy</a:t>
            </a:r>
            <a:r>
              <a:rPr lang="ru-RU" sz="1300" b="1" dirty="0"/>
              <a:t>. </a:t>
            </a:r>
            <a:r>
              <a:rPr lang="ru-RU" sz="1300" b="1" dirty="0" err="1"/>
              <a:t>Status</a:t>
            </a:r>
            <a:r>
              <a:rPr lang="ru-RU" sz="1300" b="1" dirty="0"/>
              <a:t>: </a:t>
            </a:r>
            <a:r>
              <a:rPr lang="ru-RU" sz="1300" b="1" dirty="0" err="1"/>
              <a:t>Charged</a:t>
            </a:r>
            <a:r>
              <a:rPr lang="ru-RU" sz="1300" b="1" dirty="0"/>
              <a:t> </a:t>
            </a:r>
            <a:r>
              <a:rPr lang="ru-RU" sz="1300" b="1" dirty="0" err="1"/>
              <a:t>Off</a:t>
            </a:r>
            <a:r>
              <a:rPr lang="ru-RU" sz="1300" dirty="0"/>
              <a:t> (Не соответствует кредитной политике. Статус: Списано): Сумма кредитов, которые были списаны, но также не соответствуют критериям кредитной политики.</a:t>
            </a:r>
          </a:p>
          <a:p>
            <a:pPr algn="just"/>
            <a:r>
              <a:rPr lang="ru-RU" sz="1300" b="1" dirty="0" err="1"/>
              <a:t>Default</a:t>
            </a:r>
            <a:r>
              <a:rPr lang="ru-RU" sz="1300" b="1" dirty="0"/>
              <a:t> (Дефолт)</a:t>
            </a:r>
            <a:r>
              <a:rPr lang="ru-RU" sz="1300" dirty="0"/>
              <a:t>: Сумма кредитов, по которым заемщики не выполнили свои обязательства по платежам и находятся в состоянии дефолта.</a:t>
            </a:r>
          </a:p>
          <a:p>
            <a:pPr marL="0" indent="0" algn="just"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2880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918" y="490051"/>
            <a:ext cx="8596668" cy="144425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Так как категорий много и нам это не подходит, выберем только два основных значения для дальнейшей работы</a:t>
            </a:r>
            <a:r>
              <a:rPr lang="en-US" dirty="0" smtClean="0"/>
              <a:t>: </a:t>
            </a:r>
            <a:r>
              <a:rPr lang="ru-RU" b="1" dirty="0" err="1"/>
              <a:t>Fully</a:t>
            </a:r>
            <a:r>
              <a:rPr lang="ru-RU" b="1" dirty="0"/>
              <a:t> </a:t>
            </a:r>
            <a:r>
              <a:rPr lang="ru-RU" b="1" dirty="0" err="1"/>
              <a:t>Paid</a:t>
            </a:r>
            <a:r>
              <a:rPr lang="ru-RU" dirty="0"/>
              <a:t> (Полностью оплачено</a:t>
            </a:r>
            <a:r>
              <a:rPr lang="ru-RU" dirty="0" smtClean="0"/>
              <a:t>) и </a:t>
            </a:r>
            <a:r>
              <a:rPr lang="ru-RU" b="1" dirty="0" err="1"/>
              <a:t>Charged</a:t>
            </a:r>
            <a:r>
              <a:rPr lang="ru-RU" b="1" dirty="0"/>
              <a:t> </a:t>
            </a:r>
            <a:r>
              <a:rPr lang="ru-RU" b="1" dirty="0" err="1"/>
              <a:t>Off</a:t>
            </a:r>
            <a:r>
              <a:rPr lang="ru-RU" dirty="0"/>
              <a:t> (Списано</a:t>
            </a:r>
            <a:r>
              <a:rPr lang="ru-RU" dirty="0" smtClean="0"/>
              <a:t>). </a:t>
            </a:r>
          </a:p>
          <a:p>
            <a:pPr marL="0" indent="0" algn="just">
              <a:buNone/>
            </a:pPr>
            <a:r>
              <a:rPr lang="ru-RU" dirty="0" smtClean="0"/>
              <a:t>	График </a:t>
            </a:r>
            <a:r>
              <a:rPr lang="ru-RU" dirty="0"/>
              <a:t>распределения выбранных значений: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64" y="1934309"/>
            <a:ext cx="5819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60136"/>
            <a:ext cx="8596668" cy="71803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Обработка </a:t>
            </a:r>
            <a:r>
              <a:rPr lang="ru-RU" dirty="0" smtClean="0">
                <a:solidFill>
                  <a:schemeClr val="tx1"/>
                </a:solidFill>
              </a:rPr>
              <a:t>данных (</a:t>
            </a:r>
            <a:r>
              <a:rPr lang="en-US" dirty="0" smtClean="0">
                <a:solidFill>
                  <a:schemeClr val="tx1"/>
                </a:solidFill>
              </a:rPr>
              <a:t>Pre-processing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04551"/>
            <a:ext cx="8596668" cy="95836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Так как датасет у нас обширный, произведем его чистку. Найдем </a:t>
            </a:r>
            <a:r>
              <a:rPr lang="ru-RU" dirty="0"/>
              <a:t>% нулевых значений, для каждого </a:t>
            </a:r>
            <a:r>
              <a:rPr lang="ru-RU" dirty="0" smtClean="0"/>
              <a:t>признака (151 шт.) и построим % </a:t>
            </a:r>
            <a:r>
              <a:rPr lang="ru-RU" dirty="0"/>
              <a:t>пропущенных значений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54120"/>
            <a:ext cx="8660097" cy="427774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046285" y="3499338"/>
            <a:ext cx="8227717" cy="43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829734" y="618388"/>
            <a:ext cx="8596668" cy="844060"/>
          </a:xfrm>
        </p:spPr>
        <p:txBody>
          <a:bodyPr>
            <a:noAutofit/>
          </a:bodyPr>
          <a:lstStyle/>
          <a:p>
            <a:pPr marL="0" indent="0" algn="just"/>
            <a:r>
              <a:rPr lang="ru-RU" sz="1600" dirty="0">
                <a:solidFill>
                  <a:schemeClr val="tx1"/>
                </a:solidFill>
              </a:rPr>
              <a:t>	Как видно много признаков имеет довольное больше количество пропусков в % соотношении, поэтому оставим только данные у которых менее 50% пропущенных значений. Количество оставшихся признаков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93 шт. Отставшие признаки мы проанализировали и выбрали более информативные, которые необходимы, для решения поставленной задачи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5240215" y="1462448"/>
            <a:ext cx="4783015" cy="5363308"/>
          </a:xfrm>
        </p:spPr>
        <p:txBody>
          <a:bodyPr>
            <a:normAutofit/>
          </a:bodyPr>
          <a:lstStyle/>
          <a:p>
            <a:pPr algn="just"/>
            <a:r>
              <a:rPr lang="ru-RU" sz="1600" b="1" dirty="0" smtClean="0"/>
              <a:t>Условия кредита</a:t>
            </a:r>
            <a:r>
              <a:rPr lang="en-US" sz="1600" b="1" dirty="0" smtClean="0"/>
              <a:t>:</a:t>
            </a:r>
            <a:endParaRPr lang="ru-RU" sz="1600" b="1" dirty="0" smtClean="0"/>
          </a:p>
          <a:p>
            <a:pPr algn="just"/>
            <a:r>
              <a:rPr lang="ru-RU" sz="1600" dirty="0" smtClean="0"/>
              <a:t>1. </a:t>
            </a:r>
            <a:r>
              <a:rPr lang="en-US" sz="1600" dirty="0" smtClean="0"/>
              <a:t>“term”</a:t>
            </a:r>
            <a:r>
              <a:rPr lang="ru-RU" sz="1600" dirty="0" smtClean="0"/>
              <a:t> - срок кредита</a:t>
            </a:r>
          </a:p>
          <a:p>
            <a:pPr algn="just"/>
            <a:r>
              <a:rPr lang="ru-RU" sz="1600" dirty="0" smtClean="0"/>
              <a:t>2. </a:t>
            </a:r>
            <a:r>
              <a:rPr lang="en-US" sz="1600" dirty="0" smtClean="0"/>
              <a:t>“</a:t>
            </a:r>
            <a:r>
              <a:rPr lang="en-US" sz="1600" dirty="0" err="1" smtClean="0"/>
              <a:t>int_rate</a:t>
            </a:r>
            <a:r>
              <a:rPr lang="en-US" sz="1600" dirty="0" smtClean="0"/>
              <a:t>”</a:t>
            </a:r>
            <a:r>
              <a:rPr lang="ru-RU" sz="1600" dirty="0" smtClean="0"/>
              <a:t> - процентная ставка</a:t>
            </a:r>
          </a:p>
          <a:p>
            <a:pPr algn="just"/>
            <a:r>
              <a:rPr lang="ru-RU" sz="1600" b="1" dirty="0" smtClean="0"/>
              <a:t>Дополнительные проверки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algn="just"/>
            <a:r>
              <a:rPr lang="en-US" sz="1600" dirty="0" smtClean="0"/>
              <a:t>1. “</a:t>
            </a:r>
            <a:r>
              <a:rPr lang="en-US" sz="1600" dirty="0" err="1" smtClean="0"/>
              <a:t>mort_acc</a:t>
            </a:r>
            <a:r>
              <a:rPr lang="en-US" sz="1600" dirty="0" smtClean="0"/>
              <a:t>” - </a:t>
            </a:r>
            <a:r>
              <a:rPr lang="ru-RU" sz="1600" dirty="0" smtClean="0"/>
              <a:t>ипотечные </a:t>
            </a:r>
            <a:r>
              <a:rPr lang="ru-RU" sz="1600" dirty="0"/>
              <a:t>счета    </a:t>
            </a:r>
            <a:endParaRPr lang="ru-RU" sz="1600" dirty="0" smtClean="0"/>
          </a:p>
          <a:p>
            <a:pPr algn="just"/>
            <a:r>
              <a:rPr lang="en-US" sz="1600" dirty="0" smtClean="0"/>
              <a:t>2. “delinq_2yrs” - </a:t>
            </a:r>
            <a:r>
              <a:rPr lang="ru-RU" sz="1600" dirty="0" smtClean="0"/>
              <a:t>просрочки </a:t>
            </a:r>
            <a:r>
              <a:rPr lang="ru-RU" sz="1600" dirty="0"/>
              <a:t>за 2 </a:t>
            </a:r>
            <a:r>
              <a:rPr lang="ru-RU" sz="1600" dirty="0" smtClean="0"/>
              <a:t>года</a:t>
            </a:r>
            <a:endParaRPr lang="en-US" sz="1600" dirty="0" smtClean="0"/>
          </a:p>
          <a:p>
            <a:pPr algn="just"/>
            <a:r>
              <a:rPr lang="en-US" sz="1600" dirty="0" smtClean="0"/>
              <a:t>3. “inq_last_6mths”</a:t>
            </a:r>
            <a:r>
              <a:rPr lang="ru-RU" sz="1600" dirty="0" smtClean="0"/>
              <a:t> - кредитные запросы</a:t>
            </a:r>
            <a:endParaRPr lang="en-US" sz="1600" dirty="0" smtClean="0"/>
          </a:p>
          <a:p>
            <a:pPr algn="just"/>
            <a:r>
              <a:rPr lang="en-US" sz="1600" dirty="0" smtClean="0"/>
              <a:t>4. “</a:t>
            </a:r>
            <a:r>
              <a:rPr lang="en-US" sz="1600" dirty="0" err="1" smtClean="0"/>
              <a:t>verification_status</a:t>
            </a:r>
            <a:r>
              <a:rPr lang="en-US" sz="1600" dirty="0" smtClean="0"/>
              <a:t>” - </a:t>
            </a:r>
            <a:r>
              <a:rPr lang="ru-RU" sz="1600" dirty="0" smtClean="0"/>
              <a:t>подтвержден </a:t>
            </a:r>
            <a:r>
              <a:rPr lang="ru-RU" sz="1600" dirty="0"/>
              <a:t>ли </a:t>
            </a:r>
            <a:r>
              <a:rPr lang="ru-RU" sz="1600" dirty="0" smtClean="0"/>
              <a:t>доход</a:t>
            </a:r>
            <a:endParaRPr lang="en-US" sz="1600" dirty="0" smtClean="0"/>
          </a:p>
          <a:p>
            <a:pPr algn="just"/>
            <a:r>
              <a:rPr lang="en-US" sz="1600" dirty="0" smtClean="0"/>
              <a:t>“</a:t>
            </a:r>
            <a:r>
              <a:rPr lang="en-US" sz="1600" dirty="0"/>
              <a:t>purpose”</a:t>
            </a:r>
            <a:r>
              <a:rPr lang="ru-RU" sz="1600" dirty="0"/>
              <a:t> - цель </a:t>
            </a:r>
            <a:r>
              <a:rPr lang="ru-RU" sz="1600" dirty="0" smtClean="0"/>
              <a:t>кредита</a:t>
            </a:r>
            <a:endParaRPr lang="en-US" sz="1600" dirty="0" smtClean="0"/>
          </a:p>
          <a:p>
            <a:pPr algn="just"/>
            <a:r>
              <a:rPr lang="en-US" sz="1600" dirty="0" smtClean="0"/>
              <a:t>“</a:t>
            </a:r>
            <a:r>
              <a:rPr lang="en-US" sz="1600" dirty="0" err="1"/>
              <a:t>emp_length</a:t>
            </a:r>
            <a:r>
              <a:rPr lang="en-US" sz="1600" dirty="0"/>
              <a:t>”</a:t>
            </a:r>
            <a:r>
              <a:rPr lang="ru-RU" sz="1600" dirty="0"/>
              <a:t> - стаж работы</a:t>
            </a:r>
          </a:p>
          <a:p>
            <a:pPr algn="just"/>
            <a:r>
              <a:rPr lang="en-US" sz="1600" dirty="0"/>
              <a:t>“</a:t>
            </a:r>
            <a:r>
              <a:rPr lang="en-US" sz="1600" dirty="0" err="1"/>
              <a:t>home_ownership</a:t>
            </a:r>
            <a:r>
              <a:rPr lang="en-US" sz="1600" dirty="0"/>
              <a:t>”</a:t>
            </a:r>
            <a:r>
              <a:rPr lang="ru-RU" sz="1600" dirty="0"/>
              <a:t> - тип жилья (</a:t>
            </a:r>
            <a:r>
              <a:rPr lang="en-US" sz="1600" dirty="0"/>
              <a:t>OWN, RENT, MORTGAGE) </a:t>
            </a:r>
            <a:endParaRPr lang="ru-RU" sz="1400" dirty="0"/>
          </a:p>
          <a:p>
            <a:pPr algn="just"/>
            <a:r>
              <a:rPr lang="ru-RU" sz="1600" b="1" i="1" dirty="0" smtClean="0"/>
              <a:t>ИТОГО</a:t>
            </a:r>
            <a:r>
              <a:rPr lang="en-US" sz="1600" b="1" i="1" dirty="0" smtClean="0"/>
              <a:t>:</a:t>
            </a:r>
            <a:r>
              <a:rPr lang="ru-RU" sz="1600" i="1" dirty="0" smtClean="0"/>
              <a:t> </a:t>
            </a:r>
            <a:r>
              <a:rPr lang="en-US" sz="1600" i="1" dirty="0" smtClean="0"/>
              <a:t>shape (1.345.310, </a:t>
            </a:r>
            <a:r>
              <a:rPr lang="ru-RU" sz="1600" i="1" dirty="0" smtClean="0"/>
              <a:t>19</a:t>
            </a:r>
            <a:r>
              <a:rPr lang="en-US" sz="1600" i="1" dirty="0" smtClean="0"/>
              <a:t>)</a:t>
            </a:r>
            <a:endParaRPr lang="ru-RU" sz="1600" i="1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829734" y="1462448"/>
            <a:ext cx="4410481" cy="5131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 smtClean="0"/>
              <a:t>“</a:t>
            </a:r>
            <a:r>
              <a:rPr lang="en-US" sz="1600" dirty="0" err="1" smtClean="0"/>
              <a:t>loan_status</a:t>
            </a:r>
            <a:r>
              <a:rPr lang="en-US" sz="1600" dirty="0" smtClean="0"/>
              <a:t>”</a:t>
            </a:r>
            <a:r>
              <a:rPr lang="ru-RU" sz="1600" dirty="0" smtClean="0"/>
              <a:t> – целевая переменная</a:t>
            </a:r>
            <a:r>
              <a:rPr lang="en-US" sz="1600" dirty="0" smtClean="0"/>
              <a:t>;    </a:t>
            </a:r>
            <a:endParaRPr lang="ru-RU" sz="1600" dirty="0" smtClean="0"/>
          </a:p>
          <a:p>
            <a:pPr algn="just"/>
            <a:r>
              <a:rPr lang="ru-RU" sz="1600" b="1" dirty="0" smtClean="0"/>
              <a:t>Кредитные характеристики</a:t>
            </a:r>
            <a:r>
              <a:rPr lang="en-US" sz="1600" b="1" dirty="0" smtClean="0"/>
              <a:t>:</a:t>
            </a:r>
          </a:p>
          <a:p>
            <a:pPr algn="just"/>
            <a:r>
              <a:rPr lang="ru-RU" sz="1600" dirty="0" smtClean="0"/>
              <a:t>1. </a:t>
            </a:r>
            <a:r>
              <a:rPr lang="en-US" sz="1600" dirty="0" smtClean="0"/>
              <a:t>“</a:t>
            </a:r>
            <a:r>
              <a:rPr lang="en-US" sz="1600" dirty="0" err="1" smtClean="0"/>
              <a:t>fico_range_low</a:t>
            </a:r>
            <a:r>
              <a:rPr lang="en-US" sz="1600" dirty="0" smtClean="0"/>
              <a:t>” - </a:t>
            </a:r>
            <a:r>
              <a:rPr lang="ru-RU" sz="1600" dirty="0" smtClean="0"/>
              <a:t>текущий кредитный рейтинг</a:t>
            </a:r>
            <a:endParaRPr lang="en-US" sz="1600" dirty="0" smtClean="0"/>
          </a:p>
          <a:p>
            <a:pPr algn="just"/>
            <a:r>
              <a:rPr lang="ru-RU" sz="1600" dirty="0" smtClean="0"/>
              <a:t>2. </a:t>
            </a:r>
            <a:r>
              <a:rPr lang="en-US" sz="1600" dirty="0" smtClean="0"/>
              <a:t>“</a:t>
            </a:r>
            <a:r>
              <a:rPr lang="en-US" sz="1600" dirty="0" err="1" smtClean="0"/>
              <a:t>dti</a:t>
            </a:r>
            <a:r>
              <a:rPr lang="en-US" sz="1600" dirty="0" smtClean="0"/>
              <a:t>” - Debt-to-Income ratio</a:t>
            </a:r>
          </a:p>
          <a:p>
            <a:pPr algn="just"/>
            <a:r>
              <a:rPr lang="ru-RU" sz="1600" dirty="0" smtClean="0"/>
              <a:t>3. </a:t>
            </a:r>
            <a:r>
              <a:rPr lang="en-US" sz="1600" dirty="0" smtClean="0"/>
              <a:t>“</a:t>
            </a:r>
            <a:r>
              <a:rPr lang="en-US" sz="1600" dirty="0" err="1" smtClean="0"/>
              <a:t>revol_util</a:t>
            </a:r>
            <a:r>
              <a:rPr lang="en-US" sz="1600" dirty="0" smtClean="0"/>
              <a:t>” - </a:t>
            </a:r>
            <a:r>
              <a:rPr lang="ru-RU" sz="1600" dirty="0" smtClean="0"/>
              <a:t>использование кредитного лимита</a:t>
            </a:r>
          </a:p>
          <a:p>
            <a:pPr algn="just"/>
            <a:r>
              <a:rPr lang="ru-RU" sz="1600" dirty="0" smtClean="0"/>
              <a:t>4. </a:t>
            </a:r>
            <a:r>
              <a:rPr lang="en-US" sz="1600" dirty="0" smtClean="0"/>
              <a:t>“</a:t>
            </a:r>
            <a:r>
              <a:rPr lang="en-US" sz="1600" dirty="0" err="1" smtClean="0"/>
              <a:t>open_acc</a:t>
            </a:r>
            <a:r>
              <a:rPr lang="en-US" sz="1600" dirty="0" smtClean="0"/>
              <a:t>”</a:t>
            </a:r>
            <a:r>
              <a:rPr lang="ru-RU" sz="1600" dirty="0" smtClean="0"/>
              <a:t> - открытые кредитные линии    </a:t>
            </a:r>
          </a:p>
          <a:p>
            <a:pPr algn="just"/>
            <a:r>
              <a:rPr lang="ru-RU" sz="1600" dirty="0" smtClean="0"/>
              <a:t>5. </a:t>
            </a:r>
            <a:r>
              <a:rPr lang="en-US" sz="1600" dirty="0" smtClean="0"/>
              <a:t>“</a:t>
            </a:r>
            <a:r>
              <a:rPr lang="en-US" sz="1600" dirty="0" err="1" smtClean="0"/>
              <a:t>total_acc</a:t>
            </a:r>
            <a:r>
              <a:rPr lang="en-US" sz="1600" dirty="0" smtClean="0"/>
              <a:t>”</a:t>
            </a:r>
            <a:r>
              <a:rPr lang="ru-RU" sz="1600" dirty="0" smtClean="0"/>
              <a:t> - всего кредитных счетов</a:t>
            </a:r>
          </a:p>
          <a:p>
            <a:pPr algn="just"/>
            <a:r>
              <a:rPr lang="ru-RU" sz="1600" dirty="0" smtClean="0"/>
              <a:t>6. </a:t>
            </a:r>
            <a:r>
              <a:rPr lang="en-US" sz="1600" dirty="0" smtClean="0"/>
              <a:t>“</a:t>
            </a:r>
            <a:r>
              <a:rPr lang="en-US" sz="1600" dirty="0" err="1" smtClean="0"/>
              <a:t>pub_rec_bankruptcies</a:t>
            </a:r>
            <a:r>
              <a:rPr lang="en-US" sz="1600" dirty="0" smtClean="0"/>
              <a:t>”</a:t>
            </a:r>
            <a:r>
              <a:rPr lang="ru-RU" sz="1600" dirty="0" smtClean="0"/>
              <a:t> –</a:t>
            </a:r>
            <a:r>
              <a:rPr lang="en-US" sz="1600" dirty="0" smtClean="0"/>
              <a:t> </a:t>
            </a:r>
            <a:r>
              <a:rPr lang="ru-RU" sz="1600" dirty="0" smtClean="0"/>
              <a:t>банкротства</a:t>
            </a:r>
          </a:p>
          <a:p>
            <a:pPr algn="just"/>
            <a:r>
              <a:rPr lang="ru-RU" sz="1600" b="1" dirty="0" smtClean="0"/>
              <a:t>Финансовые показатели</a:t>
            </a:r>
            <a:r>
              <a:rPr lang="en-US" sz="1600" b="1" dirty="0" smtClean="0"/>
              <a:t>:</a:t>
            </a:r>
          </a:p>
          <a:p>
            <a:pPr algn="just"/>
            <a:r>
              <a:rPr lang="ru-RU" sz="1600" dirty="0" smtClean="0"/>
              <a:t>1. </a:t>
            </a:r>
            <a:r>
              <a:rPr lang="en-US" sz="1600" dirty="0" smtClean="0"/>
              <a:t>“</a:t>
            </a:r>
            <a:r>
              <a:rPr lang="en-US" sz="1600" dirty="0" err="1" smtClean="0"/>
              <a:t>annual_inc</a:t>
            </a:r>
            <a:r>
              <a:rPr lang="en-US" sz="1600" dirty="0" smtClean="0"/>
              <a:t>”</a:t>
            </a:r>
            <a:r>
              <a:rPr lang="ru-RU" sz="1600" dirty="0" smtClean="0"/>
              <a:t> - годовой доход</a:t>
            </a:r>
          </a:p>
          <a:p>
            <a:pPr algn="just"/>
            <a:r>
              <a:rPr lang="ru-RU" sz="1600" dirty="0" smtClean="0"/>
              <a:t>2. </a:t>
            </a:r>
            <a:r>
              <a:rPr lang="en-US" sz="1600" dirty="0" smtClean="0"/>
              <a:t>“</a:t>
            </a:r>
            <a:r>
              <a:rPr lang="en-US" sz="1600" dirty="0" err="1" smtClean="0"/>
              <a:t>loan_amnt</a:t>
            </a:r>
            <a:r>
              <a:rPr lang="en-US" sz="1600" dirty="0" smtClean="0"/>
              <a:t>”</a:t>
            </a:r>
            <a:r>
              <a:rPr lang="ru-RU" sz="1600" dirty="0" smtClean="0"/>
              <a:t> - запрашиваемая сумма</a:t>
            </a:r>
          </a:p>
          <a:p>
            <a:pPr algn="just"/>
            <a:r>
              <a:rPr lang="ru-RU" sz="1600" dirty="0" smtClean="0"/>
              <a:t>3. </a:t>
            </a:r>
            <a:r>
              <a:rPr lang="en-US" sz="1600" dirty="0" smtClean="0"/>
              <a:t>“installment”</a:t>
            </a:r>
            <a:r>
              <a:rPr lang="ru-RU" sz="1600" dirty="0" smtClean="0"/>
              <a:t> - платеж по кредиту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29734" y="1462448"/>
            <a:ext cx="8815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29734" y="1462448"/>
            <a:ext cx="0" cy="499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829734" y="6453554"/>
            <a:ext cx="8463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3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0" y="1370518"/>
            <a:ext cx="2558234" cy="298940"/>
          </a:xfrm>
        </p:spPr>
        <p:txBody>
          <a:bodyPr>
            <a:noAutofit/>
          </a:bodyPr>
          <a:lstStyle/>
          <a:p>
            <a:pPr algn="just"/>
            <a:r>
              <a:rPr lang="ru-RU" sz="1300" dirty="0" smtClean="0">
                <a:solidFill>
                  <a:schemeClr val="tx1"/>
                </a:solidFill>
              </a:rPr>
              <a:t/>
            </a:r>
            <a:br>
              <a:rPr lang="ru-RU" sz="1300" dirty="0" smtClean="0">
                <a:solidFill>
                  <a:schemeClr val="tx1"/>
                </a:solidFill>
              </a:rPr>
            </a:br>
            <a:r>
              <a:rPr lang="ru-RU" sz="1300" dirty="0" smtClean="0">
                <a:solidFill>
                  <a:schemeClr val="tx1"/>
                </a:solidFill>
              </a:rPr>
              <a:t>Выведем </a:t>
            </a:r>
            <a:r>
              <a:rPr lang="ru-RU" sz="1300" dirty="0">
                <a:solidFill>
                  <a:schemeClr val="tx1"/>
                </a:solidFill>
              </a:rPr>
              <a:t>% пропущенных </a:t>
            </a:r>
            <a:r>
              <a:rPr lang="ru-RU" sz="1300" dirty="0" smtClean="0">
                <a:solidFill>
                  <a:schemeClr val="tx1"/>
                </a:solidFill>
              </a:rPr>
              <a:t>значений, для наших итоговых признаков. </a:t>
            </a:r>
            <a:endParaRPr lang="ru-RU" sz="13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88536" y="4522464"/>
            <a:ext cx="2044049" cy="794269"/>
          </a:xfrm>
        </p:spPr>
        <p:txBody>
          <a:bodyPr>
            <a:normAutofit/>
          </a:bodyPr>
          <a:lstStyle/>
          <a:p>
            <a:r>
              <a:rPr lang="ru-RU" sz="1300" dirty="0" smtClean="0">
                <a:solidFill>
                  <a:schemeClr val="tx1"/>
                </a:solidFill>
              </a:rPr>
              <a:t>Это </a:t>
            </a:r>
            <a:r>
              <a:rPr lang="ru-RU" sz="1300" dirty="0">
                <a:solidFill>
                  <a:schemeClr val="tx1"/>
                </a:solidFill>
              </a:rPr>
              <a:t>финальный датасет наших </a:t>
            </a:r>
            <a:r>
              <a:rPr lang="ru-RU" sz="1300" dirty="0" smtClean="0">
                <a:solidFill>
                  <a:schemeClr val="tx1"/>
                </a:solidFill>
              </a:rPr>
              <a:t>данных</a:t>
            </a:r>
            <a:endParaRPr lang="ru-RU" sz="13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374"/>
            <a:ext cx="5793803" cy="2631228"/>
          </a:xfrm>
          <a:prstGeom prst="rect">
            <a:avLst/>
          </a:prstGeom>
        </p:spPr>
      </p:pic>
      <p:sp>
        <p:nvSpPr>
          <p:cNvPr id="6" name="Текст 2"/>
          <p:cNvSpPr txBox="1">
            <a:spLocks/>
          </p:cNvSpPr>
          <p:nvPr/>
        </p:nvSpPr>
        <p:spPr>
          <a:xfrm>
            <a:off x="677334" y="2835602"/>
            <a:ext cx="9231596" cy="454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300" dirty="0">
                <a:solidFill>
                  <a:schemeClr val="tx1"/>
                </a:solidFill>
              </a:rPr>
              <a:t>По итогу </a:t>
            </a:r>
            <a:r>
              <a:rPr lang="ru-RU" sz="1300" dirty="0" smtClean="0">
                <a:solidFill>
                  <a:schemeClr val="tx1"/>
                </a:solidFill>
              </a:rPr>
              <a:t>оставшиеся столбцы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ru-RU" sz="1300" dirty="0" smtClean="0">
                <a:solidFill>
                  <a:schemeClr val="tx1"/>
                </a:solidFill>
              </a:rPr>
              <a:t>имеют </a:t>
            </a:r>
            <a:r>
              <a:rPr lang="ru-RU" sz="1300" dirty="0">
                <a:solidFill>
                  <a:schemeClr val="tx1"/>
                </a:solidFill>
              </a:rPr>
              <a:t>не более 6% пропусков от общего объема данных</a:t>
            </a:r>
            <a:r>
              <a:rPr lang="ru-RU" sz="1300" dirty="0" smtClean="0">
                <a:solidFill>
                  <a:schemeClr val="tx1"/>
                </a:solidFill>
              </a:rPr>
              <a:t>, так </a:t>
            </a:r>
            <a:r>
              <a:rPr lang="ru-RU" sz="1300" dirty="0">
                <a:solidFill>
                  <a:schemeClr val="tx1"/>
                </a:solidFill>
              </a:rPr>
              <a:t>как остался все равно массивный </a:t>
            </a:r>
            <a:r>
              <a:rPr lang="ru-RU" sz="1300" dirty="0" err="1" smtClean="0">
                <a:solidFill>
                  <a:schemeClr val="tx1"/>
                </a:solidFill>
              </a:rPr>
              <a:t>датафрейм</a:t>
            </a:r>
            <a:r>
              <a:rPr lang="ru-RU" sz="1300" dirty="0" smtClean="0">
                <a:solidFill>
                  <a:schemeClr val="tx1"/>
                </a:solidFill>
              </a:rPr>
              <a:t> и кол-во признаков с пропусками невелико мы </a:t>
            </a:r>
            <a:r>
              <a:rPr lang="ru-RU" sz="1300" dirty="0">
                <a:solidFill>
                  <a:schemeClr val="tx1"/>
                </a:solidFill>
              </a:rPr>
              <a:t>удалим ряды, значения которых </a:t>
            </a:r>
            <a:r>
              <a:rPr lang="ru-RU" sz="1300" dirty="0" smtClean="0">
                <a:solidFill>
                  <a:schemeClr val="tx1"/>
                </a:solidFill>
              </a:rPr>
              <a:t>отсутствуют.</a:t>
            </a:r>
            <a:endParaRPr lang="ru-RU" sz="13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90474"/>
            <a:ext cx="2896902" cy="32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70244"/>
            <a:ext cx="8596668" cy="7408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Продолжаем обработку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6354" y="2101364"/>
            <a:ext cx="3430049" cy="4003002"/>
          </a:xfrm>
        </p:spPr>
        <p:txBody>
          <a:bodyPr>
            <a:normAutofit/>
          </a:bodyPr>
          <a:lstStyle/>
          <a:p>
            <a:pPr algn="just"/>
            <a:r>
              <a:rPr lang="ru-RU" sz="1400" dirty="0" smtClean="0"/>
              <a:t>Как мы видим пара признаков</a:t>
            </a:r>
            <a:r>
              <a:rPr lang="en-US" sz="1400" dirty="0" smtClean="0"/>
              <a:t>:</a:t>
            </a:r>
            <a:r>
              <a:rPr lang="ru-RU" sz="1400" dirty="0" smtClean="0"/>
              <a:t> </a:t>
            </a:r>
            <a:r>
              <a:rPr lang="en-US" sz="1400" dirty="0" smtClean="0"/>
              <a:t>“installment” </a:t>
            </a:r>
            <a:r>
              <a:rPr lang="ru-RU" sz="1400" dirty="0" smtClean="0"/>
              <a:t>и </a:t>
            </a:r>
            <a:r>
              <a:rPr lang="en-US" sz="1400" dirty="0" smtClean="0"/>
              <a:t>“loan</a:t>
            </a:r>
            <a:r>
              <a:rPr lang="ru-RU" sz="1400" dirty="0" smtClean="0"/>
              <a:t>_</a:t>
            </a:r>
            <a:r>
              <a:rPr lang="en-US" sz="1400" dirty="0" err="1" smtClean="0"/>
              <a:t>amnt</a:t>
            </a:r>
            <a:r>
              <a:rPr lang="en-US" sz="1400" dirty="0" smtClean="0"/>
              <a:t>” </a:t>
            </a:r>
            <a:r>
              <a:rPr lang="ru-RU" sz="1400" dirty="0" smtClean="0"/>
              <a:t>имеют высокую корреляцию 0,953</a:t>
            </a:r>
            <a:r>
              <a:rPr lang="ru-RU" sz="1400" dirty="0"/>
              <a:t>, поэтом </a:t>
            </a:r>
            <a:r>
              <a:rPr lang="ru-RU" sz="1400" dirty="0" smtClean="0"/>
              <a:t>удалим </a:t>
            </a:r>
            <a:r>
              <a:rPr lang="en-US" sz="1400" dirty="0" smtClean="0"/>
              <a:t>“installment”</a:t>
            </a:r>
            <a:r>
              <a:rPr lang="ru-RU" sz="1400" dirty="0" smtClean="0"/>
              <a:t>, </a:t>
            </a:r>
            <a:r>
              <a:rPr lang="ru-RU" sz="1400" dirty="0"/>
              <a:t>так как он вычисляется из </a:t>
            </a:r>
            <a:r>
              <a:rPr lang="ru-RU" sz="1400" dirty="0" err="1" smtClean="0"/>
              <a:t>loan_amnt</a:t>
            </a:r>
            <a:r>
              <a:rPr lang="ru-RU" sz="1400" dirty="0" smtClean="0"/>
              <a:t> и менее значим.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2" y="2101364"/>
            <a:ext cx="5217132" cy="4470063"/>
          </a:xfrm>
          <a:prstGeom prst="rect">
            <a:avLst/>
          </a:prstGeom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829735" y="1163518"/>
            <a:ext cx="8596668" cy="1195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dirty="0" smtClean="0"/>
              <a:t>Визуализируем корреляционную матрицу, для числовых признаков. Корреляционная матрица — это таблица, которая показывает коэффициенты корреляции между несколькими переменными в наборе данных. Она позволяет оценить, насколько сильно и в каком направлении (положительном или отрицательном) связаны различные переменные.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5812693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1871</TotalTime>
  <Words>2112</Words>
  <Application>Microsoft Office PowerPoint</Application>
  <PresentationFormat>Широкоэкранный</PresentationFormat>
  <Paragraphs>198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DeepSeek-CJK-patch</vt:lpstr>
      <vt:lpstr>Trebuchet MS</vt:lpstr>
      <vt:lpstr>Wingdings 3</vt:lpstr>
      <vt:lpstr>Аспект</vt:lpstr>
      <vt:lpstr>Тема: прогнозирование кредитного скоринга Итоговый проект по Data Science</vt:lpstr>
      <vt:lpstr>Введение</vt:lpstr>
      <vt:lpstr>Данные и их источник</vt:lpstr>
      <vt:lpstr>Значения целевой переменной</vt:lpstr>
      <vt:lpstr>Презентация PowerPoint</vt:lpstr>
      <vt:lpstr>Обработка данных (Pre-processing) </vt:lpstr>
      <vt:lpstr> Как видно много признаков имеет довольное больше количество пропусков в % соотношении, поэтому оставим только данные у которых менее 50% пропущенных значений. Количество оставшихся признаков 93 шт. Отставшие признаки мы проанализировали и выбрали более информативные, которые необходимы, для решения поставленной задачи:</vt:lpstr>
      <vt:lpstr> Выведем % пропущенных значений, для наших итоговых признаков. </vt:lpstr>
      <vt:lpstr>Продолжаем обработку данных</vt:lpstr>
      <vt:lpstr>Преобразование категориальных переменных</vt:lpstr>
      <vt:lpstr>Метрики качества с точки зрения нашей задачи:</vt:lpstr>
      <vt:lpstr>Построение моделей</vt:lpstr>
      <vt:lpstr>2. GradientBoostingClassifier:</vt:lpstr>
      <vt:lpstr>Презентация PowerPoint</vt:lpstr>
      <vt:lpstr>Оценка эффективности</vt:lpstr>
      <vt:lpstr>ИНС (искусственная нейронная сеть):</vt:lpstr>
      <vt:lpstr>Презентация PowerPoint</vt:lpstr>
      <vt:lpstr>Важность признаков модели ИНС:</vt:lpstr>
      <vt:lpstr>Презентация PowerPoint</vt:lpstr>
      <vt:lpstr>Внедрение</vt:lpstr>
      <vt:lpstr>Перейдем на Streamlit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Кредитный скоринг</dc:title>
  <dc:creator>Пользователь Windows</dc:creator>
  <cp:lastModifiedBy>Пользователь Windows</cp:lastModifiedBy>
  <cp:revision>57</cp:revision>
  <dcterms:created xsi:type="dcterms:W3CDTF">2025-05-11T08:03:24Z</dcterms:created>
  <dcterms:modified xsi:type="dcterms:W3CDTF">2025-05-12T21:20:50Z</dcterms:modified>
</cp:coreProperties>
</file>