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notesMasterIdLst>
    <p:notesMasterId r:id="rId5"/>
  </p:notesMasterIdLst>
  <p:sldIdLst>
    <p:sldId id="256" r:id="rId2"/>
    <p:sldId id="258" r:id="rId3"/>
    <p:sldId id="268" r:id="rId4"/>
  </p:sldIdLst>
  <p:sldSz cx="9144000" cy="5715000" type="screen16x10"/>
  <p:notesSz cx="6858000" cy="9144000"/>
  <p:defaultTextStyle>
    <a:defPPr>
      <a:defRPr lang="fr-FR"/>
    </a:defPPr>
    <a:lvl1pPr marL="0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565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131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696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261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2827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392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5957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522" algn="l" defTabSz="7131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B5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81"/>
  </p:normalViewPr>
  <p:slideViewPr>
    <p:cSldViewPr snapToGrid="0" snapToObjects="1">
      <p:cViewPr>
        <p:scale>
          <a:sx n="111" d="100"/>
          <a:sy n="111" d="100"/>
        </p:scale>
        <p:origin x="552" y="6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7DE3-99E7-1240-BB98-8B20A9D5F561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C4F30-B4A9-9448-81CE-394ECD563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0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1" y="935302"/>
            <a:ext cx="6858000" cy="1989667"/>
          </a:xfrm>
        </p:spPr>
        <p:txBody>
          <a:bodyPr anchor="b"/>
          <a:lstStyle>
            <a:lvl1pPr algn="ctr">
              <a:defRPr sz="47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1" y="3001698"/>
            <a:ext cx="6858000" cy="1379802"/>
          </a:xfrm>
        </p:spPr>
        <p:txBody>
          <a:bodyPr/>
          <a:lstStyle>
            <a:lvl1pPr marL="0" indent="0" algn="ctr">
              <a:buNone/>
              <a:defRPr sz="1900"/>
            </a:lvl1pPr>
            <a:lvl2pPr marL="356565" indent="0" algn="ctr">
              <a:buNone/>
              <a:defRPr sz="1600"/>
            </a:lvl2pPr>
            <a:lvl3pPr marL="713131" indent="0" algn="ctr">
              <a:buNone/>
              <a:defRPr sz="1400"/>
            </a:lvl3pPr>
            <a:lvl4pPr marL="1069696" indent="0" algn="ctr">
              <a:buNone/>
              <a:defRPr sz="1200"/>
            </a:lvl4pPr>
            <a:lvl5pPr marL="1426261" indent="0" algn="ctr">
              <a:buNone/>
              <a:defRPr sz="1200"/>
            </a:lvl5pPr>
            <a:lvl6pPr marL="1782827" indent="0" algn="ctr">
              <a:buNone/>
              <a:defRPr sz="1200"/>
            </a:lvl6pPr>
            <a:lvl7pPr marL="2139392" indent="0" algn="ctr">
              <a:buNone/>
              <a:defRPr sz="1200"/>
            </a:lvl7pPr>
            <a:lvl8pPr marL="2495957" indent="0" algn="ctr">
              <a:buNone/>
              <a:defRPr sz="1200"/>
            </a:lvl8pPr>
            <a:lvl9pPr marL="2852522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6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8" y="304271"/>
            <a:ext cx="1971675" cy="484319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3" y="304271"/>
            <a:ext cx="5800725" cy="484319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3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9" y="1424786"/>
            <a:ext cx="7886700" cy="2377281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9" y="3824558"/>
            <a:ext cx="7886700" cy="1250156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56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69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62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28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93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59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25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78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2" y="304276"/>
            <a:ext cx="7886700" cy="110463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3" y="1400969"/>
            <a:ext cx="3868340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565" indent="0">
              <a:buNone/>
              <a:defRPr sz="1600" b="1"/>
            </a:lvl2pPr>
            <a:lvl3pPr marL="713131" indent="0">
              <a:buNone/>
              <a:defRPr sz="1400" b="1"/>
            </a:lvl3pPr>
            <a:lvl4pPr marL="1069696" indent="0">
              <a:buNone/>
              <a:defRPr sz="1200" b="1"/>
            </a:lvl4pPr>
            <a:lvl5pPr marL="1426261" indent="0">
              <a:buNone/>
              <a:defRPr sz="1200" b="1"/>
            </a:lvl5pPr>
            <a:lvl6pPr marL="1782827" indent="0">
              <a:buNone/>
              <a:defRPr sz="1200" b="1"/>
            </a:lvl6pPr>
            <a:lvl7pPr marL="2139392" indent="0">
              <a:buNone/>
              <a:defRPr sz="1200" b="1"/>
            </a:lvl7pPr>
            <a:lvl8pPr marL="2495957" indent="0">
              <a:buNone/>
              <a:defRPr sz="1200" b="1"/>
            </a:lvl8pPr>
            <a:lvl9pPr marL="2852522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3" y="2087563"/>
            <a:ext cx="3868340" cy="307049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2" y="1400969"/>
            <a:ext cx="3887391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565" indent="0">
              <a:buNone/>
              <a:defRPr sz="1600" b="1"/>
            </a:lvl2pPr>
            <a:lvl3pPr marL="713131" indent="0">
              <a:buNone/>
              <a:defRPr sz="1400" b="1"/>
            </a:lvl3pPr>
            <a:lvl4pPr marL="1069696" indent="0">
              <a:buNone/>
              <a:defRPr sz="1200" b="1"/>
            </a:lvl4pPr>
            <a:lvl5pPr marL="1426261" indent="0">
              <a:buNone/>
              <a:defRPr sz="1200" b="1"/>
            </a:lvl5pPr>
            <a:lvl6pPr marL="1782827" indent="0">
              <a:buNone/>
              <a:defRPr sz="1200" b="1"/>
            </a:lvl6pPr>
            <a:lvl7pPr marL="2139392" indent="0">
              <a:buNone/>
              <a:defRPr sz="1200" b="1"/>
            </a:lvl7pPr>
            <a:lvl8pPr marL="2495957" indent="0">
              <a:buNone/>
              <a:defRPr sz="1200" b="1"/>
            </a:lvl8pPr>
            <a:lvl9pPr marL="2852522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2" y="2087563"/>
            <a:ext cx="3887391" cy="307049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5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0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2" y="381000"/>
            <a:ext cx="2949179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2" y="822859"/>
            <a:ext cx="4629151" cy="406135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2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565" indent="0">
              <a:buNone/>
              <a:defRPr sz="1100"/>
            </a:lvl2pPr>
            <a:lvl3pPr marL="713131" indent="0">
              <a:buNone/>
              <a:defRPr sz="900"/>
            </a:lvl3pPr>
            <a:lvl4pPr marL="1069696" indent="0">
              <a:buNone/>
              <a:defRPr sz="800"/>
            </a:lvl4pPr>
            <a:lvl5pPr marL="1426261" indent="0">
              <a:buNone/>
              <a:defRPr sz="800"/>
            </a:lvl5pPr>
            <a:lvl6pPr marL="1782827" indent="0">
              <a:buNone/>
              <a:defRPr sz="800"/>
            </a:lvl6pPr>
            <a:lvl7pPr marL="2139392" indent="0">
              <a:buNone/>
              <a:defRPr sz="800"/>
            </a:lvl7pPr>
            <a:lvl8pPr marL="2495957" indent="0">
              <a:buNone/>
              <a:defRPr sz="800"/>
            </a:lvl8pPr>
            <a:lvl9pPr marL="2852522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35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2" y="381000"/>
            <a:ext cx="2949179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392" y="822859"/>
            <a:ext cx="4629151" cy="4061354"/>
          </a:xfrm>
        </p:spPr>
        <p:txBody>
          <a:bodyPr/>
          <a:lstStyle>
            <a:lvl1pPr marL="0" indent="0">
              <a:buNone/>
              <a:defRPr sz="2500"/>
            </a:lvl1pPr>
            <a:lvl2pPr marL="356565" indent="0">
              <a:buNone/>
              <a:defRPr sz="2200"/>
            </a:lvl2pPr>
            <a:lvl3pPr marL="713131" indent="0">
              <a:buNone/>
              <a:defRPr sz="1900"/>
            </a:lvl3pPr>
            <a:lvl4pPr marL="1069696" indent="0">
              <a:buNone/>
              <a:defRPr sz="1600"/>
            </a:lvl4pPr>
            <a:lvl5pPr marL="1426261" indent="0">
              <a:buNone/>
              <a:defRPr sz="1600"/>
            </a:lvl5pPr>
            <a:lvl6pPr marL="1782827" indent="0">
              <a:buNone/>
              <a:defRPr sz="1600"/>
            </a:lvl6pPr>
            <a:lvl7pPr marL="2139392" indent="0">
              <a:buNone/>
              <a:defRPr sz="1600"/>
            </a:lvl7pPr>
            <a:lvl8pPr marL="2495957" indent="0">
              <a:buNone/>
              <a:defRPr sz="1600"/>
            </a:lvl8pPr>
            <a:lvl9pPr marL="2852522" indent="0">
              <a:buNone/>
              <a:defRPr sz="1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2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565" indent="0">
              <a:buNone/>
              <a:defRPr sz="1100"/>
            </a:lvl2pPr>
            <a:lvl3pPr marL="713131" indent="0">
              <a:buNone/>
              <a:defRPr sz="900"/>
            </a:lvl3pPr>
            <a:lvl4pPr marL="1069696" indent="0">
              <a:buNone/>
              <a:defRPr sz="800"/>
            </a:lvl4pPr>
            <a:lvl5pPr marL="1426261" indent="0">
              <a:buNone/>
              <a:defRPr sz="800"/>
            </a:lvl5pPr>
            <a:lvl6pPr marL="1782827" indent="0">
              <a:buNone/>
              <a:defRPr sz="800"/>
            </a:lvl6pPr>
            <a:lvl7pPr marL="2139392" indent="0">
              <a:buNone/>
              <a:defRPr sz="800"/>
            </a:lvl7pPr>
            <a:lvl8pPr marL="2495957" indent="0">
              <a:buNone/>
              <a:defRPr sz="800"/>
            </a:lvl8pPr>
            <a:lvl9pPr marL="2852522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59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1" y="304276"/>
            <a:ext cx="7886700" cy="1104636"/>
          </a:xfrm>
          <a:prstGeom prst="rect">
            <a:avLst/>
          </a:prstGeom>
        </p:spPr>
        <p:txBody>
          <a:bodyPr vert="horz" lIns="71313" tIns="35656" rIns="71313" bIns="35656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71313" tIns="35656" rIns="71313" bIns="35656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1" y="5296964"/>
            <a:ext cx="2057400" cy="304271"/>
          </a:xfrm>
          <a:prstGeom prst="rect">
            <a:avLst/>
          </a:prstGeom>
        </p:spPr>
        <p:txBody>
          <a:bodyPr vert="horz" lIns="71313" tIns="35656" rIns="71313" bIns="356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838F-8349-EA47-858A-981118EB8966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1" y="5296964"/>
            <a:ext cx="3086100" cy="304271"/>
          </a:xfrm>
          <a:prstGeom prst="rect">
            <a:avLst/>
          </a:prstGeom>
        </p:spPr>
        <p:txBody>
          <a:bodyPr vert="horz" lIns="71313" tIns="35656" rIns="71313" bIns="356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1" y="5296964"/>
            <a:ext cx="2057400" cy="304271"/>
          </a:xfrm>
          <a:prstGeom prst="rect">
            <a:avLst/>
          </a:prstGeom>
        </p:spPr>
        <p:txBody>
          <a:bodyPr vert="horz" lIns="71313" tIns="35656" rIns="71313" bIns="356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67CB-B196-4642-87DD-4E064101AC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37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713131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83" indent="-178283" algn="l" defTabSz="713131" rtl="0" eaLnBrk="1" latinLnBrk="0" hangingPunct="1">
        <a:lnSpc>
          <a:spcPct val="90000"/>
        </a:lnSpc>
        <a:spcBef>
          <a:spcPts val="78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48" indent="-178283" algn="l" defTabSz="713131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413" indent="-178283" algn="l" defTabSz="713131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979" indent="-178283" algn="l" defTabSz="713131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43" indent="-178283" algn="l" defTabSz="713131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61110" indent="-178283" algn="l" defTabSz="713131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674" indent="-178283" algn="l" defTabSz="713131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39" indent="-178283" algn="l" defTabSz="713131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05" indent="-178283" algn="l" defTabSz="713131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65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31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696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61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27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2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957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22" algn="l" defTabSz="71313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microsoft.com/office/2007/relationships/hdphoto" Target="../media/hdphoto2.wdp"/><Relationship Id="rId8" Type="http://schemas.openxmlformats.org/officeDocument/2006/relationships/image" Target="../media/image7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 de texte 44"/>
          <p:cNvSpPr txBox="1"/>
          <p:nvPr/>
        </p:nvSpPr>
        <p:spPr>
          <a:xfrm>
            <a:off x="3402874" y="3019862"/>
            <a:ext cx="2292589" cy="58479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1313" tIns="35656" rIns="71313" bIns="356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latin typeface="Avenir Heavy" charset="0"/>
                <a:ea typeface="ＭＳ 明朝" charset="-128"/>
                <a:cs typeface="Times New Roman" charset="0"/>
              </a:rPr>
              <a:t>RENDRE LA NUIT PLUS CLAIRE</a:t>
            </a:r>
            <a:endParaRPr lang="fr-FR" sz="900" dirty="0">
              <a:ea typeface="ＭＳ 明朝" charset="-128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53229" y="-40169"/>
            <a:ext cx="9247611" cy="25793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16" name="Triangle rectangle 15"/>
          <p:cNvSpPr/>
          <p:nvPr/>
        </p:nvSpPr>
        <p:spPr>
          <a:xfrm flipH="1">
            <a:off x="8656835" y="5050871"/>
            <a:ext cx="555025" cy="457299"/>
          </a:xfrm>
          <a:prstGeom prst="rtTriangl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35751" y="5495987"/>
            <a:ext cx="9247611" cy="25793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19" name="Triangle rectangle 18"/>
          <p:cNvSpPr/>
          <p:nvPr/>
        </p:nvSpPr>
        <p:spPr>
          <a:xfrm flipH="1">
            <a:off x="8664573" y="5105399"/>
            <a:ext cx="529808" cy="422275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20" name="Triangle rectangle 19"/>
          <p:cNvSpPr/>
          <p:nvPr/>
        </p:nvSpPr>
        <p:spPr>
          <a:xfrm rot="10800000" flipH="1">
            <a:off x="-53975" y="229603"/>
            <a:ext cx="555025" cy="457299"/>
          </a:xfrm>
          <a:prstGeom prst="rtTriangl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21" name="Triangle rectangle 20"/>
          <p:cNvSpPr/>
          <p:nvPr/>
        </p:nvSpPr>
        <p:spPr>
          <a:xfrm rot="10800000" flipH="1">
            <a:off x="-36713" y="192363"/>
            <a:ext cx="554237" cy="425139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pic>
        <p:nvPicPr>
          <p:cNvPr id="22" name="Image 21" descr="truster&gt;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29" y="5522524"/>
            <a:ext cx="588006" cy="1822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4457" y="4418761"/>
            <a:ext cx="210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Light"/>
                <a:cs typeface="Avenir Light"/>
              </a:rPr>
              <a:t>Bastien Champ</a:t>
            </a:r>
          </a:p>
          <a:p>
            <a:r>
              <a:rPr lang="fr-FR" dirty="0" smtClean="0">
                <a:latin typeface="Avenir Light"/>
                <a:cs typeface="Avenir Light"/>
              </a:rPr>
              <a:t>Hector de Montlivault</a:t>
            </a:r>
            <a:endParaRPr lang="fr-FR" dirty="0">
              <a:latin typeface="Avenir Light"/>
              <a:cs typeface="Avenir Ligh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52" y="1587500"/>
            <a:ext cx="3657601" cy="10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0" b="99750" l="6000" r="75833">
                        <a14:foregroundMark x1="39333" y1="97500" x2="47333" y2="98750"/>
                        <a14:foregroundMark x1="66667" y1="50500" x2="66667" y2="55000"/>
                        <a14:foregroundMark x1="67333" y1="65250" x2="67667" y2="82500"/>
                        <a14:foregroundMark x1="48833" y1="98000" x2="62500" y2="98250"/>
                        <a14:backgroundMark x1="61833" y1="6500" x2="39167" y2="91500"/>
                        <a14:backgroundMark x1="47833" y1="6500" x2="45500" y2="50250"/>
                        <a14:backgroundMark x1="62333" y1="15250" x2="61000" y2="58750"/>
                        <a14:backgroundMark x1="40833" y1="89500" x2="60667" y2="90250"/>
                        <a14:backgroundMark x1="43000" y1="52750" x2="41333" y2="19500"/>
                        <a14:backgroundMark x1="40333" y1="10250" x2="46500" y2="8000"/>
                        <a14:backgroundMark x1="52167" y1="7500" x2="56667" y2="7250"/>
                        <a14:backgroundMark x1="50667" y1="13500" x2="62333" y2="11500"/>
                        <a14:backgroundMark x1="45500" y1="5250" x2="38500" y2="7250"/>
                        <a14:backgroundMark x1="38833" y1="14250" x2="45833" y2="12500"/>
                        <a14:backgroundMark x1="36500" y1="6750" x2="35667" y2="11500"/>
                        <a14:backgroundMark x1="35667" y1="13000" x2="36000" y2="39750"/>
                        <a14:backgroundMark x1="64833" y1="9000" x2="64833" y2="10000"/>
                        <a14:backgroundMark x1="63333" y1="18500" x2="63833" y2="77500"/>
                        <a14:backgroundMark x1="36333" y1="65000" x2="36333" y2="88000"/>
                        <a14:backgroundMark x1="53667" y1="93750" x2="61833" y2="93000"/>
                        <a14:backgroundMark x1="64667" y1="71000" x2="64667" y2="76750"/>
                        <a14:backgroundMark x1="64667" y1="79750" x2="64500" y2="80000"/>
                        <a14:backgroundMark x1="64833" y1="24500" x2="64833" y2="35500"/>
                        <a14:backgroundMark x1="64667" y1="64250" x2="64667" y2="59250"/>
                        <a14:backgroundMark x1="64667" y1="54750" x2="64667" y2="45500"/>
                        <a14:backgroundMark x1="64667" y1="89750" x2="64500" y2="90500"/>
                        <a14:backgroundMark x1="64500" y1="91250" x2="64167" y2="92250"/>
                        <a14:backgroundMark x1="63833" y1="93250" x2="63500" y2="94000"/>
                        <a14:backgroundMark x1="62833" y1="94750" x2="62333" y2="95000"/>
                        <a14:backgroundMark x1="61000" y1="95750" x2="58167" y2="96000"/>
                        <a14:backgroundMark x1="57167" y1="96000" x2="53500" y2="96000"/>
                        <a14:backgroundMark x1="34833" y1="80000" x2="34833" y2="80500"/>
                        <a14:backgroundMark x1="52500" y1="96000" x2="50333" y2="96000"/>
                        <a14:backgroundMark x1="37667" y1="95500" x2="49500" y2="96000"/>
                        <a14:backgroundMark x1="64667" y1="86750" x2="64667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857"/>
          <a:stretch/>
        </p:blipFill>
        <p:spPr bwMode="auto">
          <a:xfrm>
            <a:off x="-1227723" y="940053"/>
            <a:ext cx="4760595" cy="4572000"/>
          </a:xfrm>
          <a:prstGeom prst="rect">
            <a:avLst/>
          </a:prstGeom>
          <a:ln>
            <a:noFill/>
          </a:ln>
          <a:effectLst>
            <a:softEdge rad="25400"/>
          </a:effectLst>
          <a:extLst>
            <a:ext uri="{FAA26D3D-D897-4be2-8F04-BA451C77F1D7}">
              <ma14:placeholderFlag xmlns:ma14="http://schemas.microsoft.com/office/mac/drawingml/2011/main"/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0" b="99750" l="6000" r="75833">
                        <a14:foregroundMark x1="39333" y1="97500" x2="47333" y2="98750"/>
                        <a14:foregroundMark x1="66667" y1="50500" x2="66667" y2="55000"/>
                        <a14:foregroundMark x1="67333" y1="65250" x2="67667" y2="82500"/>
                        <a14:foregroundMark x1="48833" y1="98000" x2="62500" y2="98250"/>
                        <a14:backgroundMark x1="61833" y1="6500" x2="39167" y2="91500"/>
                        <a14:backgroundMark x1="47833" y1="6500" x2="45500" y2="50250"/>
                        <a14:backgroundMark x1="62333" y1="15250" x2="61000" y2="58750"/>
                        <a14:backgroundMark x1="40833" y1="89500" x2="60667" y2="90250"/>
                        <a14:backgroundMark x1="43000" y1="52750" x2="41333" y2="19500"/>
                        <a14:backgroundMark x1="40333" y1="10250" x2="46500" y2="8000"/>
                        <a14:backgroundMark x1="52167" y1="7500" x2="56667" y2="7250"/>
                        <a14:backgroundMark x1="50667" y1="13500" x2="62333" y2="11500"/>
                        <a14:backgroundMark x1="45500" y1="5250" x2="38500" y2="7250"/>
                        <a14:backgroundMark x1="38833" y1="14250" x2="45833" y2="12500"/>
                        <a14:backgroundMark x1="36500" y1="6750" x2="35667" y2="11500"/>
                        <a14:backgroundMark x1="35667" y1="13000" x2="36000" y2="39750"/>
                        <a14:backgroundMark x1="64833" y1="9000" x2="64833" y2="10000"/>
                        <a14:backgroundMark x1="63333" y1="18500" x2="63833" y2="77500"/>
                        <a14:backgroundMark x1="36333" y1="65000" x2="36333" y2="88000"/>
                        <a14:backgroundMark x1="53667" y1="93750" x2="61833" y2="93000"/>
                        <a14:backgroundMark x1="64667" y1="71000" x2="64667" y2="76750"/>
                        <a14:backgroundMark x1="64667" y1="79750" x2="64500" y2="80000"/>
                        <a14:backgroundMark x1="64833" y1="24500" x2="64833" y2="35500"/>
                        <a14:backgroundMark x1="64667" y1="64250" x2="64667" y2="59250"/>
                        <a14:backgroundMark x1="64667" y1="54750" x2="64667" y2="45500"/>
                        <a14:backgroundMark x1="64667" y1="89750" x2="64500" y2="90500"/>
                        <a14:backgroundMark x1="64500" y1="91250" x2="64167" y2="92250"/>
                        <a14:backgroundMark x1="63833" y1="93250" x2="63500" y2="94000"/>
                        <a14:backgroundMark x1="62833" y1="94750" x2="62333" y2="95000"/>
                        <a14:backgroundMark x1="61000" y1="95750" x2="58167" y2="96000"/>
                        <a14:backgroundMark x1="57167" y1="96000" x2="53500" y2="96000"/>
                        <a14:backgroundMark x1="34833" y1="80000" x2="34833" y2="80500"/>
                        <a14:backgroundMark x1="52500" y1="96000" x2="50333" y2="96000"/>
                        <a14:backgroundMark x1="37667" y1="95500" x2="49500" y2="96000"/>
                        <a14:backgroundMark x1="64667" y1="86750" x2="64667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857"/>
          <a:stretch/>
        </p:blipFill>
        <p:spPr bwMode="auto">
          <a:xfrm flipH="1">
            <a:off x="5540193" y="920270"/>
            <a:ext cx="4870225" cy="4609042"/>
          </a:xfrm>
          <a:prstGeom prst="rect">
            <a:avLst/>
          </a:prstGeom>
          <a:ln>
            <a:noFill/>
          </a:ln>
          <a:effectLst>
            <a:softEdge rad="25400"/>
          </a:effectLst>
          <a:extLst>
            <a:ext uri="{FAA26D3D-D897-4be2-8F04-BA451C77F1D7}">
              <ma14:placeholderFlag xmlns:ma14="http://schemas.microsoft.com/office/mac/drawingml/2011/main"/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Imag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1" y="1220680"/>
            <a:ext cx="2758916" cy="4392974"/>
          </a:xfrm>
          <a:prstGeom prst="rect">
            <a:avLst/>
          </a:prstGeom>
          <a:effectLst/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0" name="Imag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" y="1719337"/>
            <a:ext cx="1714500" cy="3212702"/>
          </a:xfrm>
          <a:prstGeom prst="rect">
            <a:avLst/>
          </a:prstGeom>
          <a:ln w="3175"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4820" l="0" r="89984">
                        <a14:foregroundMark x1="12808" y1="5391" x2="60263" y2="4334"/>
                        <a14:foregroundMark x1="14943" y1="89535" x2="69294" y2="89218"/>
                        <a14:foregroundMark x1="13465" y1="92283" x2="67159" y2="92072"/>
                        <a14:foregroundMark x1="20033" y1="94609" x2="65846" y2="94820"/>
                        <a14:backgroundMark x1="22332" y1="25264" x2="45977" y2="68182"/>
                        <a14:backgroundMark x1="32512" y1="76216" x2="17898" y2="59514"/>
                        <a14:backgroundMark x1="58621" y1="71882" x2="44171" y2="1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48" y="1194545"/>
            <a:ext cx="2758916" cy="4392974"/>
          </a:xfrm>
          <a:prstGeom prst="rect">
            <a:avLst/>
          </a:prstGeom>
          <a:effectLst/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2" name="Imag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24" y="1662577"/>
            <a:ext cx="1714024" cy="3162941"/>
          </a:xfrm>
          <a:prstGeom prst="rect">
            <a:avLst/>
          </a:prstGeom>
          <a:ln w="3175"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4" name="Zone de texte 9"/>
          <p:cNvSpPr txBox="1"/>
          <p:nvPr/>
        </p:nvSpPr>
        <p:spPr>
          <a:xfrm>
            <a:off x="2819418" y="1800480"/>
            <a:ext cx="1554887" cy="21935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txBody>
          <a:bodyPr rot="0" spcFirstLastPara="0" vert="horz" wrap="square" lIns="71313" tIns="35656" rIns="71313" bIns="356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>
                <a:solidFill>
                  <a:srgbClr val="4B57EB"/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Une vue d’ensemble</a:t>
            </a:r>
            <a:endParaRPr lang="fr-FR" sz="900" dirty="0">
              <a:solidFill>
                <a:srgbClr val="4B57EB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fr-FR" sz="900" dirty="0">
                <a:solidFill>
                  <a:srgbClr val="0D0D0D"/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À travers un écran d’accueil basé sur la géolocalisation, l’utilisateur est en mesure de distinguer clairement les différents évènements se déroulant à Paris tout en ayant accès aux informations relatives aux services </a:t>
            </a:r>
            <a:r>
              <a:rPr lang="fr-FR" sz="900" dirty="0" smtClean="0">
                <a:solidFill>
                  <a:srgbClr val="0D0D0D"/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annexes.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fr-FR" sz="16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Avenir Book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15" name="Zone de texte 6"/>
          <p:cNvSpPr txBox="1"/>
          <p:nvPr/>
        </p:nvSpPr>
        <p:spPr>
          <a:xfrm>
            <a:off x="4633003" y="1803569"/>
            <a:ext cx="1614215" cy="19011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txBody>
          <a:bodyPr rot="0" spcFirstLastPara="0" vert="horz" wrap="square" lIns="71313" tIns="35656" rIns="71313" bIns="356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100" b="1" dirty="0">
                <a:solidFill>
                  <a:srgbClr val="4B57EB"/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Des informations claires</a:t>
            </a:r>
            <a:endParaRPr lang="fr-FR" sz="900" dirty="0">
              <a:solidFill>
                <a:srgbClr val="4B57EB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r"/>
            <a:r>
              <a:rPr lang="fr-F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Chaque pictogramme est une source d’information pour l’utilisateur qui n’a plus </a:t>
            </a:r>
            <a:r>
              <a:rPr lang="fr-F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qu’à </a:t>
            </a:r>
            <a:r>
              <a:rPr lang="fr-F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cliquer afin d’avoir accès à une page ergonomique et claire où il trouvera toutes les données nécessaires à ses besoins.</a:t>
            </a:r>
            <a:endParaRPr lang="fr-FR" sz="900" dirty="0">
              <a:solidFill>
                <a:schemeClr val="tx1">
                  <a:lumMod val="95000"/>
                  <a:lumOff val="5000"/>
                </a:schemeClr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chemeClr val="tx1">
                  <a:lumMod val="95000"/>
                  <a:lumOff val="5000"/>
                </a:schemeClr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ctr"/>
            <a:r>
              <a:rPr lang="fr-F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chemeClr val="tx1">
                  <a:lumMod val="95000"/>
                  <a:lumOff val="5000"/>
                </a:schemeClr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ctr"/>
            <a:r>
              <a:rPr lang="fr-F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chemeClr val="tx1">
                  <a:lumMod val="95000"/>
                  <a:lumOff val="5000"/>
                </a:schemeClr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ctr"/>
            <a:r>
              <a:rPr lang="fr-F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Book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chemeClr val="tx1">
                  <a:lumMod val="95000"/>
                  <a:lumOff val="5000"/>
                </a:schemeClr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ctr"/>
            <a:r>
              <a:rPr lang="fr-F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chemeClr val="tx1">
                  <a:lumMod val="95000"/>
                  <a:lumOff val="5000"/>
                </a:schemeClr>
              </a:solidFill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53229" y="-40169"/>
            <a:ext cx="9247611" cy="25793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24" name="Triangle rectangle 23"/>
          <p:cNvSpPr/>
          <p:nvPr/>
        </p:nvSpPr>
        <p:spPr>
          <a:xfrm flipH="1">
            <a:off x="8656835" y="5050871"/>
            <a:ext cx="555025" cy="457299"/>
          </a:xfrm>
          <a:prstGeom prst="rtTriangl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513673" y="599933"/>
            <a:ext cx="1967906" cy="441340"/>
          </a:xfrm>
          <a:prstGeom prst="rect">
            <a:avLst/>
          </a:prstGeom>
          <a:noFill/>
        </p:spPr>
        <p:txBody>
          <a:bodyPr wrap="square" lIns="71313" tIns="35656" rIns="71313" bIns="35656" rtlCol="0">
            <a:spAutoFit/>
          </a:bodyPr>
          <a:lstStyle/>
          <a:p>
            <a:pPr algn="ctr"/>
            <a:r>
              <a:rPr lang="fr-FR" sz="2400" b="1" dirty="0">
                <a:solidFill>
                  <a:srgbClr val="4B57EB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LE PRODUIT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35751" y="5495987"/>
            <a:ext cx="9247611" cy="25793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25" name="Triangle rectangle 24"/>
          <p:cNvSpPr/>
          <p:nvPr/>
        </p:nvSpPr>
        <p:spPr>
          <a:xfrm flipH="1">
            <a:off x="8664573" y="5105399"/>
            <a:ext cx="529808" cy="422275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29" name="Triangle rectangle 28"/>
          <p:cNvSpPr/>
          <p:nvPr/>
        </p:nvSpPr>
        <p:spPr>
          <a:xfrm rot="10800000" flipH="1">
            <a:off x="-53975" y="229603"/>
            <a:ext cx="555025" cy="457299"/>
          </a:xfrm>
          <a:prstGeom prst="rtTriangl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30" name="Triangle rectangle 29"/>
          <p:cNvSpPr/>
          <p:nvPr/>
        </p:nvSpPr>
        <p:spPr>
          <a:xfrm rot="10800000" flipH="1">
            <a:off x="-36713" y="192363"/>
            <a:ext cx="554237" cy="425139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pic>
        <p:nvPicPr>
          <p:cNvPr id="26" name="Image 25" descr="truster&gt;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29" y="5522524"/>
            <a:ext cx="588006" cy="18226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735153" y="-76046"/>
            <a:ext cx="30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venir Black"/>
                <a:cs typeface="Avenir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7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-53229" y="-40169"/>
            <a:ext cx="9247611" cy="25793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46" name="Triangle rectangle 45"/>
          <p:cNvSpPr/>
          <p:nvPr/>
        </p:nvSpPr>
        <p:spPr>
          <a:xfrm flipH="1">
            <a:off x="8656835" y="5050871"/>
            <a:ext cx="555025" cy="457299"/>
          </a:xfrm>
          <a:prstGeom prst="rtTriangl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3019777" y="408035"/>
            <a:ext cx="3329508" cy="441340"/>
          </a:xfrm>
          <a:prstGeom prst="rect">
            <a:avLst/>
          </a:prstGeom>
          <a:noFill/>
        </p:spPr>
        <p:txBody>
          <a:bodyPr wrap="square" lIns="71313" tIns="35656" rIns="71313" bIns="35656" rtlCol="0">
            <a:spAutoFit/>
          </a:bodyPr>
          <a:lstStyle/>
          <a:p>
            <a:pPr algn="ctr"/>
            <a:r>
              <a:rPr lang="fr-FR" sz="2400" b="1" smtClean="0">
                <a:solidFill>
                  <a:srgbClr val="4B57EB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Notre Valeur Ajoutée</a:t>
            </a:r>
            <a:endParaRPr lang="fr-FR" sz="2400" b="1" dirty="0">
              <a:solidFill>
                <a:srgbClr val="4B57EB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-35751" y="5495987"/>
            <a:ext cx="9247611" cy="25793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49" name="Triangle rectangle 48"/>
          <p:cNvSpPr/>
          <p:nvPr/>
        </p:nvSpPr>
        <p:spPr>
          <a:xfrm flipH="1">
            <a:off x="8664573" y="5105399"/>
            <a:ext cx="529808" cy="422275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50" name="Triangle rectangle 49"/>
          <p:cNvSpPr/>
          <p:nvPr/>
        </p:nvSpPr>
        <p:spPr>
          <a:xfrm rot="10800000" flipH="1">
            <a:off x="-53975" y="229603"/>
            <a:ext cx="555025" cy="457299"/>
          </a:xfrm>
          <a:prstGeom prst="rtTriangl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4B5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sp>
        <p:nvSpPr>
          <p:cNvPr id="51" name="Triangle rectangle 50"/>
          <p:cNvSpPr/>
          <p:nvPr/>
        </p:nvSpPr>
        <p:spPr>
          <a:xfrm rot="10800000" flipH="1">
            <a:off x="-36713" y="192363"/>
            <a:ext cx="554237" cy="425139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13" tIns="35656" rIns="71313" bIns="35656" spcCol="0" rtlCol="0" anchor="ctr"/>
          <a:lstStyle/>
          <a:p>
            <a:pPr algn="ctr"/>
            <a:endParaRPr lang="fr-FR"/>
          </a:p>
        </p:txBody>
      </p:sp>
      <p:pic>
        <p:nvPicPr>
          <p:cNvPr id="52" name="Image 51" descr="truster&gt;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29" y="5522524"/>
            <a:ext cx="588006" cy="182260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735153" y="-76046"/>
            <a:ext cx="30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venir Black"/>
                <a:cs typeface="Avenir Black"/>
              </a:rPr>
              <a:t>6</a:t>
            </a:r>
          </a:p>
        </p:txBody>
      </p:sp>
      <p:sp>
        <p:nvSpPr>
          <p:cNvPr id="54" name="Zone de texte 9"/>
          <p:cNvSpPr txBox="1"/>
          <p:nvPr/>
        </p:nvSpPr>
        <p:spPr>
          <a:xfrm>
            <a:off x="784555" y="1239963"/>
            <a:ext cx="8035353" cy="78817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txBody>
          <a:bodyPr rot="0" spcFirstLastPara="0" vert="horz" wrap="square" lIns="71313" tIns="35656" rIns="71313" bIns="356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b="1" dirty="0" smtClean="0">
                <a:solidFill>
                  <a:srgbClr val="4B57EB"/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Aider les étudiants à découvrir Paris</a:t>
            </a:r>
            <a:endParaRPr lang="fr-FR" dirty="0">
              <a:solidFill>
                <a:srgbClr val="4B57EB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Mettre à disposition des étudiants une application innovante et pratique pour découvrir les soirées Parisiennes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Faire sortir les étudiants, et les connecter entre eux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Créer une communauté nocturne au sein de l’école</a:t>
            </a:r>
            <a:endParaRPr lang="fr-FR" sz="1200" dirty="0">
              <a:solidFill>
                <a:srgbClr val="0D0D0D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Avenir Book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58" name="Zone de texte 9"/>
          <p:cNvSpPr txBox="1"/>
          <p:nvPr/>
        </p:nvSpPr>
        <p:spPr>
          <a:xfrm>
            <a:off x="792295" y="2284385"/>
            <a:ext cx="7872278" cy="78817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txBody>
          <a:bodyPr rot="0" spcFirstLastPara="0" vert="horz" wrap="square" lIns="71313" tIns="35656" rIns="71313" bIns="356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b="1" dirty="0" smtClean="0">
                <a:solidFill>
                  <a:srgbClr val="4B57EB"/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Organiser des soirées </a:t>
            </a:r>
            <a:endParaRPr lang="fr-FR" dirty="0" smtClean="0">
              <a:solidFill>
                <a:srgbClr val="4B57EB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Bénéficier de notre base de données pour trouver un lieu idéal pour une soirée étudiante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Trouver des partenariats avec les boites de nuits Parisiennes et bénéficier d’avantages préférentiels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Amener d’autre étudiants à participer à sa soirée et augmenter son potentiel de remplissage et de rentabilité</a:t>
            </a: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Avenir Book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59" name="Zone de texte 9"/>
          <p:cNvSpPr txBox="1"/>
          <p:nvPr/>
        </p:nvSpPr>
        <p:spPr>
          <a:xfrm>
            <a:off x="792294" y="3316129"/>
            <a:ext cx="7872279" cy="113543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txBody>
          <a:bodyPr rot="0" spcFirstLastPara="0" vert="horz" wrap="square" lIns="71313" tIns="35656" rIns="71313" bIns="356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b="1" dirty="0">
                <a:solidFill>
                  <a:srgbClr val="4B57EB"/>
                </a:solidFill>
                <a:latin typeface="Avenir Next Condensed Regular" charset="0"/>
                <a:ea typeface="ＭＳ 明朝" charset="-128"/>
                <a:cs typeface="Times New Roman" charset="0"/>
              </a:rPr>
              <a:t>Devenir un acteur de la nuit Parisienne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S’offrir plus de visibilité avec les acteurs de la nuit (billetterie, club, bar d’ambiance, marques d’alcool) et développer des partenariats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P</a:t>
            </a:r>
            <a:r>
              <a:rPr lang="fr-FR" sz="1200" dirty="0" smtClean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roposer à ses étudiants de tester une application en avant première, façonner </a:t>
            </a:r>
            <a:r>
              <a:rPr lang="fr-FR" sz="1200" dirty="0">
                <a:solidFill>
                  <a:srgbClr val="0D0D0D"/>
                </a:solidFill>
                <a:latin typeface="Avenir Next" charset="0"/>
                <a:ea typeface="Avenir Next" charset="0"/>
                <a:cs typeface="Avenir Next" charset="0"/>
              </a:rPr>
              <a:t>ses propres « Trend Setters » et entretenir sa réputation nocturne</a:t>
            </a:r>
            <a:endParaRPr lang="fr-FR" sz="1200" dirty="0" smtClean="0">
              <a:solidFill>
                <a:srgbClr val="0D0D0D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Avenir Book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900" dirty="0">
                <a:solidFill>
                  <a:srgbClr val="0D0D0D"/>
                </a:solidFill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fr-FR" sz="900" dirty="0">
              <a:solidFill>
                <a:srgbClr val="0D0D0D"/>
              </a:solidFill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23091</TotalTime>
  <Words>226</Words>
  <Application>Microsoft Macintosh PowerPoint</Application>
  <PresentationFormat>Présentation à l'écran (16:10)</PresentationFormat>
  <Paragraphs>44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7" baseType="lpstr">
      <vt:lpstr>Avenir Black</vt:lpstr>
      <vt:lpstr>Avenir Book</vt:lpstr>
      <vt:lpstr>Avenir Heavy</vt:lpstr>
      <vt:lpstr>Avenir Light</vt:lpstr>
      <vt:lpstr>Avenir Next</vt:lpstr>
      <vt:lpstr>Avenir Next Condensed Regular</vt:lpstr>
      <vt:lpstr>Avenir Next Demi Bold</vt:lpstr>
      <vt:lpstr>Calibri</vt:lpstr>
      <vt:lpstr>Calibri Light</vt:lpstr>
      <vt:lpstr>Cambria</vt:lpstr>
      <vt:lpstr>ＭＳ 明朝</vt:lpstr>
      <vt:lpstr>Times New Roman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Hector De Montlivault</dc:creator>
  <cp:lastModifiedBy>Hector De Montlivault</cp:lastModifiedBy>
  <cp:revision>141</cp:revision>
  <cp:lastPrinted>2016-12-12T10:21:54Z</cp:lastPrinted>
  <dcterms:created xsi:type="dcterms:W3CDTF">2016-11-30T19:19:13Z</dcterms:created>
  <dcterms:modified xsi:type="dcterms:W3CDTF">2017-01-27T15:51:17Z</dcterms:modified>
</cp:coreProperties>
</file>