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8" r:id="rId15"/>
    <p:sldId id="316" r:id="rId16"/>
    <p:sldId id="317" r:id="rId17"/>
  </p:sldIdLst>
  <p:sldSz cx="9144000" cy="6858000" type="screen4x3"/>
  <p:notesSz cx="6797675" cy="9926638"/>
  <p:defaultTextStyle>
    <a:defPPr>
      <a:defRPr lang="en-AU"/>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43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BC"/>
    <a:srgbClr val="008743"/>
    <a:srgbClr val="F7941E"/>
    <a:srgbClr val="4A317E"/>
    <a:srgbClr val="00C08F"/>
    <a:srgbClr val="EC008C"/>
    <a:srgbClr val="DA2032"/>
    <a:srgbClr val="92278F"/>
    <a:srgbClr val="00A8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87211" autoAdjust="0"/>
  </p:normalViewPr>
  <p:slideViewPr>
    <p:cSldViewPr>
      <p:cViewPr varScale="1">
        <p:scale>
          <a:sx n="131" d="100"/>
          <a:sy n="131" d="100"/>
        </p:scale>
        <p:origin x="1668" y="138"/>
      </p:cViewPr>
      <p:guideLst>
        <p:guide orient="horz" pos="1344"/>
        <p:guide pos="43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smtClean="0"/>
            </a:lvl1pPr>
          </a:lstStyle>
          <a:p>
            <a:pPr>
              <a:defRPr/>
            </a:pPr>
            <a:endParaRPr lang="en-NZ"/>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smtClean="0"/>
            </a:lvl1pPr>
          </a:lstStyle>
          <a:p>
            <a:pPr>
              <a:defRPr/>
            </a:pPr>
            <a:fld id="{A8BB07AE-7DB8-4EC5-9377-3BCDC2A3B782}" type="datetimeFigureOut">
              <a:rPr lang="en-NZ"/>
              <a:pPr>
                <a:defRPr/>
              </a:pPr>
              <a:t>24/01/2018</a:t>
            </a:fld>
            <a:endParaRPr lang="en-NZ"/>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smtClean="0"/>
            </a:lvl1pPr>
          </a:lstStyle>
          <a:p>
            <a:pPr>
              <a:defRPr/>
            </a:pPr>
            <a:endParaRPr lang="en-NZ"/>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smtClean="0"/>
            </a:lvl1pPr>
          </a:lstStyle>
          <a:p>
            <a:pPr>
              <a:defRPr/>
            </a:pPr>
            <a:fld id="{44B81180-3C83-4173-B1E9-EFBFFDD7EA91}" type="slidenum">
              <a:rPr lang="en-NZ"/>
              <a:pPr>
                <a:defRPr/>
              </a:pPr>
              <a:t>‹#›</a:t>
            </a:fld>
            <a:endParaRPr lang="en-NZ"/>
          </a:p>
        </p:txBody>
      </p:sp>
    </p:spTree>
    <p:extLst>
      <p:ext uri="{BB962C8B-B14F-4D97-AF65-F5344CB8AC3E}">
        <p14:creationId xmlns:p14="http://schemas.microsoft.com/office/powerpoint/2010/main" val="3082222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ltLang="en-US"/>
          </a:p>
        </p:txBody>
      </p:sp>
      <p:sp>
        <p:nvSpPr>
          <p:cNvPr id="17411"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AU"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17414"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ltLang="en-US"/>
          </a:p>
        </p:txBody>
      </p:sp>
      <p:sp>
        <p:nvSpPr>
          <p:cNvPr id="17415"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E5031E2-69C5-48B3-8EC6-0E95A7CB9C3B}" type="slidenum">
              <a:rPr lang="en-AU" altLang="en-US"/>
              <a:pPr>
                <a:defRPr/>
              </a:pPr>
              <a:t>‹#›</a:t>
            </a:fld>
            <a:endParaRPr lang="en-AU" altLang="en-US"/>
          </a:p>
        </p:txBody>
      </p:sp>
    </p:spTree>
    <p:extLst>
      <p:ext uri="{BB962C8B-B14F-4D97-AF65-F5344CB8AC3E}">
        <p14:creationId xmlns:p14="http://schemas.microsoft.com/office/powerpoint/2010/main" val="1908224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6E5031E2-69C5-48B3-8EC6-0E95A7CB9C3B}" type="slidenum">
              <a:rPr lang="en-AU" altLang="en-US" smtClean="0"/>
              <a:pPr>
                <a:defRPr/>
              </a:pPr>
              <a:t>2</a:t>
            </a:fld>
            <a:endParaRPr lang="en-AU" altLang="en-US"/>
          </a:p>
        </p:txBody>
      </p:sp>
    </p:spTree>
    <p:extLst>
      <p:ext uri="{BB962C8B-B14F-4D97-AF65-F5344CB8AC3E}">
        <p14:creationId xmlns:p14="http://schemas.microsoft.com/office/powerpoint/2010/main" val="120370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3DHB master">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274638"/>
            <a:ext cx="8229600" cy="1143000"/>
          </a:xfrm>
          <a:prstGeom prst="rect">
            <a:avLst/>
          </a:prstGeom>
        </p:spPr>
        <p:txBody>
          <a:bodyPr rtlCol="0">
            <a:normAutofit/>
          </a:bodyPr>
          <a:lstStyle/>
          <a:p>
            <a:r>
              <a:rPr lang="en-US"/>
              <a:t>Click to edit Master title style</a:t>
            </a:r>
            <a:endParaRPr lang="en-NZ" dirty="0"/>
          </a:p>
        </p:txBody>
      </p:sp>
      <p:sp>
        <p:nvSpPr>
          <p:cNvPr id="11" name="Text Placeholder 2"/>
          <p:cNvSpPr>
            <a:spLocks noGrp="1"/>
          </p:cNvSpPr>
          <p:nvPr>
            <p:ph idx="1"/>
          </p:nvPr>
        </p:nvSpPr>
        <p:spPr>
          <a:xfrm>
            <a:off x="457200" y="1600201"/>
            <a:ext cx="8229600" cy="4565104"/>
          </a:xfrm>
          <a:prstGeom prst="rect">
            <a:avLst/>
          </a:prstGeom>
        </p:spPr>
        <p:txBody>
          <a:bodyPr rtlCol="0">
            <a:normAutofit/>
          </a:bodyPr>
          <a:lstStyle/>
          <a:p>
            <a:pPr lvl="0"/>
            <a:r>
              <a:rPr lang="en-US" noProof="0"/>
              <a:t>Click to edit Master text styles</a:t>
            </a:r>
          </a:p>
        </p:txBody>
      </p:sp>
    </p:spTree>
    <p:extLst>
      <p:ext uri="{BB962C8B-B14F-4D97-AF65-F5344CB8AC3E}">
        <p14:creationId xmlns:p14="http://schemas.microsoft.com/office/powerpoint/2010/main" val="267045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r>
              <a:rPr lang="en-US"/>
              <a:t>Click to edit Master title style</a:t>
            </a:r>
            <a:endParaRPr lang="en-NZ"/>
          </a:p>
        </p:txBody>
      </p:sp>
      <p:sp>
        <p:nvSpPr>
          <p:cNvPr id="8" name="Content Placeholder 2"/>
          <p:cNvSpPr>
            <a:spLocks noGrp="1"/>
          </p:cNvSpPr>
          <p:nvPr>
            <p:ph sz="half" idx="1"/>
          </p:nvPr>
        </p:nvSpPr>
        <p:spPr>
          <a:xfrm>
            <a:off x="457200" y="1600201"/>
            <a:ext cx="4038600"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3"/>
          <p:cNvSpPr>
            <a:spLocks noGrp="1"/>
          </p:cNvSpPr>
          <p:nvPr>
            <p:ph sz="half" idx="2"/>
          </p:nvPr>
        </p:nvSpPr>
        <p:spPr>
          <a:xfrm>
            <a:off x="4648200" y="1600201"/>
            <a:ext cx="4038600"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1021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a:t>Click to edit Master title style</a:t>
            </a:r>
            <a:endParaRPr lang="en-NZ"/>
          </a:p>
        </p:txBody>
      </p:sp>
    </p:spTree>
    <p:extLst>
      <p:ext uri="{BB962C8B-B14F-4D97-AF65-F5344CB8AC3E}">
        <p14:creationId xmlns:p14="http://schemas.microsoft.com/office/powerpoint/2010/main" val="272001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87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a:t>Click to edit Master title style</a:t>
            </a:r>
            <a:endParaRPr lang="en-NZ" dirty="0"/>
          </a:p>
        </p:txBody>
      </p:sp>
    </p:spTree>
    <p:extLst>
      <p:ext uri="{BB962C8B-B14F-4D97-AF65-F5344CB8AC3E}">
        <p14:creationId xmlns:p14="http://schemas.microsoft.com/office/powerpoint/2010/main" val="45811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a:t>Click to edit Master title style</a:t>
            </a:r>
            <a:endParaRPr lang="en-NZ" dirty="0"/>
          </a:p>
        </p:txBody>
      </p:sp>
    </p:spTree>
    <p:extLst>
      <p:ext uri="{BB962C8B-B14F-4D97-AF65-F5344CB8AC3E}">
        <p14:creationId xmlns:p14="http://schemas.microsoft.com/office/powerpoint/2010/main" val="18315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95BD6B-FDB2-4732-A253-B23C5399D28C}" type="datetimeFigureOut">
              <a:rPr lang="en-NZ" smtClean="0"/>
              <a:t>24/01/2018</a:t>
            </a:fld>
            <a:endParaRPr lang="en-NZ"/>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224DEB-5991-4D2A-8E7D-8C78B6AF8959}" type="slidenum">
              <a:rPr lang="en-NZ" smtClean="0"/>
              <a:t>‹#›</a:t>
            </a:fld>
            <a:endParaRPr lang="en-NZ"/>
          </a:p>
        </p:txBody>
      </p:sp>
    </p:spTree>
    <p:extLst>
      <p:ext uri="{BB962C8B-B14F-4D97-AF65-F5344CB8AC3E}">
        <p14:creationId xmlns:p14="http://schemas.microsoft.com/office/powerpoint/2010/main" val="19619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NZ" altLang="en-US"/>
          </a:p>
        </p:txBody>
      </p:sp>
      <p:sp>
        <p:nvSpPr>
          <p:cNvPr id="1029" name="Text Placeholder 2"/>
          <p:cNvSpPr>
            <a:spLocks noGrp="1"/>
          </p:cNvSpPr>
          <p:nvPr>
            <p:ph type="body" idx="1"/>
          </p:nvPr>
        </p:nvSpPr>
        <p:spPr bwMode="auto">
          <a:xfrm>
            <a:off x="457200" y="1600200"/>
            <a:ext cx="8229600" cy="44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NZ" altLang="en-US"/>
          </a:p>
        </p:txBody>
      </p:sp>
      <p:pic>
        <p:nvPicPr>
          <p:cNvPr id="41" name="Picture 2" descr="\\wn0profile\profiles$\239110\PC\Desktop\CCDHB_logo rev.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57498" y="6333425"/>
            <a:ext cx="1229992" cy="400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CCDHB\_CORPORATE SERVICES\Communications\Publications\_3DHB and CCDHB templates\Collateral\Powerpoint\images for 2016 templates\3DHB_logo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5805" y="6096000"/>
            <a:ext cx="5008718" cy="65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0145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9" r:id="rId3"/>
    <p:sldLayoutId id="2147483720" r:id="rId4"/>
    <p:sldLayoutId id="2147483697" r:id="rId5"/>
    <p:sldLayoutId id="2147483727" r:id="rId6"/>
    <p:sldLayoutId id="2147483728" r:id="rId7"/>
  </p:sldLayoutIdLst>
  <p:txStyles>
    <p:titleStyle>
      <a:lvl1pPr algn="ctr" rtl="0" eaLnBrk="1" fontAlgn="base" hangingPunct="1">
        <a:spcBef>
          <a:spcPct val="0"/>
        </a:spcBef>
        <a:spcAft>
          <a:spcPct val="0"/>
        </a:spcAft>
        <a:defRPr sz="4400" b="1">
          <a:solidFill>
            <a:srgbClr val="0974BC"/>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4400" b="1">
          <a:solidFill>
            <a:srgbClr val="0974BC"/>
          </a:solidFill>
          <a:latin typeface="Calibri" pitchFamily="34" charset="0"/>
          <a:cs typeface="Calibri" pitchFamily="34" charset="0"/>
        </a:defRPr>
      </a:lvl2pPr>
      <a:lvl3pPr algn="ctr" rtl="0" eaLnBrk="1" fontAlgn="base" hangingPunct="1">
        <a:spcBef>
          <a:spcPct val="0"/>
        </a:spcBef>
        <a:spcAft>
          <a:spcPct val="0"/>
        </a:spcAft>
        <a:defRPr sz="4400" b="1">
          <a:solidFill>
            <a:srgbClr val="0974BC"/>
          </a:solidFill>
          <a:latin typeface="Calibri" pitchFamily="34" charset="0"/>
          <a:cs typeface="Calibri" pitchFamily="34" charset="0"/>
        </a:defRPr>
      </a:lvl3pPr>
      <a:lvl4pPr algn="ctr" rtl="0" eaLnBrk="1" fontAlgn="base" hangingPunct="1">
        <a:spcBef>
          <a:spcPct val="0"/>
        </a:spcBef>
        <a:spcAft>
          <a:spcPct val="0"/>
        </a:spcAft>
        <a:defRPr sz="4400" b="1">
          <a:solidFill>
            <a:srgbClr val="0974BC"/>
          </a:solidFill>
          <a:latin typeface="Calibri" pitchFamily="34" charset="0"/>
          <a:cs typeface="Calibri" pitchFamily="34" charset="0"/>
        </a:defRPr>
      </a:lvl4pPr>
      <a:lvl5pPr algn="ctr" rtl="0" eaLnBrk="1" fontAlgn="base" hangingPunct="1">
        <a:spcBef>
          <a:spcPct val="0"/>
        </a:spcBef>
        <a:spcAft>
          <a:spcPct val="0"/>
        </a:spcAft>
        <a:defRPr sz="4400" b="1">
          <a:solidFill>
            <a:srgbClr val="0974BC"/>
          </a:solidFill>
          <a:latin typeface="Calibri" pitchFamily="34" charset="0"/>
          <a:cs typeface="Calibri" pitchFamily="34"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NZ" dirty="0"/>
              <a:t>3DHB ICT Cloud Framework</a:t>
            </a:r>
          </a:p>
        </p:txBody>
      </p:sp>
      <p:sp>
        <p:nvSpPr>
          <p:cNvPr id="7" name="Title 1"/>
          <p:cNvSpPr txBox="1">
            <a:spLocks/>
          </p:cNvSpPr>
          <p:nvPr/>
        </p:nvSpPr>
        <p:spPr bwMode="auto">
          <a:xfrm>
            <a:off x="457200" y="2132856"/>
            <a:ext cx="82296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rgbClr val="0974BC"/>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4400" b="1">
                <a:solidFill>
                  <a:srgbClr val="0974BC"/>
                </a:solidFill>
                <a:latin typeface="Calibri" pitchFamily="34" charset="0"/>
                <a:cs typeface="Calibri" pitchFamily="34" charset="0"/>
              </a:defRPr>
            </a:lvl2pPr>
            <a:lvl3pPr algn="ctr" rtl="0" eaLnBrk="1" fontAlgn="base" hangingPunct="1">
              <a:spcBef>
                <a:spcPct val="0"/>
              </a:spcBef>
              <a:spcAft>
                <a:spcPct val="0"/>
              </a:spcAft>
              <a:defRPr sz="4400" b="1">
                <a:solidFill>
                  <a:srgbClr val="0974BC"/>
                </a:solidFill>
                <a:latin typeface="Calibri" pitchFamily="34" charset="0"/>
                <a:cs typeface="Calibri" pitchFamily="34" charset="0"/>
              </a:defRPr>
            </a:lvl3pPr>
            <a:lvl4pPr algn="ctr" rtl="0" eaLnBrk="1" fontAlgn="base" hangingPunct="1">
              <a:spcBef>
                <a:spcPct val="0"/>
              </a:spcBef>
              <a:spcAft>
                <a:spcPct val="0"/>
              </a:spcAft>
              <a:defRPr sz="4400" b="1">
                <a:solidFill>
                  <a:srgbClr val="0974BC"/>
                </a:solidFill>
                <a:latin typeface="Calibri" pitchFamily="34" charset="0"/>
                <a:cs typeface="Calibri" pitchFamily="34" charset="0"/>
              </a:defRPr>
            </a:lvl4pPr>
            <a:lvl5pPr algn="ctr" rtl="0" eaLnBrk="1" fontAlgn="base" hangingPunct="1">
              <a:spcBef>
                <a:spcPct val="0"/>
              </a:spcBef>
              <a:spcAft>
                <a:spcPct val="0"/>
              </a:spcAft>
              <a:defRPr sz="4400" b="1">
                <a:solidFill>
                  <a:srgbClr val="0974BC"/>
                </a:solidFill>
                <a:latin typeface="Calibri" pitchFamily="34" charset="0"/>
                <a:cs typeface="Calibri" pitchFamily="34"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endParaRPr lang="en-NZ" kern="0" dirty="0" smtClean="0"/>
          </a:p>
          <a:p>
            <a:endParaRPr lang="en-NZ" sz="2800" b="0" kern="0" dirty="0"/>
          </a:p>
          <a:p>
            <a:endParaRPr lang="en-NZ" sz="2800" b="0" kern="0" dirty="0" smtClean="0"/>
          </a:p>
          <a:p>
            <a:endParaRPr lang="en-NZ" sz="2800" b="0" kern="0" dirty="0"/>
          </a:p>
          <a:p>
            <a:endParaRPr lang="en-NZ" sz="2800" b="0" kern="0" dirty="0" smtClean="0"/>
          </a:p>
          <a:p>
            <a:endParaRPr lang="en-NZ" sz="2800" b="0" kern="0" dirty="0"/>
          </a:p>
          <a:p>
            <a:endParaRPr lang="en-NZ" sz="2800" b="0" kern="0" dirty="0" smtClean="0"/>
          </a:p>
          <a:p>
            <a:r>
              <a:rPr lang="en-NZ" sz="2800" b="0" kern="0" dirty="0" smtClean="0"/>
              <a:t>January 2018</a:t>
            </a:r>
            <a:endParaRPr lang="en-NZ" sz="2800" b="0" kern="0" dirty="0"/>
          </a:p>
        </p:txBody>
      </p:sp>
      <p:pic>
        <p:nvPicPr>
          <p:cNvPr id="3" name="Picture 2"/>
          <p:cNvPicPr>
            <a:picLocks noChangeAspect="1"/>
          </p:cNvPicPr>
          <p:nvPr/>
        </p:nvPicPr>
        <p:blipFill>
          <a:blip r:embed="rId2"/>
          <a:stretch>
            <a:fillRect/>
          </a:stretch>
        </p:blipFill>
        <p:spPr>
          <a:xfrm>
            <a:off x="2346767" y="1944494"/>
            <a:ext cx="4168120" cy="2780649"/>
          </a:xfrm>
          <a:prstGeom prst="rect">
            <a:avLst/>
          </a:prstGeom>
        </p:spPr>
      </p:pic>
    </p:spTree>
    <p:extLst>
      <p:ext uri="{BB962C8B-B14F-4D97-AF65-F5344CB8AC3E}">
        <p14:creationId xmlns:p14="http://schemas.microsoft.com/office/powerpoint/2010/main" val="81211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914"/>
            <a:ext cx="8229600" cy="1143000"/>
          </a:xfrm>
        </p:spPr>
        <p:txBody>
          <a:bodyPr/>
          <a:lstStyle/>
          <a:p>
            <a:r>
              <a:rPr lang="en-NZ" dirty="0"/>
              <a:t>The </a:t>
            </a:r>
            <a:r>
              <a:rPr lang="en-NZ" dirty="0" smtClean="0"/>
              <a:t>Framework</a:t>
            </a:r>
            <a:br>
              <a:rPr lang="en-NZ" dirty="0" smtClean="0"/>
            </a:br>
            <a:r>
              <a:rPr lang="en-NZ" sz="2400" b="0" kern="1200" dirty="0">
                <a:solidFill>
                  <a:prstClr val="black"/>
                </a:solidFill>
                <a:latin typeface="Calibri"/>
                <a:cs typeface="+mj-cs"/>
              </a:rPr>
              <a:t>Where the risk is negligible, the business can complete the </a:t>
            </a:r>
            <a:r>
              <a:rPr lang="en-NZ" sz="2400" kern="1200" dirty="0">
                <a:solidFill>
                  <a:prstClr val="black"/>
                </a:solidFill>
                <a:latin typeface="Calibri"/>
                <a:cs typeface="+mj-cs"/>
              </a:rPr>
              <a:t>governance documents</a:t>
            </a:r>
            <a:r>
              <a:rPr lang="en-NZ" sz="2400" b="0" kern="1200" dirty="0">
                <a:solidFill>
                  <a:prstClr val="black"/>
                </a:solidFill>
                <a:latin typeface="Calibri"/>
                <a:cs typeface="+mj-cs"/>
              </a:rPr>
              <a:t>. As the risk increases, the governance documents are prepared by specialists.</a:t>
            </a:r>
            <a:endParaRPr lang="en-NZ" dirty="0"/>
          </a:p>
        </p:txBody>
      </p:sp>
      <p:pic>
        <p:nvPicPr>
          <p:cNvPr id="4" name="Content Placeholder 3"/>
          <p:cNvPicPr>
            <a:picLocks noGrp="1" noChangeAspect="1"/>
          </p:cNvPicPr>
          <p:nvPr>
            <p:ph idx="1"/>
          </p:nvPr>
        </p:nvPicPr>
        <p:blipFill>
          <a:blip r:embed="rId2"/>
          <a:stretch>
            <a:fillRect/>
          </a:stretch>
        </p:blipFill>
        <p:spPr>
          <a:xfrm>
            <a:off x="457200" y="1722843"/>
            <a:ext cx="8229600" cy="4370453"/>
          </a:xfrm>
          <a:prstGeom prst="rect">
            <a:avLst/>
          </a:prstGeom>
        </p:spPr>
      </p:pic>
    </p:spTree>
    <p:extLst>
      <p:ext uri="{BB962C8B-B14F-4D97-AF65-F5344CB8AC3E}">
        <p14:creationId xmlns:p14="http://schemas.microsoft.com/office/powerpoint/2010/main" val="241064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a:t>
            </a:r>
            <a:r>
              <a:rPr lang="en-NZ" dirty="0" smtClean="0"/>
              <a:t>Framework</a:t>
            </a:r>
            <a:br>
              <a:rPr lang="en-NZ" dirty="0" smtClean="0"/>
            </a:br>
            <a:r>
              <a:rPr lang="en-NZ" sz="2400" b="0" kern="1200" dirty="0">
                <a:solidFill>
                  <a:prstClr val="black"/>
                </a:solidFill>
                <a:latin typeface="Calibri"/>
                <a:cs typeface="+mj-cs"/>
              </a:rPr>
              <a:t>Below are some </a:t>
            </a:r>
            <a:r>
              <a:rPr lang="en-NZ" sz="2400" kern="1200" dirty="0">
                <a:solidFill>
                  <a:prstClr val="black"/>
                </a:solidFill>
                <a:latin typeface="Calibri"/>
                <a:cs typeface="+mj-cs"/>
              </a:rPr>
              <a:t>examples</a:t>
            </a:r>
            <a:r>
              <a:rPr lang="en-NZ" sz="2400" b="0" kern="1200" dirty="0">
                <a:solidFill>
                  <a:prstClr val="black"/>
                </a:solidFill>
                <a:latin typeface="Calibri"/>
                <a:cs typeface="+mj-cs"/>
              </a:rPr>
              <a:t> of information and the degree of risk associated with them </a:t>
            </a:r>
            <a:endParaRPr lang="en-NZ" dirty="0"/>
          </a:p>
        </p:txBody>
      </p:sp>
      <p:pic>
        <p:nvPicPr>
          <p:cNvPr id="4" name="Content Placeholder 3"/>
          <p:cNvPicPr>
            <a:picLocks noGrp="1" noChangeAspect="1"/>
          </p:cNvPicPr>
          <p:nvPr>
            <p:ph idx="1"/>
          </p:nvPr>
        </p:nvPicPr>
        <p:blipFill>
          <a:blip r:embed="rId2"/>
          <a:stretch>
            <a:fillRect/>
          </a:stretch>
        </p:blipFill>
        <p:spPr>
          <a:xfrm>
            <a:off x="457200" y="1625567"/>
            <a:ext cx="8229600" cy="4370453"/>
          </a:xfrm>
          <a:prstGeom prst="rect">
            <a:avLst/>
          </a:prstGeom>
        </p:spPr>
      </p:pic>
    </p:spTree>
    <p:extLst>
      <p:ext uri="{BB962C8B-B14F-4D97-AF65-F5344CB8AC3E}">
        <p14:creationId xmlns:p14="http://schemas.microsoft.com/office/powerpoint/2010/main" val="186991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How do I use it</a:t>
            </a:r>
            <a:r>
              <a:rPr lang="en-NZ" dirty="0" smtClean="0"/>
              <a:t>?</a:t>
            </a:r>
            <a:br>
              <a:rPr lang="en-NZ" dirty="0" smtClean="0"/>
            </a:br>
            <a:r>
              <a:rPr lang="en-NZ" sz="1800" b="0" kern="1200" dirty="0">
                <a:solidFill>
                  <a:prstClr val="black"/>
                </a:solidFill>
                <a:latin typeface="Calibri"/>
                <a:cs typeface="+mj-cs"/>
              </a:rPr>
              <a:t> A document is required where you see a container with blue writing. You will be told if you need to furnish more documentation – i.e. if risk becomes apparent. A register of all Cloud Service assessments is maintained by the ICT Service Desk </a:t>
            </a:r>
            <a:endParaRPr lang="en-NZ" dirty="0"/>
          </a:p>
        </p:txBody>
      </p:sp>
      <p:pic>
        <p:nvPicPr>
          <p:cNvPr id="4" name="Content Placeholder 3"/>
          <p:cNvPicPr>
            <a:picLocks noGrp="1" noChangeAspect="1"/>
          </p:cNvPicPr>
          <p:nvPr>
            <p:ph idx="1"/>
          </p:nvPr>
        </p:nvPicPr>
        <p:blipFill>
          <a:blip r:embed="rId2"/>
          <a:stretch>
            <a:fillRect/>
          </a:stretch>
        </p:blipFill>
        <p:spPr>
          <a:xfrm>
            <a:off x="2200451" y="1844825"/>
            <a:ext cx="4387774" cy="3888432"/>
          </a:xfrm>
          <a:prstGeom prst="rect">
            <a:avLst/>
          </a:prstGeom>
        </p:spPr>
      </p:pic>
    </p:spTree>
    <p:extLst>
      <p:ext uri="{BB962C8B-B14F-4D97-AF65-F5344CB8AC3E}">
        <p14:creationId xmlns:p14="http://schemas.microsoft.com/office/powerpoint/2010/main" val="417539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0226"/>
          </a:xfrm>
        </p:spPr>
        <p:txBody>
          <a:bodyPr/>
          <a:lstStyle/>
          <a:p>
            <a:pPr lvl="0" fontAlgn="auto">
              <a:spcBef>
                <a:spcPct val="20000"/>
              </a:spcBef>
              <a:spcAft>
                <a:spcPts val="0"/>
              </a:spcAft>
            </a:pPr>
            <a:r>
              <a:rPr lang="en-NZ" dirty="0"/>
              <a:t>Step </a:t>
            </a:r>
            <a:r>
              <a:rPr lang="en-NZ" dirty="0" smtClean="0"/>
              <a:t>1</a:t>
            </a:r>
            <a:br>
              <a:rPr lang="en-NZ" dirty="0" smtClean="0"/>
            </a:br>
            <a:r>
              <a:rPr lang="en-NZ" sz="2900" b="0" kern="1200" dirty="0">
                <a:solidFill>
                  <a:prstClr val="black"/>
                </a:solidFill>
                <a:latin typeface="Calibri"/>
                <a:ea typeface="+mn-ea"/>
                <a:cs typeface="+mn-cs"/>
              </a:rPr>
              <a:t>Classify your information</a:t>
            </a:r>
            <a:br>
              <a:rPr lang="en-NZ" sz="2900" b="0" kern="1200" dirty="0">
                <a:solidFill>
                  <a:prstClr val="black"/>
                </a:solidFill>
                <a:latin typeface="Calibri"/>
                <a:ea typeface="+mn-ea"/>
                <a:cs typeface="+mn-cs"/>
              </a:rPr>
            </a:br>
            <a:endParaRPr lang="en-NZ" dirty="0"/>
          </a:p>
        </p:txBody>
      </p:sp>
      <p:pic>
        <p:nvPicPr>
          <p:cNvPr id="4" name="Content Placeholder 3"/>
          <p:cNvPicPr>
            <a:picLocks noGrp="1" noChangeAspect="1"/>
          </p:cNvPicPr>
          <p:nvPr>
            <p:ph idx="1"/>
          </p:nvPr>
        </p:nvPicPr>
        <p:blipFill>
          <a:blip r:embed="rId2"/>
          <a:stretch>
            <a:fillRect/>
          </a:stretch>
        </p:blipFill>
        <p:spPr>
          <a:xfrm>
            <a:off x="1859045" y="1628800"/>
            <a:ext cx="5425910" cy="2725148"/>
          </a:xfrm>
          <a:prstGeom prst="rect">
            <a:avLst/>
          </a:prstGeom>
        </p:spPr>
      </p:pic>
      <p:sp>
        <p:nvSpPr>
          <p:cNvPr id="5" name="Rectangle 4"/>
          <p:cNvSpPr/>
          <p:nvPr/>
        </p:nvSpPr>
        <p:spPr>
          <a:xfrm>
            <a:off x="971600" y="4437112"/>
            <a:ext cx="7416824" cy="1323439"/>
          </a:xfrm>
          <a:prstGeom prst="rect">
            <a:avLst/>
          </a:prstGeom>
        </p:spPr>
        <p:txBody>
          <a:bodyPr wrap="square">
            <a:spAutoFit/>
          </a:bodyPr>
          <a:lstStyle/>
          <a:p>
            <a:pPr marL="57150" lvl="0" fontAlgn="auto">
              <a:spcBef>
                <a:spcPct val="20000"/>
              </a:spcBef>
              <a:spcAft>
                <a:spcPts val="0"/>
              </a:spcAft>
            </a:pPr>
            <a:r>
              <a:rPr lang="en-NZ" sz="2000" b="1" dirty="0">
                <a:solidFill>
                  <a:prstClr val="black"/>
                </a:solidFill>
                <a:latin typeface="Calibri"/>
              </a:rPr>
              <a:t>Spoiler alert: </a:t>
            </a:r>
            <a:r>
              <a:rPr lang="en-NZ" sz="2000" dirty="0">
                <a:solidFill>
                  <a:prstClr val="black"/>
                </a:solidFill>
                <a:latin typeface="Calibri"/>
              </a:rPr>
              <a:t>Does your information contain sensitive matter that requires special handling  e.g. Identifiable patient information concerning Mental Health, Sexual Health, Domestic Violence or the ACC Special Claims unit?</a:t>
            </a:r>
          </a:p>
        </p:txBody>
      </p:sp>
    </p:spTree>
    <p:extLst>
      <p:ext uri="{BB962C8B-B14F-4D97-AF65-F5344CB8AC3E}">
        <p14:creationId xmlns:p14="http://schemas.microsoft.com/office/powerpoint/2010/main" val="54734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auto">
              <a:spcBef>
                <a:spcPct val="20000"/>
              </a:spcBef>
              <a:spcAft>
                <a:spcPts val="0"/>
              </a:spcAft>
            </a:pPr>
            <a:r>
              <a:rPr lang="en-NZ" dirty="0"/>
              <a:t>Step </a:t>
            </a:r>
            <a:r>
              <a:rPr lang="en-NZ" dirty="0" smtClean="0"/>
              <a:t>2</a:t>
            </a:r>
            <a:r>
              <a:rPr lang="en-NZ" dirty="0"/>
              <a:t/>
            </a:r>
            <a:br>
              <a:rPr lang="en-NZ" dirty="0"/>
            </a:br>
            <a:r>
              <a:rPr lang="en-NZ" sz="3200" b="0" kern="1200" dirty="0">
                <a:solidFill>
                  <a:prstClr val="black"/>
                </a:solidFill>
                <a:latin typeface="Calibri"/>
                <a:ea typeface="+mn-ea"/>
                <a:cs typeface="+mn-cs"/>
              </a:rPr>
              <a:t>Do a base risk assessment</a:t>
            </a:r>
          </a:p>
        </p:txBody>
      </p:sp>
      <p:sp>
        <p:nvSpPr>
          <p:cNvPr id="6" name="Content Placeholder 5"/>
          <p:cNvSpPr>
            <a:spLocks noGrp="1"/>
          </p:cNvSpPr>
          <p:nvPr>
            <p:ph idx="1"/>
          </p:nvPr>
        </p:nvSpPr>
        <p:spPr>
          <a:xfrm>
            <a:off x="323528" y="1417638"/>
            <a:ext cx="8229600" cy="4459634"/>
          </a:xfrm>
        </p:spPr>
        <p:txBody>
          <a:bodyPr/>
          <a:lstStyle/>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endParaRPr lang="en-NZ" sz="1400" b="1" i="1" kern="1200" dirty="0" smtClean="0">
              <a:solidFill>
                <a:prstClr val="black"/>
              </a:solidFill>
              <a:latin typeface="Calibri"/>
              <a:cs typeface="+mn-cs"/>
            </a:endParaRPr>
          </a:p>
          <a:p>
            <a:pPr marL="0" lvl="0" indent="0" fontAlgn="auto">
              <a:spcAft>
                <a:spcPts val="0"/>
              </a:spcAft>
              <a:buNone/>
            </a:pPr>
            <a:endParaRPr lang="en-NZ" sz="1400" b="1" i="1" kern="1200" dirty="0">
              <a:solidFill>
                <a:prstClr val="black"/>
              </a:solidFill>
              <a:latin typeface="Calibri"/>
              <a:cs typeface="+mn-cs"/>
            </a:endParaRPr>
          </a:p>
          <a:p>
            <a:pPr marL="0" lvl="0" indent="0" fontAlgn="auto">
              <a:spcAft>
                <a:spcPts val="0"/>
              </a:spcAft>
              <a:buNone/>
            </a:pPr>
            <a:r>
              <a:rPr lang="en-NZ" sz="1400" b="1" i="1" kern="1200" dirty="0" smtClean="0">
                <a:solidFill>
                  <a:prstClr val="black"/>
                </a:solidFill>
                <a:latin typeface="Calibri"/>
                <a:cs typeface="+mn-cs"/>
              </a:rPr>
              <a:t>“</a:t>
            </a:r>
            <a:r>
              <a:rPr lang="en-NZ" sz="1400" b="1" i="1" kern="1200" dirty="0">
                <a:solidFill>
                  <a:prstClr val="black"/>
                </a:solidFill>
                <a:latin typeface="Calibri"/>
                <a:cs typeface="+mn-cs"/>
              </a:rPr>
              <a:t>These statements are not asking you how good the vendor thinks their system is.</a:t>
            </a:r>
            <a:r>
              <a:rPr lang="en-NZ" sz="1400" kern="1200" dirty="0">
                <a:solidFill>
                  <a:prstClr val="black"/>
                </a:solidFill>
                <a:latin typeface="Calibri"/>
                <a:cs typeface="+mn-cs"/>
              </a:rPr>
              <a:t> </a:t>
            </a:r>
            <a:r>
              <a:rPr lang="en-NZ" sz="1400" b="1" i="1" kern="1200" dirty="0">
                <a:solidFill>
                  <a:prstClr val="black"/>
                </a:solidFill>
                <a:latin typeface="Calibri"/>
                <a:cs typeface="+mn-cs"/>
              </a:rPr>
              <a:t>They are asking you to think </a:t>
            </a:r>
            <a:r>
              <a:rPr lang="en-NZ" sz="1400" b="1" i="1" kern="1200" dirty="0" smtClean="0">
                <a:solidFill>
                  <a:prstClr val="black"/>
                </a:solidFill>
                <a:latin typeface="Calibri"/>
                <a:cs typeface="+mn-cs"/>
              </a:rPr>
              <a:t>honestly about </a:t>
            </a:r>
            <a:r>
              <a:rPr lang="en-NZ" sz="1400" b="1" i="1" kern="1200" dirty="0">
                <a:solidFill>
                  <a:prstClr val="black"/>
                </a:solidFill>
                <a:latin typeface="Calibri"/>
                <a:cs typeface="+mn-cs"/>
              </a:rPr>
              <a:t>what would happen if something goes wrong</a:t>
            </a:r>
            <a:r>
              <a:rPr lang="en-NZ" sz="1400" b="1" i="1" kern="1200" dirty="0" smtClean="0">
                <a:solidFill>
                  <a:prstClr val="black"/>
                </a:solidFill>
                <a:latin typeface="Calibri"/>
                <a:cs typeface="+mn-cs"/>
              </a:rPr>
              <a:t>.”</a:t>
            </a:r>
            <a:endParaRPr lang="en-NZ" sz="1400" kern="1200" dirty="0">
              <a:solidFill>
                <a:prstClr val="black"/>
              </a:solidFill>
              <a:latin typeface="Calibri"/>
              <a:cs typeface="+mn-cs"/>
            </a:endParaRPr>
          </a:p>
        </p:txBody>
      </p:sp>
      <p:pic>
        <p:nvPicPr>
          <p:cNvPr id="7" name="Picture 6"/>
          <p:cNvPicPr>
            <a:picLocks noChangeAspect="1"/>
          </p:cNvPicPr>
          <p:nvPr/>
        </p:nvPicPr>
        <p:blipFill>
          <a:blip r:embed="rId2"/>
          <a:stretch>
            <a:fillRect/>
          </a:stretch>
        </p:blipFill>
        <p:spPr>
          <a:xfrm>
            <a:off x="1907817" y="1440894"/>
            <a:ext cx="5328366" cy="3871296"/>
          </a:xfrm>
          <a:prstGeom prst="rect">
            <a:avLst/>
          </a:prstGeom>
        </p:spPr>
      </p:pic>
    </p:spTree>
    <p:extLst>
      <p:ext uri="{BB962C8B-B14F-4D97-AF65-F5344CB8AC3E}">
        <p14:creationId xmlns:p14="http://schemas.microsoft.com/office/powerpoint/2010/main" val="340002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Step </a:t>
            </a:r>
            <a:r>
              <a:rPr lang="en-NZ" dirty="0" smtClean="0"/>
              <a:t>3</a:t>
            </a:r>
            <a:r>
              <a:rPr lang="en-NZ" dirty="0" smtClean="0"/>
              <a:t/>
            </a:r>
            <a:br>
              <a:rPr lang="en-NZ" dirty="0" smtClean="0"/>
            </a:br>
            <a:r>
              <a:rPr lang="en-NZ" sz="3000" b="0" kern="1200" dirty="0">
                <a:solidFill>
                  <a:prstClr val="black"/>
                </a:solidFill>
                <a:latin typeface="Calibri"/>
                <a:ea typeface="+mn-ea"/>
                <a:cs typeface="+mn-cs"/>
              </a:rPr>
              <a:t>Notify the ICT Service Desk</a:t>
            </a:r>
            <a:endParaRPr lang="en-NZ" dirty="0"/>
          </a:p>
        </p:txBody>
      </p:sp>
      <p:sp>
        <p:nvSpPr>
          <p:cNvPr id="3" name="Content Placeholder 2"/>
          <p:cNvSpPr>
            <a:spLocks noGrp="1"/>
          </p:cNvSpPr>
          <p:nvPr>
            <p:ph idx="1"/>
          </p:nvPr>
        </p:nvSpPr>
        <p:spPr/>
        <p:txBody>
          <a:bodyPr/>
          <a:lstStyle/>
          <a:p>
            <a:pPr marL="0" lvl="0" indent="0" fontAlgn="auto">
              <a:spcAft>
                <a:spcPts val="0"/>
              </a:spcAft>
              <a:buNone/>
            </a:pPr>
            <a:endParaRPr lang="en-NZ" sz="2200" kern="1200" dirty="0">
              <a:solidFill>
                <a:prstClr val="black"/>
              </a:solidFill>
              <a:latin typeface="Calibri"/>
              <a:cs typeface="+mn-cs"/>
            </a:endParaRPr>
          </a:p>
          <a:p>
            <a:pPr marL="0" lvl="0" indent="0" fontAlgn="auto">
              <a:spcAft>
                <a:spcPts val="0"/>
              </a:spcAft>
              <a:buNone/>
            </a:pPr>
            <a:r>
              <a:rPr lang="en-NZ" sz="2200" kern="1200" dirty="0">
                <a:solidFill>
                  <a:prstClr val="black"/>
                </a:solidFill>
                <a:latin typeface="Calibri"/>
                <a:cs typeface="+mn-cs"/>
              </a:rPr>
              <a:t>If your proposal is genuinely negligible risk, the ICT Service Desk will automatically notify DIA and </a:t>
            </a:r>
            <a:r>
              <a:rPr lang="en-NZ" sz="2200" kern="1200" dirty="0" err="1">
                <a:solidFill>
                  <a:prstClr val="black"/>
                </a:solidFill>
                <a:latin typeface="Calibri"/>
                <a:cs typeface="+mn-cs"/>
              </a:rPr>
              <a:t>MoH</a:t>
            </a:r>
            <a:r>
              <a:rPr lang="en-NZ" sz="2200" kern="1200" dirty="0">
                <a:solidFill>
                  <a:prstClr val="black"/>
                </a:solidFill>
                <a:latin typeface="Calibri"/>
                <a:cs typeface="+mn-cs"/>
              </a:rPr>
              <a:t> on you behalf. </a:t>
            </a:r>
          </a:p>
          <a:p>
            <a:pPr marL="0" lvl="0" indent="0" fontAlgn="auto">
              <a:spcAft>
                <a:spcPts val="0"/>
              </a:spcAft>
              <a:buNone/>
            </a:pPr>
            <a:endParaRPr lang="en-NZ" sz="2200" kern="1200" dirty="0">
              <a:solidFill>
                <a:prstClr val="black"/>
              </a:solidFill>
              <a:latin typeface="Calibri"/>
              <a:cs typeface="+mn-cs"/>
            </a:endParaRPr>
          </a:p>
          <a:p>
            <a:pPr marL="0" lvl="0" indent="0" fontAlgn="auto">
              <a:spcAft>
                <a:spcPts val="0"/>
              </a:spcAft>
              <a:buNone/>
            </a:pPr>
            <a:r>
              <a:rPr lang="en-NZ" sz="2200" kern="1200" dirty="0">
                <a:solidFill>
                  <a:prstClr val="black"/>
                </a:solidFill>
                <a:latin typeface="Calibri"/>
                <a:cs typeface="+mn-cs"/>
              </a:rPr>
              <a:t>This serves two purposes:</a:t>
            </a:r>
          </a:p>
          <a:p>
            <a:pPr lvl="0" fontAlgn="auto">
              <a:spcAft>
                <a:spcPts val="0"/>
              </a:spcAft>
              <a:buFont typeface="Arial" panose="020B0604020202020204" pitchFamily="34" charset="0"/>
              <a:buChar char="•"/>
            </a:pPr>
            <a:r>
              <a:rPr lang="en-NZ" sz="2200" kern="1200" dirty="0">
                <a:solidFill>
                  <a:prstClr val="black"/>
                </a:solidFill>
                <a:latin typeface="Calibri"/>
                <a:cs typeface="+mn-cs"/>
              </a:rPr>
              <a:t>Lets DIA and </a:t>
            </a:r>
            <a:r>
              <a:rPr lang="en-NZ" sz="2200" kern="1200" dirty="0" err="1">
                <a:solidFill>
                  <a:prstClr val="black"/>
                </a:solidFill>
                <a:latin typeface="Calibri"/>
                <a:cs typeface="+mn-cs"/>
              </a:rPr>
              <a:t>MoH</a:t>
            </a:r>
            <a:r>
              <a:rPr lang="en-NZ" sz="2200" kern="1200" dirty="0">
                <a:solidFill>
                  <a:prstClr val="black"/>
                </a:solidFill>
                <a:latin typeface="Calibri"/>
                <a:cs typeface="+mn-cs"/>
              </a:rPr>
              <a:t> know that we are actively managing risk</a:t>
            </a:r>
          </a:p>
          <a:p>
            <a:pPr lvl="0" fontAlgn="auto">
              <a:spcAft>
                <a:spcPts val="0"/>
              </a:spcAft>
              <a:buFont typeface="Arial" panose="020B0604020202020204" pitchFamily="34" charset="0"/>
              <a:buChar char="•"/>
            </a:pPr>
            <a:r>
              <a:rPr lang="en-NZ" sz="2200" kern="1200" dirty="0">
                <a:solidFill>
                  <a:prstClr val="black"/>
                </a:solidFill>
                <a:latin typeface="Calibri"/>
                <a:cs typeface="+mn-cs"/>
              </a:rPr>
              <a:t>Enables our assessment to be shared with other agencies so that assessments are not repeated unnecessarily</a:t>
            </a:r>
            <a:r>
              <a:rPr lang="en-NZ" sz="3000" kern="1200" dirty="0">
                <a:solidFill>
                  <a:prstClr val="black"/>
                </a:solidFill>
                <a:latin typeface="Calibri"/>
                <a:cs typeface="+mn-cs"/>
              </a:rPr>
              <a:t> </a:t>
            </a:r>
            <a:endParaRPr lang="en-NZ" sz="3000" kern="1200" dirty="0" smtClean="0">
              <a:solidFill>
                <a:prstClr val="black"/>
              </a:solidFill>
              <a:latin typeface="Calibri"/>
              <a:cs typeface="+mn-cs"/>
            </a:endParaRPr>
          </a:p>
          <a:p>
            <a:pPr lvl="0" fontAlgn="auto">
              <a:spcAft>
                <a:spcPts val="0"/>
              </a:spcAft>
              <a:buFont typeface="Arial" panose="020B0604020202020204" pitchFamily="34" charset="0"/>
              <a:buChar char="•"/>
            </a:pPr>
            <a:endParaRPr lang="en-NZ" sz="1800" kern="1200" dirty="0">
              <a:solidFill>
                <a:prstClr val="black"/>
              </a:solidFill>
              <a:latin typeface="Calibri"/>
              <a:cs typeface="+mn-cs"/>
            </a:endParaRPr>
          </a:p>
          <a:p>
            <a:pPr marL="0" lvl="0" indent="0" algn="ctr" fontAlgn="auto">
              <a:spcAft>
                <a:spcPts val="0"/>
              </a:spcAft>
              <a:buNone/>
            </a:pPr>
            <a:r>
              <a:rPr lang="en-NZ" sz="3000" kern="1200" dirty="0">
                <a:solidFill>
                  <a:prstClr val="black"/>
                </a:solidFill>
                <a:latin typeface="Calibri"/>
                <a:cs typeface="+mn-cs"/>
              </a:rPr>
              <a:t>You are free to enjoy your new cloud service!</a:t>
            </a:r>
          </a:p>
          <a:p>
            <a:endParaRPr lang="en-NZ" dirty="0"/>
          </a:p>
        </p:txBody>
      </p:sp>
    </p:spTree>
    <p:extLst>
      <p:ext uri="{BB962C8B-B14F-4D97-AF65-F5344CB8AC3E}">
        <p14:creationId xmlns:p14="http://schemas.microsoft.com/office/powerpoint/2010/main" val="86920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It turns out my proposal has more risk than I thought...</a:t>
            </a:r>
          </a:p>
        </p:txBody>
      </p:sp>
      <p:pic>
        <p:nvPicPr>
          <p:cNvPr id="4" name="Content Placeholder 3"/>
          <p:cNvPicPr>
            <a:picLocks noGrp="1" noChangeAspect="1"/>
          </p:cNvPicPr>
          <p:nvPr>
            <p:ph idx="1"/>
          </p:nvPr>
        </p:nvPicPr>
        <p:blipFill>
          <a:blip r:embed="rId2"/>
          <a:stretch>
            <a:fillRect/>
          </a:stretch>
        </p:blipFill>
        <p:spPr>
          <a:xfrm>
            <a:off x="1187624" y="1700808"/>
            <a:ext cx="6401355" cy="2066723"/>
          </a:xfrm>
          <a:prstGeom prst="rect">
            <a:avLst/>
          </a:prstGeom>
        </p:spPr>
      </p:pic>
      <p:sp>
        <p:nvSpPr>
          <p:cNvPr id="5" name="Rectangle 4"/>
          <p:cNvSpPr/>
          <p:nvPr/>
        </p:nvSpPr>
        <p:spPr>
          <a:xfrm>
            <a:off x="374030" y="4174048"/>
            <a:ext cx="8291264" cy="16312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2000" b="0" i="0" u="none" strike="noStrike" kern="0" cap="none" spc="0" normalizeH="0" baseline="0" noProof="0" dirty="0" smtClean="0">
                <a:ln>
                  <a:noFill/>
                </a:ln>
                <a:solidFill>
                  <a:prstClr val="black"/>
                </a:solidFill>
                <a:effectLst/>
                <a:uLnTx/>
                <a:uFillTx/>
                <a:latin typeface="Calibri"/>
                <a:ea typeface="+mj-ea"/>
                <a:cs typeface="+mj-cs"/>
              </a:rPr>
              <a:t>The ICT Service Desk will direct the proposal to the appropriate specialists who will work with you to see if there are ways to manage the risk such as de-identifying your data or providing a back up capability.</a:t>
            </a:r>
            <a:br>
              <a:rPr kumimoji="0" lang="en-NZ" sz="2000" b="0" i="0" u="none" strike="noStrike" kern="0" cap="none" spc="0" normalizeH="0" baseline="0" noProof="0" dirty="0" smtClean="0">
                <a:ln>
                  <a:noFill/>
                </a:ln>
                <a:solidFill>
                  <a:prstClr val="black"/>
                </a:solidFill>
                <a:effectLst/>
                <a:uLnTx/>
                <a:uFillTx/>
                <a:latin typeface="Calibri"/>
                <a:ea typeface="+mj-ea"/>
                <a:cs typeface="+mj-cs"/>
              </a:rPr>
            </a:br>
            <a:r>
              <a:rPr kumimoji="0" lang="en-NZ" sz="2000" b="0" i="0" u="none" strike="noStrike" kern="0" cap="none" spc="0" normalizeH="0" baseline="0" noProof="0" dirty="0" smtClean="0">
                <a:ln>
                  <a:noFill/>
                </a:ln>
                <a:solidFill>
                  <a:prstClr val="black"/>
                </a:solidFill>
                <a:effectLst/>
                <a:uLnTx/>
                <a:uFillTx/>
                <a:latin typeface="Calibri"/>
                <a:ea typeface="+mj-ea"/>
                <a:cs typeface="+mj-cs"/>
              </a:rPr>
              <a:t/>
            </a:r>
            <a:br>
              <a:rPr kumimoji="0" lang="en-NZ" sz="2000" b="0" i="0" u="none" strike="noStrike" kern="0" cap="none" spc="0" normalizeH="0" baseline="0" noProof="0" dirty="0" smtClean="0">
                <a:ln>
                  <a:noFill/>
                </a:ln>
                <a:solidFill>
                  <a:prstClr val="black"/>
                </a:solidFill>
                <a:effectLst/>
                <a:uLnTx/>
                <a:uFillTx/>
                <a:latin typeface="Calibri"/>
                <a:ea typeface="+mj-ea"/>
                <a:cs typeface="+mj-cs"/>
              </a:rPr>
            </a:br>
            <a:r>
              <a:rPr kumimoji="0" lang="en-NZ" sz="2000" b="0" i="0" u="none" strike="noStrike" kern="0" cap="none" spc="0" normalizeH="0" baseline="0" noProof="0" dirty="0" smtClean="0">
                <a:ln>
                  <a:noFill/>
                </a:ln>
                <a:solidFill>
                  <a:prstClr val="black"/>
                </a:solidFill>
                <a:effectLst/>
                <a:uLnTx/>
                <a:uFillTx/>
                <a:latin typeface="Calibri"/>
                <a:ea typeface="+mj-ea"/>
                <a:cs typeface="+mj-cs"/>
              </a:rPr>
              <a:t>ICT will keep a register of Cloud services used across 3DHB.</a:t>
            </a:r>
            <a:endParaRPr kumimoji="0" lang="en-NZ" sz="20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93750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116013" y="168275"/>
            <a:ext cx="784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rtl="0" eaLnBrk="0" fontAlgn="base" hangingPunct="0">
              <a:spcBef>
                <a:spcPct val="0"/>
              </a:spcBef>
              <a:spcAft>
                <a:spcPct val="0"/>
              </a:spcAft>
              <a:defRPr sz="3200" b="1">
                <a:solidFill>
                  <a:srgbClr val="003366"/>
                </a:solidFill>
                <a:latin typeface="+mj-lt"/>
                <a:ea typeface="+mj-ea"/>
                <a:cs typeface="+mj-cs"/>
              </a:defRPr>
            </a:lvl1pPr>
            <a:lvl2pPr algn="r" rtl="0" eaLnBrk="0" fontAlgn="base" hangingPunct="0">
              <a:spcBef>
                <a:spcPct val="0"/>
              </a:spcBef>
              <a:spcAft>
                <a:spcPct val="0"/>
              </a:spcAft>
              <a:defRPr sz="2800" b="1">
                <a:solidFill>
                  <a:srgbClr val="003366"/>
                </a:solidFill>
                <a:latin typeface="Calibri" pitchFamily="34" charset="0"/>
              </a:defRPr>
            </a:lvl2pPr>
            <a:lvl3pPr algn="r" rtl="0" eaLnBrk="0" fontAlgn="base" hangingPunct="0">
              <a:spcBef>
                <a:spcPct val="0"/>
              </a:spcBef>
              <a:spcAft>
                <a:spcPct val="0"/>
              </a:spcAft>
              <a:defRPr sz="2800" b="1">
                <a:solidFill>
                  <a:srgbClr val="003366"/>
                </a:solidFill>
                <a:latin typeface="Calibri" pitchFamily="34" charset="0"/>
              </a:defRPr>
            </a:lvl3pPr>
            <a:lvl4pPr algn="r" rtl="0" eaLnBrk="0" fontAlgn="base" hangingPunct="0">
              <a:spcBef>
                <a:spcPct val="0"/>
              </a:spcBef>
              <a:spcAft>
                <a:spcPct val="0"/>
              </a:spcAft>
              <a:defRPr sz="2800" b="1">
                <a:solidFill>
                  <a:srgbClr val="003366"/>
                </a:solidFill>
                <a:latin typeface="Calibri" pitchFamily="34" charset="0"/>
              </a:defRPr>
            </a:lvl4pPr>
            <a:lvl5pPr algn="r" rtl="0" eaLnBrk="0" fontAlgn="base" hangingPunct="0">
              <a:spcBef>
                <a:spcPct val="0"/>
              </a:spcBef>
              <a:spcAft>
                <a:spcPct val="0"/>
              </a:spcAft>
              <a:defRPr sz="2800" b="1">
                <a:solidFill>
                  <a:srgbClr val="003366"/>
                </a:solidFill>
                <a:latin typeface="Calibri" pitchFamily="34" charset="0"/>
              </a:defRPr>
            </a:lvl5pPr>
            <a:lvl6pPr marL="457200" algn="r" rtl="0" fontAlgn="base">
              <a:spcBef>
                <a:spcPct val="0"/>
              </a:spcBef>
              <a:spcAft>
                <a:spcPct val="0"/>
              </a:spcAft>
              <a:defRPr sz="3200" b="1">
                <a:solidFill>
                  <a:srgbClr val="003366"/>
                </a:solidFill>
                <a:latin typeface="Calibri" pitchFamily="34" charset="0"/>
              </a:defRPr>
            </a:lvl6pPr>
            <a:lvl7pPr marL="914400" algn="r" rtl="0" fontAlgn="base">
              <a:spcBef>
                <a:spcPct val="0"/>
              </a:spcBef>
              <a:spcAft>
                <a:spcPct val="0"/>
              </a:spcAft>
              <a:defRPr sz="3200" b="1">
                <a:solidFill>
                  <a:srgbClr val="003366"/>
                </a:solidFill>
                <a:latin typeface="Calibri" pitchFamily="34" charset="0"/>
              </a:defRPr>
            </a:lvl7pPr>
            <a:lvl8pPr marL="1371600" algn="r" rtl="0" fontAlgn="base">
              <a:spcBef>
                <a:spcPct val="0"/>
              </a:spcBef>
              <a:spcAft>
                <a:spcPct val="0"/>
              </a:spcAft>
              <a:defRPr sz="3200" b="1">
                <a:solidFill>
                  <a:srgbClr val="003366"/>
                </a:solidFill>
                <a:latin typeface="Calibri" pitchFamily="34" charset="0"/>
              </a:defRPr>
            </a:lvl8pPr>
            <a:lvl9pPr marL="1828800" algn="r" rtl="0" fontAlgn="base">
              <a:spcBef>
                <a:spcPct val="0"/>
              </a:spcBef>
              <a:spcAft>
                <a:spcPct val="0"/>
              </a:spcAft>
              <a:defRPr sz="3200" b="1">
                <a:solidFill>
                  <a:srgbClr val="003366"/>
                </a:solidFill>
                <a:latin typeface="Calibri" pitchFamily="34" charset="0"/>
              </a:defRPr>
            </a:lvl9pPr>
          </a:lstStyle>
          <a:p>
            <a:pPr algn="ctr">
              <a:defRPr/>
            </a:pPr>
            <a:endParaRPr lang="en-NZ" kern="0" dirty="0"/>
          </a:p>
        </p:txBody>
      </p:sp>
      <p:sp>
        <p:nvSpPr>
          <p:cNvPr id="9221" name="Slide Number Placeholder 20"/>
          <p:cNvSpPr txBox="1">
            <a:spLocks/>
          </p:cNvSpPr>
          <p:nvPr/>
        </p:nvSpPr>
        <p:spPr bwMode="auto">
          <a:xfrm>
            <a:off x="6875463" y="65198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2800">
                <a:solidFill>
                  <a:srgbClr val="003366"/>
                </a:solidFill>
                <a:latin typeface="Calibri" pitchFamily="34" charset="0"/>
              </a:defRPr>
            </a:lvl1pPr>
            <a:lvl2pPr marL="742950" indent="-285750" algn="l" eaLnBrk="0" hangingPunct="0">
              <a:spcBef>
                <a:spcPct val="20000"/>
              </a:spcBef>
              <a:buChar char="–"/>
              <a:defRPr sz="2400">
                <a:solidFill>
                  <a:srgbClr val="003366"/>
                </a:solidFill>
                <a:latin typeface="Calibri" pitchFamily="34" charset="0"/>
              </a:defRPr>
            </a:lvl2pPr>
            <a:lvl3pPr marL="1143000" indent="-228600" algn="l" eaLnBrk="0" hangingPunct="0">
              <a:spcBef>
                <a:spcPct val="20000"/>
              </a:spcBef>
              <a:buChar char="•"/>
              <a:defRPr sz="2400">
                <a:solidFill>
                  <a:srgbClr val="003366"/>
                </a:solidFill>
                <a:latin typeface="Calibri" pitchFamily="34" charset="0"/>
              </a:defRPr>
            </a:lvl3pPr>
            <a:lvl4pPr marL="1600200" indent="-228600" algn="l" eaLnBrk="0" hangingPunct="0">
              <a:spcBef>
                <a:spcPct val="20000"/>
              </a:spcBef>
              <a:buChar char="–"/>
              <a:defRPr sz="2000">
                <a:solidFill>
                  <a:srgbClr val="003366"/>
                </a:solidFill>
                <a:latin typeface="Calibri" pitchFamily="34" charset="0"/>
              </a:defRPr>
            </a:lvl4pPr>
            <a:lvl5pPr marL="2057400" indent="-228600" algn="l" eaLnBrk="0" hangingPunct="0">
              <a:spcBef>
                <a:spcPct val="20000"/>
              </a:spcBef>
              <a:buChar char="»"/>
              <a:defRPr sz="2000">
                <a:solidFill>
                  <a:srgbClr val="003366"/>
                </a:solidFill>
                <a:latin typeface="Calibri" pitchFamily="34" charset="0"/>
              </a:defRPr>
            </a:lvl5pPr>
            <a:lvl6pPr marL="2514600" indent="-228600" eaLnBrk="0" fontAlgn="base" hangingPunct="0">
              <a:spcBef>
                <a:spcPct val="20000"/>
              </a:spcBef>
              <a:spcAft>
                <a:spcPct val="0"/>
              </a:spcAft>
              <a:buChar char="»"/>
              <a:defRPr sz="2000">
                <a:solidFill>
                  <a:srgbClr val="003366"/>
                </a:solidFill>
                <a:latin typeface="Calibri" pitchFamily="34" charset="0"/>
              </a:defRPr>
            </a:lvl6pPr>
            <a:lvl7pPr marL="2971800" indent="-228600" eaLnBrk="0" fontAlgn="base" hangingPunct="0">
              <a:spcBef>
                <a:spcPct val="20000"/>
              </a:spcBef>
              <a:spcAft>
                <a:spcPct val="0"/>
              </a:spcAft>
              <a:buChar char="»"/>
              <a:defRPr sz="2000">
                <a:solidFill>
                  <a:srgbClr val="003366"/>
                </a:solidFill>
                <a:latin typeface="Calibri" pitchFamily="34" charset="0"/>
              </a:defRPr>
            </a:lvl7pPr>
            <a:lvl8pPr marL="3429000" indent="-228600" eaLnBrk="0" fontAlgn="base" hangingPunct="0">
              <a:spcBef>
                <a:spcPct val="20000"/>
              </a:spcBef>
              <a:spcAft>
                <a:spcPct val="0"/>
              </a:spcAft>
              <a:buChar char="»"/>
              <a:defRPr sz="2000">
                <a:solidFill>
                  <a:srgbClr val="003366"/>
                </a:solidFill>
                <a:latin typeface="Calibri" pitchFamily="34" charset="0"/>
              </a:defRPr>
            </a:lvl8pPr>
            <a:lvl9pPr marL="3886200" indent="-228600" eaLnBrk="0" fontAlgn="base" hangingPunct="0">
              <a:spcBef>
                <a:spcPct val="20000"/>
              </a:spcBef>
              <a:spcAft>
                <a:spcPct val="0"/>
              </a:spcAft>
              <a:buChar char="»"/>
              <a:defRPr sz="2000">
                <a:solidFill>
                  <a:srgbClr val="003366"/>
                </a:solidFill>
                <a:latin typeface="Calibri" pitchFamily="34" charset="0"/>
              </a:defRPr>
            </a:lvl9pPr>
          </a:lstStyle>
          <a:p>
            <a:pPr algn="r" eaLnBrk="1" hangingPunct="1">
              <a:spcBef>
                <a:spcPct val="0"/>
              </a:spcBef>
              <a:buFontTx/>
              <a:buNone/>
            </a:pPr>
            <a:fld id="{DCDB3C0F-3A8A-413D-A9E6-030C2837D893}" type="slidenum">
              <a:rPr lang="en-NZ" altLang="en-US" sz="1100">
                <a:solidFill>
                  <a:schemeClr val="bg2"/>
                </a:solidFill>
                <a:latin typeface="Arial" pitchFamily="34" charset="0"/>
              </a:rPr>
              <a:pPr algn="r" eaLnBrk="1" hangingPunct="1">
                <a:spcBef>
                  <a:spcPct val="0"/>
                </a:spcBef>
                <a:buFontTx/>
                <a:buNone/>
              </a:pPr>
              <a:t>2</a:t>
            </a:fld>
            <a:endParaRPr lang="en-NZ" altLang="en-US" sz="1100">
              <a:solidFill>
                <a:schemeClr val="bg2"/>
              </a:solidFill>
              <a:latin typeface="Arial" pitchFamily="34" charset="0"/>
            </a:endParaRPr>
          </a:p>
        </p:txBody>
      </p:sp>
      <p:sp>
        <p:nvSpPr>
          <p:cNvPr id="6" name="Content Placeholder 2"/>
          <p:cNvSpPr txBox="1">
            <a:spLocks/>
          </p:cNvSpPr>
          <p:nvPr/>
        </p:nvSpPr>
        <p:spPr bwMode="auto">
          <a:xfrm>
            <a:off x="457200" y="1268760"/>
            <a:ext cx="82296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NZ" sz="2000" kern="0" dirty="0"/>
              <a:t>A </a:t>
            </a:r>
            <a:r>
              <a:rPr lang="en-NZ" sz="2000" kern="0" dirty="0" smtClean="0"/>
              <a:t>“cloud” </a:t>
            </a:r>
            <a:r>
              <a:rPr lang="en-NZ" sz="2000" kern="0" dirty="0"/>
              <a:t>service is any service made available to DHB users via the Internet from an external provider's computing services</a:t>
            </a:r>
            <a:r>
              <a:rPr lang="en-NZ" sz="2000" kern="0" dirty="0" smtClean="0"/>
              <a:t>. Some cloud services we are already using at 3DHB are:</a:t>
            </a:r>
          </a:p>
          <a:p>
            <a:pPr lvl="1"/>
            <a:r>
              <a:rPr lang="en-NZ" sz="1800" kern="0" dirty="0" err="1" smtClean="0"/>
              <a:t>SmartPage</a:t>
            </a:r>
            <a:r>
              <a:rPr lang="en-NZ" sz="1800" kern="0" dirty="0" smtClean="0"/>
              <a:t> Hospital Messaging</a:t>
            </a:r>
          </a:p>
          <a:p>
            <a:pPr lvl="1"/>
            <a:r>
              <a:rPr lang="en-NZ" sz="1800" kern="0" dirty="0" smtClean="0"/>
              <a:t>McKesson </a:t>
            </a:r>
            <a:r>
              <a:rPr lang="en-NZ" sz="1800" kern="0" dirty="0"/>
              <a:t>Capacity </a:t>
            </a:r>
            <a:r>
              <a:rPr lang="en-NZ" sz="1800" kern="0" dirty="0" smtClean="0"/>
              <a:t>Planner</a:t>
            </a:r>
          </a:p>
          <a:p>
            <a:pPr lvl="1"/>
            <a:r>
              <a:rPr lang="en-NZ" sz="1800" kern="0" dirty="0" err="1" smtClean="0"/>
              <a:t>SaferSleep</a:t>
            </a:r>
            <a:r>
              <a:rPr lang="en-NZ" sz="1800" kern="0" dirty="0" smtClean="0"/>
              <a:t> Anaesthesia Management</a:t>
            </a:r>
          </a:p>
          <a:p>
            <a:pPr lvl="1"/>
            <a:r>
              <a:rPr lang="en-NZ" sz="1800" kern="0" dirty="0" err="1" smtClean="0"/>
              <a:t>Volpara</a:t>
            </a:r>
            <a:r>
              <a:rPr lang="en-NZ" sz="1800" kern="0" dirty="0" smtClean="0"/>
              <a:t> Breast Imaging Analytics</a:t>
            </a:r>
            <a:endParaRPr lang="en-NZ" sz="1800" kern="0" dirty="0"/>
          </a:p>
          <a:p>
            <a:r>
              <a:rPr lang="en-NZ" sz="2000" kern="0" dirty="0"/>
              <a:t>Use of “cloud” services is accelerating dramatically</a:t>
            </a:r>
          </a:p>
          <a:p>
            <a:r>
              <a:rPr lang="en-NZ" sz="2000" kern="0" dirty="0"/>
              <a:t>A number of DHB services are already using them</a:t>
            </a:r>
          </a:p>
          <a:p>
            <a:r>
              <a:rPr lang="en-NZ" sz="2000" kern="0" dirty="0"/>
              <a:t>We expect that every DHB service will have approached ICT for assistance with a cloud based service before too long</a:t>
            </a:r>
          </a:p>
          <a:p>
            <a:r>
              <a:rPr lang="en-NZ" sz="2000" kern="0" dirty="0"/>
              <a:t>The providers of the “cloud” services usually  assure us their “cloud” service is “secure” but often it’s hard to be sure what they mean by “secure”.</a:t>
            </a:r>
          </a:p>
        </p:txBody>
      </p:sp>
      <p:sp>
        <p:nvSpPr>
          <p:cNvPr id="7" name="Title 1"/>
          <p:cNvSpPr>
            <a:spLocks noGrp="1"/>
          </p:cNvSpPr>
          <p:nvPr>
            <p:ph type="title"/>
          </p:nvPr>
        </p:nvSpPr>
        <p:spPr>
          <a:xfrm>
            <a:off x="457200" y="274638"/>
            <a:ext cx="8229600" cy="778098"/>
          </a:xfrm>
        </p:spPr>
        <p:txBody>
          <a:bodyPr/>
          <a:lstStyle/>
          <a:p>
            <a:r>
              <a:rPr lang="en-US" altLang="en-US" dirty="0"/>
              <a:t>Background</a:t>
            </a:r>
          </a:p>
        </p:txBody>
      </p:sp>
    </p:spTree>
    <p:extLst>
      <p:ext uri="{BB962C8B-B14F-4D97-AF65-F5344CB8AC3E}">
        <p14:creationId xmlns:p14="http://schemas.microsoft.com/office/powerpoint/2010/main" val="262797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NZ" dirty="0"/>
              <a:t>Are there any rules?</a:t>
            </a:r>
          </a:p>
        </p:txBody>
      </p:sp>
      <p:sp>
        <p:nvSpPr>
          <p:cNvPr id="3" name="Content Placeholder 2"/>
          <p:cNvSpPr>
            <a:spLocks noGrp="1"/>
          </p:cNvSpPr>
          <p:nvPr>
            <p:ph idx="1"/>
          </p:nvPr>
        </p:nvSpPr>
        <p:spPr>
          <a:xfrm>
            <a:off x="457200" y="980728"/>
            <a:ext cx="8229600" cy="4968552"/>
          </a:xfrm>
        </p:spPr>
        <p:txBody>
          <a:bodyPr/>
          <a:lstStyle/>
          <a:p>
            <a:pPr marL="0" lvl="0" indent="0" fontAlgn="auto">
              <a:spcAft>
                <a:spcPts val="0"/>
              </a:spcAft>
              <a:buNone/>
            </a:pPr>
            <a:r>
              <a:rPr lang="en-NZ" sz="1800" kern="1200" dirty="0">
                <a:solidFill>
                  <a:prstClr val="black"/>
                </a:solidFill>
                <a:latin typeface="Calibri"/>
                <a:cs typeface="+mn-cs"/>
              </a:rPr>
              <a:t>“The government tells us that we should prefer Cloud services BUT all Cloud services hosted off-shore must be signed off by your CEO...”</a:t>
            </a:r>
          </a:p>
          <a:p>
            <a:pPr marL="0" lvl="0" indent="0" fontAlgn="auto">
              <a:spcAft>
                <a:spcPts val="0"/>
              </a:spcAft>
              <a:buNone/>
            </a:pPr>
            <a:r>
              <a:rPr lang="en-NZ" sz="1800" b="1" i="1" kern="1200" dirty="0" smtClean="0">
                <a:solidFill>
                  <a:prstClr val="black"/>
                </a:solidFill>
                <a:latin typeface="Calibri"/>
                <a:cs typeface="+mn-cs"/>
              </a:rPr>
              <a:t>How </a:t>
            </a:r>
            <a:r>
              <a:rPr lang="en-NZ" sz="1800" b="1" i="1" kern="1200" dirty="0">
                <a:solidFill>
                  <a:prstClr val="black"/>
                </a:solidFill>
                <a:latin typeface="Calibri"/>
                <a:cs typeface="+mn-cs"/>
              </a:rPr>
              <a:t>does that work when just about every cloud service is off-shore?</a:t>
            </a:r>
          </a:p>
          <a:p>
            <a:pPr lvl="0" fontAlgn="auto">
              <a:spcAft>
                <a:spcPts val="0"/>
              </a:spcAft>
              <a:buFont typeface="Arial" panose="020B0604020202020204" pitchFamily="34" charset="0"/>
              <a:buChar char="•"/>
            </a:pPr>
            <a:endParaRPr lang="en-NZ" sz="2200" kern="1200" dirty="0">
              <a:solidFill>
                <a:prstClr val="black"/>
              </a:solidFill>
              <a:latin typeface="Calibri"/>
              <a:cs typeface="+mn-cs"/>
            </a:endParaRPr>
          </a:p>
          <a:p>
            <a:pPr lvl="0" fontAlgn="auto">
              <a:spcAft>
                <a:spcPts val="0"/>
              </a:spcAft>
              <a:buFont typeface="Arial" panose="020B0604020202020204" pitchFamily="34" charset="0"/>
              <a:buChar char="•"/>
            </a:pPr>
            <a:endParaRPr lang="en-NZ" sz="2200" kern="1200" dirty="0">
              <a:solidFill>
                <a:prstClr val="black"/>
              </a:solidFill>
              <a:latin typeface="Calibri"/>
              <a:cs typeface="+mn-cs"/>
            </a:endParaRPr>
          </a:p>
          <a:p>
            <a:pPr lvl="0" fontAlgn="auto">
              <a:spcAft>
                <a:spcPts val="0"/>
              </a:spcAft>
              <a:buFont typeface="Arial" panose="020B0604020202020204" pitchFamily="34" charset="0"/>
              <a:buChar char="•"/>
            </a:pPr>
            <a:endParaRPr lang="en-NZ" sz="2200" kern="1200" dirty="0">
              <a:solidFill>
                <a:prstClr val="black"/>
              </a:solidFill>
              <a:latin typeface="Calibri"/>
              <a:cs typeface="+mn-cs"/>
            </a:endParaRPr>
          </a:p>
          <a:p>
            <a:pPr marL="0" lvl="0" indent="0" fontAlgn="auto">
              <a:spcAft>
                <a:spcPts val="0"/>
              </a:spcAft>
              <a:buNone/>
            </a:pPr>
            <a:endParaRPr lang="en-NZ" sz="2200" kern="1200" dirty="0">
              <a:solidFill>
                <a:prstClr val="black"/>
              </a:solidFill>
              <a:latin typeface="Calibri"/>
              <a:cs typeface="+mn-cs"/>
            </a:endParaRPr>
          </a:p>
          <a:p>
            <a:pPr lvl="0" fontAlgn="auto">
              <a:spcAft>
                <a:spcPts val="0"/>
              </a:spcAft>
              <a:buFont typeface="Arial" panose="020B0604020202020204" pitchFamily="34" charset="0"/>
              <a:buChar char="•"/>
            </a:pPr>
            <a:endParaRPr lang="en-NZ" sz="2200" kern="1200" dirty="0">
              <a:solidFill>
                <a:prstClr val="black"/>
              </a:solidFill>
              <a:latin typeface="Calibri"/>
              <a:cs typeface="+mn-cs"/>
            </a:endParaRPr>
          </a:p>
          <a:p>
            <a:pPr lvl="0" fontAlgn="auto">
              <a:spcAft>
                <a:spcPts val="0"/>
              </a:spcAft>
              <a:buFont typeface="Arial" panose="020B0604020202020204" pitchFamily="34" charset="0"/>
              <a:buChar char="•"/>
            </a:pPr>
            <a:endParaRPr lang="en-NZ" sz="1100" kern="1200" dirty="0">
              <a:solidFill>
                <a:prstClr val="black"/>
              </a:solidFill>
              <a:latin typeface="Calibri"/>
              <a:cs typeface="+mn-cs"/>
            </a:endParaRPr>
          </a:p>
          <a:p>
            <a:pPr marL="0" lvl="0" indent="0" fontAlgn="auto">
              <a:spcAft>
                <a:spcPts val="0"/>
              </a:spcAft>
              <a:buNone/>
            </a:pPr>
            <a:endParaRPr lang="en-NZ" sz="1100" kern="1200" dirty="0" smtClean="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smtClean="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smtClean="0">
              <a:solidFill>
                <a:prstClr val="black"/>
              </a:solidFill>
              <a:latin typeface="Calibri"/>
              <a:cs typeface="+mn-cs"/>
            </a:endParaRPr>
          </a:p>
          <a:p>
            <a:pPr marL="0" lvl="0" indent="0" fontAlgn="auto">
              <a:spcAft>
                <a:spcPts val="0"/>
              </a:spcAft>
              <a:buNone/>
            </a:pPr>
            <a:r>
              <a:rPr lang="en-NZ" sz="1100" kern="1200" dirty="0" smtClean="0">
                <a:solidFill>
                  <a:prstClr val="black"/>
                </a:solidFill>
                <a:latin typeface="Calibri"/>
                <a:cs typeface="+mn-cs"/>
              </a:rPr>
              <a:t>“</a:t>
            </a:r>
            <a:r>
              <a:rPr lang="en-NZ" sz="1100" kern="1200" dirty="0">
                <a:solidFill>
                  <a:prstClr val="black"/>
                </a:solidFill>
                <a:latin typeface="Calibri"/>
                <a:cs typeface="+mn-cs"/>
              </a:rPr>
              <a:t>Be it therefore enacted by the Queen's most Excellent Majesty...one of such Persons, while any Locomotive is in Motion, shall precede such Locomotive on Foot by not less than Sixty Yards, and shall carry a Red Flag constantly  displayed, and shall warn the Riders and Drivers of Horses of the Approach of such Locomotives</a:t>
            </a:r>
            <a:r>
              <a:rPr lang="en-NZ" sz="1100" kern="1200" dirty="0" smtClean="0">
                <a:solidFill>
                  <a:prstClr val="black"/>
                </a:solidFill>
                <a:latin typeface="Calibri"/>
                <a:cs typeface="+mn-cs"/>
              </a:rPr>
              <a:t>...”</a:t>
            </a:r>
          </a:p>
          <a:p>
            <a:pPr marL="0" lvl="0" indent="0" fontAlgn="auto">
              <a:spcAft>
                <a:spcPts val="0"/>
              </a:spcAft>
              <a:buNone/>
            </a:pPr>
            <a:r>
              <a:rPr lang="en-NZ" sz="1100" kern="1200" dirty="0" smtClean="0">
                <a:solidFill>
                  <a:prstClr val="black"/>
                </a:solidFill>
                <a:latin typeface="Calibri"/>
                <a:cs typeface="+mn-cs"/>
              </a:rPr>
              <a:t>					- The Locomotive Act 1865 (Red Flag Act)</a:t>
            </a: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endParaRPr lang="en-NZ" sz="1100" kern="1200" dirty="0">
              <a:solidFill>
                <a:prstClr val="black"/>
              </a:solidFill>
              <a:latin typeface="Calibri"/>
              <a:cs typeface="+mn-cs"/>
            </a:endParaRPr>
          </a:p>
          <a:p>
            <a:pPr marL="0" lvl="0" indent="0" fontAlgn="auto">
              <a:spcAft>
                <a:spcPts val="0"/>
              </a:spcAft>
              <a:buNone/>
            </a:pPr>
            <a:r>
              <a:rPr lang="en-NZ" sz="1100" kern="1200" dirty="0">
                <a:solidFill>
                  <a:prstClr val="black"/>
                </a:solidFill>
                <a:latin typeface="Calibri"/>
                <a:cs typeface="+mn-cs"/>
              </a:rPr>
              <a:t>“Be it therefore enacted by the Queen's most Excellent Majesty...one of such Persons, while any Locomotive is in Motion, shall precede such Locomotive on Foot by not less than Sixty Yards, and shall carry a Red Flag constantly  displayed, and shall warn the Riders and Drivers of Horses of the Approach of such Locomotives...”</a:t>
            </a:r>
          </a:p>
          <a:p>
            <a:pPr marL="0" lvl="0" indent="0" fontAlgn="auto">
              <a:spcAft>
                <a:spcPts val="0"/>
              </a:spcAft>
              <a:buNone/>
            </a:pPr>
            <a:r>
              <a:rPr lang="en-NZ" sz="1100" kern="1200" dirty="0">
                <a:solidFill>
                  <a:prstClr val="black"/>
                </a:solidFill>
                <a:latin typeface="Calibri"/>
                <a:cs typeface="+mn-cs"/>
              </a:rPr>
              <a:t>					- The Locomotive Act 1865 (Red Flag Act)</a:t>
            </a:r>
          </a:p>
          <a:p>
            <a:endParaRPr lang="en-NZ" dirty="0"/>
          </a:p>
        </p:txBody>
      </p:sp>
      <p:pic>
        <p:nvPicPr>
          <p:cNvPr id="4" name="Picture 3"/>
          <p:cNvPicPr>
            <a:picLocks noChangeAspect="1"/>
          </p:cNvPicPr>
          <p:nvPr/>
        </p:nvPicPr>
        <p:blipFill>
          <a:blip r:embed="rId2"/>
          <a:stretch>
            <a:fillRect/>
          </a:stretch>
        </p:blipFill>
        <p:spPr>
          <a:xfrm>
            <a:off x="2746089" y="2204864"/>
            <a:ext cx="3436876" cy="2880320"/>
          </a:xfrm>
          <a:prstGeom prst="rect">
            <a:avLst/>
          </a:prstGeom>
        </p:spPr>
      </p:pic>
    </p:spTree>
    <p:extLst>
      <p:ext uri="{BB962C8B-B14F-4D97-AF65-F5344CB8AC3E}">
        <p14:creationId xmlns:p14="http://schemas.microsoft.com/office/powerpoint/2010/main" val="184933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We sought some clarification</a:t>
            </a:r>
          </a:p>
        </p:txBody>
      </p:sp>
      <p:sp>
        <p:nvSpPr>
          <p:cNvPr id="3" name="Content Placeholder 2"/>
          <p:cNvSpPr>
            <a:spLocks noGrp="1"/>
          </p:cNvSpPr>
          <p:nvPr>
            <p:ph idx="1"/>
          </p:nvPr>
        </p:nvSpPr>
        <p:spPr/>
        <p:txBody>
          <a:bodyPr/>
          <a:lstStyle/>
          <a:p>
            <a:r>
              <a:rPr lang="en-NZ" b="1" dirty="0"/>
              <a:t>DIA</a:t>
            </a:r>
            <a:r>
              <a:rPr lang="en-NZ" dirty="0"/>
              <a:t> – “We want some assurance that someone has considered the risks and taken responsibility for managing them. The CEO can delegate this responsibility”</a:t>
            </a:r>
          </a:p>
          <a:p>
            <a:endParaRPr lang="en-NZ" dirty="0"/>
          </a:p>
          <a:p>
            <a:r>
              <a:rPr lang="en-NZ" b="1" dirty="0" err="1"/>
              <a:t>MoH</a:t>
            </a:r>
            <a:r>
              <a:rPr lang="en-NZ" dirty="0"/>
              <a:t> – “We expect an assessment that is proportionate to the level of risk. There must be some objective oversight in the process”</a:t>
            </a:r>
          </a:p>
          <a:p>
            <a:endParaRPr lang="en-NZ" dirty="0"/>
          </a:p>
        </p:txBody>
      </p:sp>
    </p:spTree>
    <p:extLst>
      <p:ext uri="{BB962C8B-B14F-4D97-AF65-F5344CB8AC3E}">
        <p14:creationId xmlns:p14="http://schemas.microsoft.com/office/powerpoint/2010/main" val="355140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It’s about risk...</a:t>
            </a:r>
          </a:p>
        </p:txBody>
      </p:sp>
      <p:sp>
        <p:nvSpPr>
          <p:cNvPr id="3" name="Content Placeholder 2"/>
          <p:cNvSpPr>
            <a:spLocks noGrp="1"/>
          </p:cNvSpPr>
          <p:nvPr>
            <p:ph idx="1"/>
          </p:nvPr>
        </p:nvSpPr>
        <p:spPr>
          <a:xfrm>
            <a:off x="457200" y="1268760"/>
            <a:ext cx="8229600" cy="4752528"/>
          </a:xfrm>
        </p:spPr>
        <p:txBody>
          <a:bodyPr/>
          <a:lstStyle/>
          <a:p>
            <a:pPr marL="0" lvl="0" indent="0" algn="ctr" fontAlgn="auto">
              <a:spcAft>
                <a:spcPts val="0"/>
              </a:spcAft>
              <a:buNone/>
            </a:pPr>
            <a:r>
              <a:rPr lang="en-NZ" sz="1900" kern="1200" dirty="0" smtClean="0">
                <a:solidFill>
                  <a:prstClr val="black"/>
                </a:solidFill>
                <a:latin typeface="Calibri"/>
                <a:cs typeface="+mn-cs"/>
              </a:rPr>
              <a:t>Confidential patient information escaping onto the internet is just one risk</a:t>
            </a:r>
          </a:p>
          <a:p>
            <a:endParaRPr lang="en-NZ" dirty="0" smtClean="0"/>
          </a:p>
          <a:p>
            <a:endParaRPr lang="en-NZ" dirty="0"/>
          </a:p>
          <a:p>
            <a:endParaRPr lang="en-NZ" dirty="0" smtClean="0"/>
          </a:p>
          <a:p>
            <a:endParaRPr lang="en-NZ" dirty="0"/>
          </a:p>
          <a:p>
            <a:endParaRPr lang="en-NZ" dirty="0" smtClean="0"/>
          </a:p>
          <a:p>
            <a:endParaRPr lang="en-NZ" dirty="0"/>
          </a:p>
          <a:p>
            <a:pPr marL="0" lvl="0" indent="0" fontAlgn="auto">
              <a:spcAft>
                <a:spcPts val="0"/>
              </a:spcAft>
              <a:buNone/>
            </a:pPr>
            <a:r>
              <a:rPr lang="en-NZ" sz="1800" b="1" i="1" kern="1200" dirty="0">
                <a:solidFill>
                  <a:prstClr val="black"/>
                </a:solidFill>
                <a:latin typeface="Calibri"/>
                <a:cs typeface="+mn-cs"/>
              </a:rPr>
              <a:t>"The Framework includes tools to enable busy staff to self-manage the risk assessment process where common-sense coupled with some guidance are sufficient to manage the risk”</a:t>
            </a:r>
          </a:p>
          <a:p>
            <a:endParaRPr lang="en-NZ" dirty="0" smtClean="0"/>
          </a:p>
        </p:txBody>
      </p:sp>
      <p:pic>
        <p:nvPicPr>
          <p:cNvPr id="4" name="Picture 3"/>
          <p:cNvPicPr>
            <a:picLocks noChangeAspect="1"/>
          </p:cNvPicPr>
          <p:nvPr/>
        </p:nvPicPr>
        <p:blipFill>
          <a:blip r:embed="rId2"/>
          <a:stretch>
            <a:fillRect/>
          </a:stretch>
        </p:blipFill>
        <p:spPr>
          <a:xfrm>
            <a:off x="1880382" y="1700808"/>
            <a:ext cx="5383235" cy="3322608"/>
          </a:xfrm>
          <a:prstGeom prst="rect">
            <a:avLst/>
          </a:prstGeom>
        </p:spPr>
      </p:pic>
    </p:spTree>
    <p:extLst>
      <p:ext uri="{BB962C8B-B14F-4D97-AF65-F5344CB8AC3E}">
        <p14:creationId xmlns:p14="http://schemas.microsoft.com/office/powerpoint/2010/main" val="119645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lstStyle/>
          <a:p>
            <a:r>
              <a:rPr lang="en-NZ" dirty="0"/>
              <a:t>The </a:t>
            </a:r>
            <a:r>
              <a:rPr lang="en-NZ" dirty="0" smtClean="0"/>
              <a:t>Framework</a:t>
            </a:r>
            <a:r>
              <a:rPr lang="en-NZ" sz="2400" b="0" kern="1200" dirty="0">
                <a:solidFill>
                  <a:prstClr val="black"/>
                </a:solidFill>
                <a:latin typeface="Calibri"/>
                <a:cs typeface="+mj-cs"/>
              </a:rPr>
              <a:t/>
            </a:r>
            <a:br>
              <a:rPr lang="en-NZ" sz="2400" b="0" kern="1200" dirty="0">
                <a:solidFill>
                  <a:prstClr val="black"/>
                </a:solidFill>
                <a:latin typeface="Calibri"/>
                <a:cs typeface="+mj-cs"/>
              </a:rPr>
            </a:br>
            <a:r>
              <a:rPr lang="en-NZ" sz="2400" kern="1200" dirty="0" smtClean="0">
                <a:solidFill>
                  <a:prstClr val="black"/>
                </a:solidFill>
                <a:latin typeface="Calibri"/>
                <a:cs typeface="+mj-cs"/>
              </a:rPr>
              <a:t>Risk </a:t>
            </a:r>
            <a:r>
              <a:rPr lang="en-NZ" sz="2400" kern="1200" dirty="0">
                <a:solidFill>
                  <a:prstClr val="black"/>
                </a:solidFill>
                <a:latin typeface="Calibri"/>
                <a:cs typeface="+mj-cs"/>
              </a:rPr>
              <a:t>Management</a:t>
            </a:r>
            <a:endParaRPr lang="en-NZ" dirty="0"/>
          </a:p>
        </p:txBody>
      </p:sp>
      <p:pic>
        <p:nvPicPr>
          <p:cNvPr id="4" name="Content Placeholder 3"/>
          <p:cNvPicPr>
            <a:picLocks noGrp="1" noChangeAspect="1"/>
          </p:cNvPicPr>
          <p:nvPr>
            <p:ph idx="1"/>
          </p:nvPr>
        </p:nvPicPr>
        <p:blipFill>
          <a:blip r:embed="rId2"/>
          <a:stretch>
            <a:fillRect/>
          </a:stretch>
        </p:blipFill>
        <p:spPr>
          <a:xfrm>
            <a:off x="585781" y="1484784"/>
            <a:ext cx="7972438" cy="4421188"/>
          </a:xfrm>
          <a:prstGeom prst="rect">
            <a:avLst/>
          </a:prstGeom>
        </p:spPr>
      </p:pic>
    </p:spTree>
    <p:extLst>
      <p:ext uri="{BB962C8B-B14F-4D97-AF65-F5344CB8AC3E}">
        <p14:creationId xmlns:p14="http://schemas.microsoft.com/office/powerpoint/2010/main" val="294096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Framework</a:t>
            </a:r>
            <a:br>
              <a:rPr lang="en-NZ" dirty="0" smtClean="0"/>
            </a:br>
            <a:r>
              <a:rPr lang="en-NZ" sz="2400" dirty="0" smtClean="0">
                <a:solidFill>
                  <a:schemeClr val="tx1"/>
                </a:solidFill>
              </a:rPr>
              <a:t>Risk</a:t>
            </a:r>
            <a:r>
              <a:rPr lang="en-NZ" sz="2400" b="0" dirty="0" smtClean="0">
                <a:solidFill>
                  <a:schemeClr val="tx1"/>
                </a:solidFill>
              </a:rPr>
              <a:t> and </a:t>
            </a:r>
            <a:r>
              <a:rPr lang="en-NZ" sz="2400" dirty="0" smtClean="0">
                <a:solidFill>
                  <a:schemeClr val="tx1"/>
                </a:solidFill>
              </a:rPr>
              <a:t>Information</a:t>
            </a:r>
            <a:r>
              <a:rPr lang="en-NZ" sz="2400" b="0" dirty="0" smtClean="0">
                <a:solidFill>
                  <a:schemeClr val="tx1"/>
                </a:solidFill>
              </a:rPr>
              <a:t> </a:t>
            </a:r>
            <a:r>
              <a:rPr lang="en-NZ" sz="2400" dirty="0" smtClean="0">
                <a:solidFill>
                  <a:schemeClr val="tx1"/>
                </a:solidFill>
              </a:rPr>
              <a:t>Classification</a:t>
            </a:r>
            <a:r>
              <a:rPr lang="en-NZ" sz="2400" b="0" dirty="0" smtClean="0">
                <a:solidFill>
                  <a:schemeClr val="tx1"/>
                </a:solidFill>
              </a:rPr>
              <a:t> are directly related</a:t>
            </a:r>
            <a:endParaRPr lang="en-NZ" sz="2400" b="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457200" y="1625567"/>
            <a:ext cx="8229600" cy="4370453"/>
          </a:xfrm>
          <a:prstGeom prst="rect">
            <a:avLst/>
          </a:prstGeom>
        </p:spPr>
      </p:pic>
    </p:spTree>
    <p:extLst>
      <p:ext uri="{BB962C8B-B14F-4D97-AF65-F5344CB8AC3E}">
        <p14:creationId xmlns:p14="http://schemas.microsoft.com/office/powerpoint/2010/main" val="32219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a:t>
            </a:r>
            <a:r>
              <a:rPr lang="en-NZ" dirty="0" smtClean="0"/>
              <a:t>Framework</a:t>
            </a:r>
            <a:br>
              <a:rPr lang="en-NZ" dirty="0" smtClean="0"/>
            </a:br>
            <a:r>
              <a:rPr lang="en-NZ" sz="2200" b="0" kern="1200" dirty="0">
                <a:solidFill>
                  <a:prstClr val="black"/>
                </a:solidFill>
                <a:latin typeface="Calibri"/>
                <a:cs typeface="+mj-cs"/>
              </a:rPr>
              <a:t>Where the risk is negligible, the business can </a:t>
            </a:r>
            <a:r>
              <a:rPr lang="en-NZ" sz="2200" kern="1200" dirty="0">
                <a:solidFill>
                  <a:prstClr val="black"/>
                </a:solidFill>
                <a:latin typeface="Calibri"/>
                <a:cs typeface="+mj-cs"/>
              </a:rPr>
              <a:t>assess</a:t>
            </a:r>
            <a:r>
              <a:rPr lang="en-NZ" sz="2200" b="0" kern="1200" dirty="0">
                <a:solidFill>
                  <a:prstClr val="black"/>
                </a:solidFill>
                <a:latin typeface="Calibri"/>
                <a:cs typeface="+mj-cs"/>
              </a:rPr>
              <a:t> the impact. As the risk increases, specialists become involved in the assessment process.</a:t>
            </a:r>
            <a:endParaRPr lang="en-NZ" dirty="0"/>
          </a:p>
        </p:txBody>
      </p:sp>
      <p:pic>
        <p:nvPicPr>
          <p:cNvPr id="4" name="Content Placeholder 3"/>
          <p:cNvPicPr>
            <a:picLocks noGrp="1" noChangeAspect="1"/>
          </p:cNvPicPr>
          <p:nvPr>
            <p:ph idx="1"/>
          </p:nvPr>
        </p:nvPicPr>
        <p:blipFill>
          <a:blip r:embed="rId2"/>
          <a:stretch>
            <a:fillRect/>
          </a:stretch>
        </p:blipFill>
        <p:spPr>
          <a:xfrm>
            <a:off x="457200" y="1625567"/>
            <a:ext cx="8229600" cy="4370453"/>
          </a:xfrm>
          <a:prstGeom prst="rect">
            <a:avLst/>
          </a:prstGeom>
        </p:spPr>
      </p:pic>
    </p:spTree>
    <p:extLst>
      <p:ext uri="{BB962C8B-B14F-4D97-AF65-F5344CB8AC3E}">
        <p14:creationId xmlns:p14="http://schemas.microsoft.com/office/powerpoint/2010/main" val="127417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lstStyle/>
          <a:p>
            <a:r>
              <a:rPr lang="en-NZ" dirty="0"/>
              <a:t>The </a:t>
            </a:r>
            <a:r>
              <a:rPr lang="en-NZ" dirty="0" smtClean="0"/>
              <a:t>Framework</a:t>
            </a:r>
            <a:br>
              <a:rPr lang="en-NZ" dirty="0" smtClean="0"/>
            </a:br>
            <a:r>
              <a:rPr lang="en-NZ" sz="2400" b="0" kern="1200" dirty="0">
                <a:solidFill>
                  <a:prstClr val="black"/>
                </a:solidFill>
                <a:latin typeface="Calibri"/>
                <a:cs typeface="+mj-cs"/>
              </a:rPr>
              <a:t>Where the risk is negligible, the business can </a:t>
            </a:r>
            <a:r>
              <a:rPr lang="en-NZ" sz="2400" kern="1200" dirty="0">
                <a:solidFill>
                  <a:prstClr val="black"/>
                </a:solidFill>
                <a:latin typeface="Calibri"/>
                <a:cs typeface="+mj-cs"/>
              </a:rPr>
              <a:t>approve</a:t>
            </a:r>
            <a:r>
              <a:rPr lang="en-NZ" sz="2400" b="0" kern="1200" dirty="0">
                <a:solidFill>
                  <a:prstClr val="black"/>
                </a:solidFill>
                <a:latin typeface="Calibri"/>
                <a:cs typeface="+mj-cs"/>
              </a:rPr>
              <a:t> the service.  As the risk increases, the approval process becomes more formal and must be supported with evidence.</a:t>
            </a:r>
            <a:endParaRPr lang="en-NZ" dirty="0"/>
          </a:p>
        </p:txBody>
      </p:sp>
      <p:pic>
        <p:nvPicPr>
          <p:cNvPr id="4" name="Content Placeholder 3"/>
          <p:cNvPicPr>
            <a:picLocks noGrp="1" noChangeAspect="1"/>
          </p:cNvPicPr>
          <p:nvPr>
            <p:ph idx="1"/>
          </p:nvPr>
        </p:nvPicPr>
        <p:blipFill>
          <a:blip r:embed="rId2"/>
          <a:stretch>
            <a:fillRect/>
          </a:stretch>
        </p:blipFill>
        <p:spPr>
          <a:xfrm>
            <a:off x="457200" y="1794851"/>
            <a:ext cx="8229600" cy="4370453"/>
          </a:xfrm>
          <a:prstGeom prst="rect">
            <a:avLst/>
          </a:prstGeom>
        </p:spPr>
      </p:pic>
    </p:spTree>
    <p:extLst>
      <p:ext uri="{BB962C8B-B14F-4D97-AF65-F5344CB8AC3E}">
        <p14:creationId xmlns:p14="http://schemas.microsoft.com/office/powerpoint/2010/main" val="2874703376"/>
      </p:ext>
    </p:extLst>
  </p:cSld>
  <p:clrMapOvr>
    <a:masterClrMapping/>
  </p:clrMapOvr>
</p:sld>
</file>

<file path=ppt/theme/theme1.xml><?xml version="1.0" encoding="utf-8"?>
<a:theme xmlns:a="http://schemas.openxmlformats.org/drawingml/2006/main" name="ICT Planning Day Follow Up # 1 - July 2016">
  <a:themeElements>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ICT Planning Day Follow Up # 1 - July 2016</Template>
  <TotalTime>4680</TotalTime>
  <Words>528</Words>
  <Application>Microsoft Office PowerPoint</Application>
  <PresentationFormat>On-screen Show (4:3)</PresentationFormat>
  <Paragraphs>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ICT Planning Day Follow Up # 1 - July 2016</vt:lpstr>
      <vt:lpstr>3DHB ICT Cloud Framework</vt:lpstr>
      <vt:lpstr>Background</vt:lpstr>
      <vt:lpstr>Are there any rules?</vt:lpstr>
      <vt:lpstr>We sought some clarification</vt:lpstr>
      <vt:lpstr>It’s about risk...</vt:lpstr>
      <vt:lpstr>The Framework Risk Management</vt:lpstr>
      <vt:lpstr>The Framework Risk and Information Classification are directly related</vt:lpstr>
      <vt:lpstr>The Framework Where the risk is negligible, the business can assess the impact. As the risk increases, specialists become involved in the assessment process.</vt:lpstr>
      <vt:lpstr>The Framework Where the risk is negligible, the business can approve the service.  As the risk increases, the approval process becomes more formal and must be supported with evidence.</vt:lpstr>
      <vt:lpstr>The Framework Where the risk is negligible, the business can complete the governance documents. As the risk increases, the governance documents are prepared by specialists.</vt:lpstr>
      <vt:lpstr>The Framework Below are some examples of information and the degree of risk associated with them </vt:lpstr>
      <vt:lpstr>How do I use it?  A document is required where you see a container with blue writing. You will be told if you need to furnish more documentation – i.e. if risk becomes apparent. A register of all Cloud Service assessments is maintained by the ICT Service Desk </vt:lpstr>
      <vt:lpstr>Step 1 Classify your information </vt:lpstr>
      <vt:lpstr>Step 2 Do a base risk assessment</vt:lpstr>
      <vt:lpstr>Step 3 Notify the ICT Service Desk</vt:lpstr>
      <vt:lpstr>It turns out my proposal has more risk than I thought...</vt:lpstr>
    </vt:vector>
  </TitlesOfParts>
  <Company>Capital &amp; Coast District Health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3DHB ICT</dc:title>
  <dc:creator>Shayne Hunter</dc:creator>
  <cp:lastModifiedBy>John Lambert  [CCDHB]</cp:lastModifiedBy>
  <cp:revision>98</cp:revision>
  <cp:lastPrinted>2016-10-12T02:28:41Z</cp:lastPrinted>
  <dcterms:created xsi:type="dcterms:W3CDTF">2016-07-28T01:03:32Z</dcterms:created>
  <dcterms:modified xsi:type="dcterms:W3CDTF">2018-01-23T20:53:32Z</dcterms:modified>
</cp:coreProperties>
</file>