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7" r:id="rId5"/>
    <p:sldId id="257" r:id="rId6"/>
    <p:sldId id="258" r:id="rId7"/>
    <p:sldId id="260" r:id="rId8"/>
    <p:sldId id="270" r:id="rId9"/>
    <p:sldId id="27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08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9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4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7B76-2B81-4BE4-A061-5F87BBB26D84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A6-43F3-49D6-8BFE-F5E3E259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1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left-joins.htm" TargetMode="External"/><Relationship Id="rId7" Type="http://schemas.openxmlformats.org/officeDocument/2006/relationships/hyperlink" Target="https://www.tutorialspoint.com/sql/sql-cartesian-joins.htm" TargetMode="External"/><Relationship Id="rId2" Type="http://schemas.openxmlformats.org/officeDocument/2006/relationships/hyperlink" Target="https://www.tutorialspoint.com/sql/sql-inner-join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sql/sql-self-joins.htm" TargetMode="External"/><Relationship Id="rId5" Type="http://schemas.openxmlformats.org/officeDocument/2006/relationships/hyperlink" Target="https://www.tutorialspoint.com/sql/sql-full-joins.htm" TargetMode="External"/><Relationship Id="rId4" Type="http://schemas.openxmlformats.org/officeDocument/2006/relationships/hyperlink" Target="https://www.tutorialspoint.com/sql/sql-right-join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7086600" cy="2133600"/>
          </a:xfrm>
        </p:spPr>
        <p:txBody>
          <a:bodyPr/>
          <a:lstStyle/>
          <a:p>
            <a:r>
              <a:rPr lang="en-US" dirty="0" smtClean="0"/>
              <a:t>SQL Training on 19, 20</a:t>
            </a:r>
            <a:r>
              <a:rPr lang="en-US" baseline="30000" dirty="0" smtClean="0"/>
              <a:t>th</a:t>
            </a:r>
            <a:r>
              <a:rPr lang="en-US" dirty="0" smtClean="0"/>
              <a:t> Oct 2017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14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715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SQL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SQL is a language to operate databases; it includes database creation, deletion, fetching rows, modifying rows, </a:t>
            </a:r>
            <a:r>
              <a:rPr lang="en-IN" sz="2400" dirty="0" err="1" smtClean="0"/>
              <a:t>etc</a:t>
            </a:r>
            <a:endParaRPr lang="en-IN" sz="2400" dirty="0" smtClean="0"/>
          </a:p>
          <a:p>
            <a:r>
              <a:rPr lang="en-IN" sz="2400" dirty="0"/>
              <a:t>SQL </a:t>
            </a:r>
            <a:r>
              <a:rPr lang="en-IN" sz="2400" dirty="0" smtClean="0"/>
              <a:t>stands for Structured </a:t>
            </a:r>
            <a:r>
              <a:rPr lang="en-IN" sz="2400" dirty="0"/>
              <a:t>Query </a:t>
            </a:r>
            <a:r>
              <a:rPr lang="en-IN" sz="2400" dirty="0" smtClean="0"/>
              <a:t>Language</a:t>
            </a:r>
          </a:p>
          <a:p>
            <a:r>
              <a:rPr lang="en-IN" sz="2400" dirty="0"/>
              <a:t>SQL Server use SQL as their standard database language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4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2057400" cy="792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SQL Tables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839200" cy="6172200"/>
          </a:xfrm>
        </p:spPr>
        <p:txBody>
          <a:bodyPr>
            <a:normAutofit/>
          </a:bodyPr>
          <a:lstStyle/>
          <a:p>
            <a:r>
              <a:rPr lang="en-IN" sz="2400" dirty="0"/>
              <a:t>The data in an RDBMS is stored in database objects which are called as </a:t>
            </a:r>
            <a:r>
              <a:rPr lang="en-IN" sz="2400" b="1" dirty="0"/>
              <a:t>tables</a:t>
            </a:r>
            <a:r>
              <a:rPr lang="en-IN" sz="2400" dirty="0"/>
              <a:t>. This table is basically a collection of related data entries and it </a:t>
            </a:r>
            <a:r>
              <a:rPr lang="en-IN" sz="2400" dirty="0" smtClean="0"/>
              <a:t>consists </a:t>
            </a:r>
            <a:r>
              <a:rPr lang="en-IN" sz="2400" dirty="0"/>
              <a:t>of numerous columns and rows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Example: Customers table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standard SQL commands to interact with relational databases are CREATE, SELECT, INSERT, UPDATE, DELETE and DROP.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399"/>
            <a:ext cx="5257800" cy="36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13855"/>
            <a:ext cx="3034145" cy="5957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 Data Types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0047"/>
              </p:ext>
            </p:extLst>
          </p:nvPr>
        </p:nvGraphicFramePr>
        <p:xfrm>
          <a:off x="1676401" y="685800"/>
          <a:ext cx="6400799" cy="6033609"/>
        </p:xfrm>
        <a:graphic>
          <a:graphicData uri="http://schemas.openxmlformats.org/drawingml/2006/table">
            <a:tbl>
              <a:tblPr/>
              <a:tblGrid>
                <a:gridCol w="2103032"/>
                <a:gridCol w="1920284"/>
                <a:gridCol w="2377483"/>
              </a:tblGrid>
              <a:tr h="4707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8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-10^38 +1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10^38 -1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8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-922,337,203,685,477.5808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+922,337,203,685,477.5807</a:t>
                      </a:r>
                    </a:p>
                  </a:txBody>
                  <a:tcPr marL="69845" marR="69845" marT="69845" marB="698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 1, 1753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 31, 9999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a date like June 30, 1991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a time of day like 12:30 P.M.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59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length of 8,000 characters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59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of 8,000 characters.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59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Variable-length non-Unicode data with a maximum length of 2,147,483,647 characters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715000" cy="10668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SQL Joins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8901545" cy="5791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used to combine records from two or more </a:t>
            </a:r>
            <a:r>
              <a:rPr lang="en-IN" sz="2400" dirty="0" smtClean="0">
                <a:solidFill>
                  <a:schemeClr val="tx1"/>
                </a:solidFill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SELECT customers.name, </a:t>
            </a:r>
            <a:r>
              <a:rPr lang="en-IN" sz="2400" dirty="0" err="1">
                <a:solidFill>
                  <a:srgbClr val="FF0000"/>
                </a:solidFill>
              </a:rPr>
              <a:t>orders.orderdate</a:t>
            </a:r>
            <a:r>
              <a:rPr lang="en-IN" sz="2400" dirty="0">
                <a:solidFill>
                  <a:srgbClr val="FF0000"/>
                </a:solidFill>
              </a:rPr>
              <a:t> 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FROM orders, customers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WHERE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Operator used to join tables : =, </a:t>
            </a:r>
            <a:r>
              <a:rPr lang="en-IN" sz="2400" dirty="0">
                <a:solidFill>
                  <a:schemeClr val="tx1"/>
                </a:solidFill>
              </a:rPr>
              <a:t>&lt;, &gt;, &lt;&gt;, &lt;=, &gt;=, !=, BETWEEN, LIKE, and NOT;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97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709"/>
            <a:ext cx="5715000" cy="73429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SQL Joins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928" y="1066800"/>
            <a:ext cx="8388927" cy="46482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hlinkClick r:id="rId2"/>
              </a:rPr>
              <a:t>INNER </a:t>
            </a:r>
            <a:r>
              <a:rPr lang="en-IN" sz="2800" dirty="0">
                <a:solidFill>
                  <a:schemeClr val="tx1"/>
                </a:solidFill>
                <a:hlinkClick r:id="rId2"/>
              </a:rPr>
              <a:t>JOIN:</a:t>
            </a:r>
            <a:r>
              <a:rPr lang="en-IN" sz="2800" dirty="0">
                <a:solidFill>
                  <a:schemeClr val="tx1"/>
                </a:solidFill>
              </a:rPr>
              <a:t> returns rows when there is a match in both tables.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hlinkClick r:id="rId3"/>
              </a:rPr>
              <a:t>LEFT JOIN:</a:t>
            </a:r>
            <a:r>
              <a:rPr lang="en-IN" sz="2800" dirty="0">
                <a:solidFill>
                  <a:schemeClr val="tx1"/>
                </a:solidFill>
              </a:rPr>
              <a:t> returns all rows from the left table, even if there are no matches in the right table.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hlinkClick r:id="rId4"/>
              </a:rPr>
              <a:t>RIGHT JOIN:</a:t>
            </a:r>
            <a:r>
              <a:rPr lang="en-IN" sz="2800" dirty="0">
                <a:solidFill>
                  <a:schemeClr val="tx1"/>
                </a:solidFill>
              </a:rPr>
              <a:t> returns all rows from the right table, even if there are no matches in the left table.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hlinkClick r:id="rId5"/>
              </a:rPr>
              <a:t>FULL JOIN:</a:t>
            </a:r>
            <a:r>
              <a:rPr lang="en-IN" sz="2800" dirty="0">
                <a:solidFill>
                  <a:schemeClr val="tx1"/>
                </a:solidFill>
              </a:rPr>
              <a:t> returns rows when there is a match in one of the tables.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hlinkClick r:id="rId6"/>
              </a:rPr>
              <a:t>SELF JOIN:</a:t>
            </a:r>
            <a:r>
              <a:rPr lang="en-IN" sz="2800" dirty="0">
                <a:solidFill>
                  <a:schemeClr val="tx1"/>
                </a:solidFill>
              </a:rPr>
              <a:t> is used to join a table to itself as if the table were two tables, temporarily renaming at least one table in the SQL statement.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hlinkClick r:id="rId7"/>
              </a:rPr>
              <a:t>CARTESIAN JOIN:</a:t>
            </a:r>
            <a:r>
              <a:rPr lang="en-IN" sz="2800" dirty="0">
                <a:solidFill>
                  <a:schemeClr val="tx1"/>
                </a:solidFill>
              </a:rPr>
              <a:t> returns the Cartesian product of the sets of records from the two or more joined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55"/>
            <a:ext cx="3886200" cy="67194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SQL built-in functions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6" y="990600"/>
            <a:ext cx="8984673" cy="571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Aggregate functions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return </a:t>
            </a:r>
            <a:r>
              <a:rPr lang="en-IN" sz="2400" dirty="0">
                <a:solidFill>
                  <a:schemeClr val="tx1"/>
                </a:solidFill>
              </a:rPr>
              <a:t>a single result row based on groups of rows, rather than on single rows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can appear in select lists </a:t>
            </a:r>
            <a:r>
              <a:rPr lang="en-IN" sz="2400" dirty="0" smtClean="0">
                <a:solidFill>
                  <a:schemeClr val="tx1"/>
                </a:solidFill>
              </a:rPr>
              <a:t>,</a:t>
            </a:r>
            <a:r>
              <a:rPr lang="en-IN" sz="2400" dirty="0">
                <a:solidFill>
                  <a:schemeClr val="tx1"/>
                </a:solidFill>
              </a:rPr>
              <a:t> ORDER BY and HAVING </a:t>
            </a:r>
            <a:r>
              <a:rPr lang="en-IN" sz="2400" dirty="0" smtClean="0">
                <a:solidFill>
                  <a:schemeClr val="tx1"/>
                </a:solidFill>
              </a:rPr>
              <a:t>clauses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MIN, MAX, SUM, AVG, </a:t>
            </a:r>
            <a:r>
              <a:rPr lang="en-IN" sz="2400" dirty="0" smtClean="0">
                <a:solidFill>
                  <a:schemeClr val="tx1"/>
                </a:solidFill>
              </a:rPr>
              <a:t>COUNT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String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used primarily for string manipulation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CONCAT(), REPLACE(), UPPER(),TRIM(), LOWER(), </a:t>
            </a:r>
            <a:r>
              <a:rPr lang="en-US" sz="2400" dirty="0" smtClean="0">
                <a:solidFill>
                  <a:schemeClr val="tx1"/>
                </a:solidFill>
              </a:rPr>
              <a:t>LEN() </a:t>
            </a:r>
            <a:r>
              <a:rPr lang="en-US" sz="2400" dirty="0" err="1" smtClean="0">
                <a:solidFill>
                  <a:schemeClr val="tx1"/>
                </a:solidFill>
              </a:rPr>
              <a:t>etc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Numeric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used primarily for numeric manipulation and/or mathematical </a:t>
            </a:r>
            <a:r>
              <a:rPr lang="en-IN" sz="2400" dirty="0" smtClean="0">
                <a:solidFill>
                  <a:schemeClr val="tx1"/>
                </a:solidFill>
              </a:rPr>
              <a:t>calculations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ABS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IN" sz="2400" dirty="0">
                <a:solidFill>
                  <a:schemeClr val="tx1"/>
                </a:solidFill>
              </a:rPr>
              <a:t>CEILING</a:t>
            </a:r>
            <a:r>
              <a:rPr lang="en-US" sz="2400" dirty="0">
                <a:solidFill>
                  <a:schemeClr val="tx1"/>
                </a:solidFill>
              </a:rPr>
              <a:t>(), ROUND</a:t>
            </a:r>
            <a:r>
              <a:rPr lang="en-US" sz="2400" dirty="0" smtClean="0">
                <a:solidFill>
                  <a:schemeClr val="tx1"/>
                </a:solidFill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</a:rPr>
              <a:t>etc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Stored Procedures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86400"/>
          </a:xfrm>
        </p:spPr>
        <p:txBody>
          <a:bodyPr>
            <a:normAutofit/>
          </a:bodyPr>
          <a:lstStyle/>
          <a:p>
            <a:r>
              <a:rPr lang="en-IN" sz="2400" b="1" dirty="0"/>
              <a:t>Stored procedure</a:t>
            </a:r>
            <a:r>
              <a:rPr lang="en-IN" sz="2400" dirty="0"/>
              <a:t> is used to save time to write code again and again by storing the same in database and also get the required output by passing parameters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Create procedure &lt;</a:t>
            </a:r>
            <a:r>
              <a:rPr lang="en-IN" sz="2400" dirty="0" err="1"/>
              <a:t>procedure_Name</a:t>
            </a:r>
            <a:r>
              <a:rPr lang="en-IN" sz="2400" dirty="0"/>
              <a:t>&gt; </a:t>
            </a:r>
          </a:p>
          <a:p>
            <a:pPr marL="400050" lvl="1" indent="0">
              <a:buNone/>
            </a:pPr>
            <a:r>
              <a:rPr lang="en-IN" sz="2400" dirty="0"/>
              <a:t>As </a:t>
            </a:r>
          </a:p>
          <a:p>
            <a:pPr marL="400050" lvl="1" indent="0">
              <a:buNone/>
            </a:pPr>
            <a:r>
              <a:rPr lang="en-IN" sz="2400" dirty="0"/>
              <a:t>Begin </a:t>
            </a:r>
          </a:p>
          <a:p>
            <a:pPr marL="400050" lvl="1" indent="0">
              <a:buNone/>
            </a:pPr>
            <a:r>
              <a:rPr lang="en-IN" sz="2400" dirty="0" smtClean="0"/>
              <a:t>	&lt;</a:t>
            </a:r>
            <a:r>
              <a:rPr lang="en-IN" sz="2400" dirty="0"/>
              <a:t>SQL Statement&gt;</a:t>
            </a:r>
          </a:p>
          <a:p>
            <a:pPr marL="400050" lvl="1" indent="0">
              <a:buNone/>
            </a:pPr>
            <a:r>
              <a:rPr lang="en-IN" sz="2400" dirty="0"/>
              <a:t>End</a:t>
            </a:r>
          </a:p>
          <a:p>
            <a:pPr marL="400050" lvl="1" indent="0">
              <a:buNone/>
            </a:pPr>
            <a:r>
              <a:rPr lang="en-IN" sz="2400" dirty="0" smtClean="0"/>
              <a:t>Go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Alter procedure – to modify the proc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Drop procedure </a:t>
            </a:r>
            <a:r>
              <a:rPr lang="en-US" sz="2400" dirty="0" smtClean="0"/>
              <a:t>– </a:t>
            </a:r>
            <a:r>
              <a:rPr lang="en-US" sz="2400" dirty="0"/>
              <a:t>to drop the proc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95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539"/>
            <a:ext cx="2514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SQL Profiler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/>
          </a:bodyPr>
          <a:lstStyle/>
          <a:p>
            <a:r>
              <a:rPr lang="en-IN" sz="2600" dirty="0"/>
              <a:t>Microsoft SQL Server Profiler is a graphical user interface to SQL Trace for monitoring T-SQL Statements of Database Engine. </a:t>
            </a:r>
          </a:p>
          <a:p>
            <a:r>
              <a:rPr lang="en-IN" sz="2600" dirty="0"/>
              <a:t>We can do the following using SQL Server Profiler </a:t>
            </a:r>
          </a:p>
          <a:p>
            <a:pPr lvl="1"/>
            <a:r>
              <a:rPr lang="en-IN" sz="2600" dirty="0"/>
              <a:t>Create a trace </a:t>
            </a:r>
          </a:p>
          <a:p>
            <a:pPr lvl="1"/>
            <a:r>
              <a:rPr lang="en-IN" sz="2600" dirty="0"/>
              <a:t>Watch the trace results as the trace runs </a:t>
            </a:r>
          </a:p>
          <a:p>
            <a:pPr lvl="1"/>
            <a:r>
              <a:rPr lang="en-IN" sz="2600" dirty="0"/>
              <a:t>Store the trace results in a table </a:t>
            </a:r>
          </a:p>
          <a:p>
            <a:pPr lvl="1"/>
            <a:r>
              <a:rPr lang="en-IN" sz="2600" dirty="0"/>
              <a:t>Start, stop, pause, and modify the trace results as necessary </a:t>
            </a:r>
          </a:p>
          <a:p>
            <a:pPr lvl="1"/>
            <a:r>
              <a:rPr lang="en-IN" sz="2600" dirty="0"/>
              <a:t>Replay the trace results </a:t>
            </a:r>
          </a:p>
          <a:p>
            <a:r>
              <a:rPr lang="en-IN" sz="2600" dirty="0"/>
              <a:t>Use SQL Server Profiler to monitor only the events in which you are interested.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342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 Training on 19, 20th Oct 2017 </vt:lpstr>
      <vt:lpstr>SQL</vt:lpstr>
      <vt:lpstr>SQL Tables</vt:lpstr>
      <vt:lpstr>SQL Data Types</vt:lpstr>
      <vt:lpstr>SQL Joins </vt:lpstr>
      <vt:lpstr>SQL Joins</vt:lpstr>
      <vt:lpstr>SQL built-in functions</vt:lpstr>
      <vt:lpstr>Stored Procedures</vt:lpstr>
      <vt:lpstr>SQL Profiler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Training on 08th Mar 2017 </dc:title>
  <dc:creator>Sangeeta Karmalkar</dc:creator>
  <cp:lastModifiedBy>Sangeeta Karmalkar</cp:lastModifiedBy>
  <cp:revision>75</cp:revision>
  <dcterms:created xsi:type="dcterms:W3CDTF">2017-03-07T09:23:45Z</dcterms:created>
  <dcterms:modified xsi:type="dcterms:W3CDTF">2017-10-23T09:20:45Z</dcterms:modified>
</cp:coreProperties>
</file>