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59" r:id="rId5"/>
    <p:sldId id="270" r:id="rId6"/>
    <p:sldId id="272" r:id="rId7"/>
    <p:sldId id="287" r:id="rId8"/>
    <p:sldId id="280" r:id="rId9"/>
    <p:sldId id="281" r:id="rId10"/>
    <p:sldId id="352" r:id="rId11"/>
    <p:sldId id="278" r:id="rId12"/>
    <p:sldId id="283" r:id="rId13"/>
    <p:sldId id="282" r:id="rId14"/>
    <p:sldId id="284" r:id="rId15"/>
    <p:sldId id="285" r:id="rId16"/>
    <p:sldId id="357" r:id="rId17"/>
    <p:sldId id="276" r:id="rId18"/>
    <p:sldId id="277" r:id="rId19"/>
    <p:sldId id="353" r:id="rId20"/>
    <p:sldId id="266" r:id="rId21"/>
    <p:sldId id="286" r:id="rId22"/>
    <p:sldId id="355" r:id="rId23"/>
    <p:sldId id="356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3792" autoAdjust="0"/>
  </p:normalViewPr>
  <p:slideViewPr>
    <p:cSldViewPr snapToGrid="0">
      <p:cViewPr varScale="1">
        <p:scale>
          <a:sx n="32" d="100"/>
          <a:sy n="32" d="100"/>
        </p:scale>
        <p:origin x="20" y="380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DB29-6515-4A39-8088-FF49C57B8DFF}" type="datetimeFigureOut">
              <a:rPr lang="en-MY" smtClean="0"/>
              <a:t>23/1/2022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9419-097D-41D6-948E-7C68365BAD0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4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D40E-F152-4CE9-860E-5CD216D0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2DFD8-08DC-4573-8687-47289CF0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9C293-3557-46C7-869F-51D3E83F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519-7286-4C3D-A709-CA856FDBCE5E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0FA2-A617-4CB8-8684-24791A3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44C3-0EEF-46CF-B4CA-B0A84AE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5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A072-0C17-4FC9-B0B0-72844A4B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0B77-FBDD-4F90-9812-5396D2249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0107-92C2-4CF9-92E3-A9F895D0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AF21-5924-40E5-9F3E-ADD607CEB5B6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5147-9CF8-4FDA-B4B3-8F7EFE79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14EC-4465-4478-B605-93C8E786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32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2A1F1-FD2F-49A4-A8F6-535037FE9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E9024-77FC-4A03-B905-7CD85280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D8F0-7CD3-46A0-9CEC-89539770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6FBB-9406-4755-ADF8-84F2921BC51B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772D-7D72-4CD6-B7D1-8AEA405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FA6-069C-4406-BF86-1E5DAC0E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407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89D-E0DE-4857-B370-0D0AE24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038E-827B-46D2-B4E3-A3FCE7CB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C3A1-B2A1-434F-9D07-2A1C20E5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41C0-E1A3-4C52-BB28-C10AF3798685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AFFB-2135-4B29-AEC8-A920CA19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F37A-3B8D-4C21-A8BE-DFAF904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27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768D-8BAE-4DD2-A66D-79DFC9F3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CD8-650C-4397-8ADE-D475FB90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7785-1DC0-4C68-B61C-64F32C40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860B-4268-416D-B65D-A8F1DCAFF55F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660B-70BB-41D8-B2F2-80472ACF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EF23-DA0F-47BC-99EA-D502CD33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14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A023-1635-471C-8C9C-206E5D9F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CAA6-23A0-434A-9CA7-0FEFFA295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7E45-76F4-4B50-8790-C4DBC0A6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CA91-3A69-435B-9BF0-CF74266C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275D-37F9-4AEF-99A6-F74CB79F6714}" type="datetime1">
              <a:rPr lang="en-MY" smtClean="0"/>
              <a:t>23/1/2022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EB06-B375-46E3-991F-B6C9B4D4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DCDD-ABD9-4249-BBB4-03F34862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842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CC32-0712-4437-9A6C-D3F1F604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A5A61-83ED-46E2-896B-7AA3F61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63901-5AFD-4783-AB83-943A5451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5A11A-3E11-4B13-A5A8-FC2474D4C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53B4F-49B0-4B63-BDE2-29AB2797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50CDD-BCAE-4844-8E62-92B8922D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ACAF-D48A-4E97-BB05-5E65744FE590}" type="datetime1">
              <a:rPr lang="en-MY" smtClean="0"/>
              <a:t>23/1/2022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17039-F8DA-4251-B713-5440EE0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93D6F-66EC-4899-B314-D3CA4C88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76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2DB8-DC79-47B0-9C81-CF1A5B14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FEE7E-4F47-4837-9A45-E457D6DB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73F-B4A6-4F26-916D-E402539F9758}" type="datetime1">
              <a:rPr lang="en-MY" smtClean="0"/>
              <a:t>23/1/2022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BDCE4-B8F3-47CB-9B96-FE40EE3F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4FD0-2FD6-4A83-B267-D5E24B2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9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D2874-7CE2-4BB4-A7A0-A7C10871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EEFE-2808-49B5-8BE0-76F904249C2B}" type="datetime1">
              <a:rPr lang="en-MY" smtClean="0"/>
              <a:t>23/1/2022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A45C6-3C8C-4C03-B25D-A42AA737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BE0D0-0B80-49B5-94EB-18FA216F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59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EAF6-1C6B-4EB1-91D9-FB5BCC4A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3D46-B26C-4BB2-B9BD-CBBD5E7D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2B510-D8D4-437D-8F0A-311A0F688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46363-94DC-4DCA-BC5D-69494FFE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E36E-DF8B-4B84-873E-6529F386A2C5}" type="datetime1">
              <a:rPr lang="en-MY" smtClean="0"/>
              <a:t>23/1/2022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434B-54AB-4AEE-923B-1638329D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570E9-88EF-4A2B-BABD-142BC764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0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CF4-C92C-4B4A-8D1A-5A92A2CF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FDC8-0206-40EE-B78D-BE5F90CF3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A5CA-E81A-4861-9F49-11FBD2BB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125A-08BE-4653-9E2C-3664116F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3AA7-BE89-4F98-BABD-F1F690E50F79}" type="datetime1">
              <a:rPr lang="en-MY" smtClean="0"/>
              <a:t>23/1/2022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B8BEC-16F0-47D6-9621-14C32CE9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D158-6CAF-410F-98F6-5390358C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68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F0F8C-67BD-4334-91C4-A1466769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598C-A32A-4828-8A31-36EF240F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60BC-E895-45F9-9B6F-22B97FA9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A0CF-5E8F-4F03-98F8-956E20B243A8}" type="datetime1">
              <a:rPr lang="en-MY" smtClean="0"/>
              <a:t>23/1/2022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49D3-B4E6-4C21-A459-E4CDB6787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789A-36EB-4143-8C16-EC72655FD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8A5A-08C9-4608-B47E-43701803C9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701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85C9-0E5F-49DF-9D6C-7F6DDEEB9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HIA303: Health Data Analytics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619E1-9511-4F70-A1CE-85E8A328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2282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Data Analysis and Diagnosis Prediction of Breast Cancer Dataset</a:t>
            </a:r>
          </a:p>
          <a:p>
            <a:endParaRPr lang="en-US" sz="8000" dirty="0"/>
          </a:p>
          <a:p>
            <a:pPr algn="l"/>
            <a:r>
              <a:rPr lang="en-US" sz="8000" dirty="0"/>
              <a:t>	</a:t>
            </a:r>
          </a:p>
          <a:p>
            <a:pPr lvl="4" algn="l"/>
            <a:r>
              <a:rPr lang="en-US" sz="7200" dirty="0"/>
              <a:t>	</a:t>
            </a:r>
            <a:r>
              <a:rPr lang="en-US" sz="6200" dirty="0"/>
              <a:t>Group members:</a:t>
            </a:r>
          </a:p>
          <a:p>
            <a:pPr marL="3352800" lvl="4" indent="-447675" algn="l">
              <a:buFont typeface="+mj-lt"/>
              <a:buAutoNum type="arabicPeriod"/>
            </a:pPr>
            <a:r>
              <a:rPr lang="en-US" sz="6200" dirty="0"/>
              <a:t>Tee Kar Men</a:t>
            </a:r>
          </a:p>
          <a:p>
            <a:pPr marL="3352800" lvl="4" indent="-447675" algn="l">
              <a:buFont typeface="+mj-lt"/>
              <a:buAutoNum type="arabicPeriod"/>
            </a:pPr>
            <a:r>
              <a:rPr lang="en-US" sz="6200" dirty="0" err="1"/>
              <a:t>Nuraini</a:t>
            </a:r>
            <a:r>
              <a:rPr lang="en-US" sz="6200" dirty="0"/>
              <a:t> Muhammad </a:t>
            </a:r>
            <a:r>
              <a:rPr lang="en-US" sz="6200" dirty="0" err="1"/>
              <a:t>Naim</a:t>
            </a:r>
            <a:endParaRPr lang="en-US" sz="6200" dirty="0"/>
          </a:p>
          <a:p>
            <a:pPr marL="3352800" lvl="4" indent="-447675" algn="l">
              <a:buFont typeface="+mj-lt"/>
              <a:buAutoNum type="arabicPeriod"/>
            </a:pPr>
            <a:r>
              <a:rPr lang="en-US" sz="6200" dirty="0"/>
              <a:t>Lee Zi Sheng</a:t>
            </a:r>
          </a:p>
          <a:p>
            <a:pPr marL="3352800" lvl="4" indent="-447675" algn="l">
              <a:buFont typeface="+mj-lt"/>
              <a:buAutoNum type="arabicPeriod"/>
            </a:pPr>
            <a:endParaRPr lang="en-US" sz="6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592E-7E0F-4F36-90B7-FB7458A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462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41" y="-101503"/>
            <a:ext cx="10515600" cy="1325563"/>
          </a:xfrm>
        </p:spPr>
        <p:txBody>
          <a:bodyPr/>
          <a:lstStyle/>
          <a:p>
            <a:r>
              <a:rPr lang="en-US" dirty="0"/>
              <a:t>Selection of machine learning techniques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B4228B9-276F-4837-9CBA-FB6CE32D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10</a:t>
            </a:fld>
            <a:endParaRPr lang="en-MY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C07B03-74E6-48EF-9D37-00B694498829}"/>
              </a:ext>
            </a:extLst>
          </p:cNvPr>
          <p:cNvGrpSpPr/>
          <p:nvPr/>
        </p:nvGrpSpPr>
        <p:grpSpPr>
          <a:xfrm>
            <a:off x="354028" y="995741"/>
            <a:ext cx="11483944" cy="5360609"/>
            <a:chOff x="354028" y="1017734"/>
            <a:chExt cx="11483944" cy="53606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DE24F0-91FB-4271-974C-C3B58A7A3AFB}"/>
                </a:ext>
              </a:extLst>
            </p:cNvPr>
            <p:cNvGrpSpPr/>
            <p:nvPr/>
          </p:nvGrpSpPr>
          <p:grpSpPr>
            <a:xfrm>
              <a:off x="354028" y="1017734"/>
              <a:ext cx="11483944" cy="5360609"/>
              <a:chOff x="238667" y="1597599"/>
              <a:chExt cx="12249311" cy="480320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A498F9C-33A9-4CFD-AFC3-218E002E0F77}"/>
                  </a:ext>
                </a:extLst>
              </p:cNvPr>
              <p:cNvGrpSpPr/>
              <p:nvPr/>
            </p:nvGrpSpPr>
            <p:grpSpPr>
              <a:xfrm>
                <a:off x="238667" y="1597599"/>
                <a:ext cx="3919974" cy="4803201"/>
                <a:chOff x="886519" y="1051560"/>
                <a:chExt cx="3008585" cy="4945380"/>
              </a:xfrm>
            </p:grpSpPr>
            <p:sp>
              <p:nvSpPr>
                <p:cNvPr id="3" name="Shape">
                  <a:extLst>
                    <a:ext uri="{FF2B5EF4-FFF2-40B4-BE49-F238E27FC236}">
                      <a16:creationId xmlns:a16="http://schemas.microsoft.com/office/drawing/2014/main" id="{2E74079E-F743-4F6A-8AD6-1EA0707E852E}"/>
                    </a:ext>
                  </a:extLst>
                </p:cNvPr>
                <p:cNvSpPr/>
                <p:nvPr/>
              </p:nvSpPr>
              <p:spPr>
                <a:xfrm>
                  <a:off x="2386442" y="4488278"/>
                  <a:ext cx="1508662" cy="1508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48" y="0"/>
                      </a:moveTo>
                      <a:lnTo>
                        <a:pt x="18952" y="0"/>
                      </a:lnTo>
                      <a:cubicBezTo>
                        <a:pt x="20412" y="0"/>
                        <a:pt x="21600" y="1188"/>
                        <a:pt x="21600" y="2648"/>
                      </a:cubicBezTo>
                      <a:lnTo>
                        <a:pt x="21600" y="18952"/>
                      </a:lnTo>
                      <a:cubicBezTo>
                        <a:pt x="21600" y="20412"/>
                        <a:pt x="20412" y="21600"/>
                        <a:pt x="18952" y="21600"/>
                      </a:cubicBezTo>
                      <a:lnTo>
                        <a:pt x="2648" y="21600"/>
                      </a:lnTo>
                      <a:cubicBezTo>
                        <a:pt x="1188" y="21600"/>
                        <a:pt x="0" y="20412"/>
                        <a:pt x="0" y="18952"/>
                      </a:cubicBezTo>
                      <a:lnTo>
                        <a:pt x="0" y="2648"/>
                      </a:lnTo>
                      <a:cubicBezTo>
                        <a:pt x="0" y="1188"/>
                        <a:pt x="1188" y="0"/>
                        <a:pt x="2648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" name="Shape">
                  <a:extLst>
                    <a:ext uri="{FF2B5EF4-FFF2-40B4-BE49-F238E27FC236}">
                      <a16:creationId xmlns:a16="http://schemas.microsoft.com/office/drawing/2014/main" id="{80982655-FD76-44AD-80BE-EA04D7D1C950}"/>
                    </a:ext>
                  </a:extLst>
                </p:cNvPr>
                <p:cNvSpPr/>
                <p:nvPr/>
              </p:nvSpPr>
              <p:spPr>
                <a:xfrm>
                  <a:off x="886519" y="1051560"/>
                  <a:ext cx="2560063" cy="20649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19" y="4417"/>
                      </a:moveTo>
                      <a:lnTo>
                        <a:pt x="5050" y="4417"/>
                      </a:lnTo>
                      <a:lnTo>
                        <a:pt x="5050" y="1234"/>
                      </a:lnTo>
                      <a:cubicBezTo>
                        <a:pt x="5050" y="548"/>
                        <a:pt x="4608" y="0"/>
                        <a:pt x="4055" y="0"/>
                      </a:cubicBezTo>
                      <a:lnTo>
                        <a:pt x="995" y="0"/>
                      </a:lnTo>
                      <a:cubicBezTo>
                        <a:pt x="442" y="0"/>
                        <a:pt x="0" y="548"/>
                        <a:pt x="0" y="1234"/>
                      </a:cubicBezTo>
                      <a:lnTo>
                        <a:pt x="0" y="5027"/>
                      </a:lnTo>
                      <a:cubicBezTo>
                        <a:pt x="0" y="5712"/>
                        <a:pt x="442" y="6261"/>
                        <a:pt x="995" y="6261"/>
                      </a:cubicBezTo>
                      <a:lnTo>
                        <a:pt x="1843" y="6261"/>
                      </a:lnTo>
                      <a:lnTo>
                        <a:pt x="1843" y="20320"/>
                      </a:lnTo>
                      <a:cubicBezTo>
                        <a:pt x="1843" y="21036"/>
                        <a:pt x="2310" y="21600"/>
                        <a:pt x="2875" y="21600"/>
                      </a:cubicBezTo>
                      <a:lnTo>
                        <a:pt x="21600" y="21600"/>
                      </a:lnTo>
                      <a:lnTo>
                        <a:pt x="21600" y="9338"/>
                      </a:lnTo>
                      <a:cubicBezTo>
                        <a:pt x="21600" y="6626"/>
                        <a:pt x="19818" y="4417"/>
                        <a:pt x="17619" y="4417"/>
                      </a:cubicBezTo>
                      <a:close/>
                      <a:moveTo>
                        <a:pt x="4595" y="4463"/>
                      </a:moveTo>
                      <a:cubicBezTo>
                        <a:pt x="4595" y="5149"/>
                        <a:pt x="4153" y="5697"/>
                        <a:pt x="3600" y="5697"/>
                      </a:cubicBezTo>
                      <a:lnTo>
                        <a:pt x="1450" y="5697"/>
                      </a:lnTo>
                      <a:cubicBezTo>
                        <a:pt x="897" y="5697"/>
                        <a:pt x="455" y="5149"/>
                        <a:pt x="455" y="4463"/>
                      </a:cubicBezTo>
                      <a:lnTo>
                        <a:pt x="455" y="1797"/>
                      </a:lnTo>
                      <a:cubicBezTo>
                        <a:pt x="455" y="1112"/>
                        <a:pt x="897" y="564"/>
                        <a:pt x="1450" y="564"/>
                      </a:cubicBezTo>
                      <a:lnTo>
                        <a:pt x="3600" y="564"/>
                      </a:lnTo>
                      <a:cubicBezTo>
                        <a:pt x="4153" y="564"/>
                        <a:pt x="4595" y="1112"/>
                        <a:pt x="4595" y="1797"/>
                      </a:cubicBezTo>
                      <a:lnTo>
                        <a:pt x="4595" y="44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" name="Shape">
                  <a:extLst>
                    <a:ext uri="{FF2B5EF4-FFF2-40B4-BE49-F238E27FC236}">
                      <a16:creationId xmlns:a16="http://schemas.microsoft.com/office/drawing/2014/main" id="{C5347FDA-B619-4A4D-AB16-92F2752883A1}"/>
                    </a:ext>
                  </a:extLst>
                </p:cNvPr>
                <p:cNvSpPr/>
                <p:nvPr/>
              </p:nvSpPr>
              <p:spPr>
                <a:xfrm>
                  <a:off x="1265141" y="2041800"/>
                  <a:ext cx="2494539" cy="3831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9" y="21600"/>
                      </a:moveTo>
                      <a:lnTo>
                        <a:pt x="1021" y="21600"/>
                      </a:lnTo>
                      <a:cubicBezTo>
                        <a:pt x="454" y="21600"/>
                        <a:pt x="0" y="21304"/>
                        <a:pt x="0" y="20935"/>
                      </a:cubicBezTo>
                      <a:lnTo>
                        <a:pt x="0" y="665"/>
                      </a:lnTo>
                      <a:cubicBezTo>
                        <a:pt x="0" y="296"/>
                        <a:pt x="454" y="0"/>
                        <a:pt x="1021" y="0"/>
                      </a:cubicBezTo>
                      <a:lnTo>
                        <a:pt x="20579" y="0"/>
                      </a:lnTo>
                      <a:cubicBezTo>
                        <a:pt x="21146" y="0"/>
                        <a:pt x="21600" y="296"/>
                        <a:pt x="21600" y="665"/>
                      </a:cubicBezTo>
                      <a:lnTo>
                        <a:pt x="21600" y="20935"/>
                      </a:lnTo>
                      <a:cubicBezTo>
                        <a:pt x="21600" y="21304"/>
                        <a:pt x="21146" y="21600"/>
                        <a:pt x="20579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F48F38-D7E0-4AF7-B4D4-50AA6E02038C}"/>
                    </a:ext>
                  </a:extLst>
                </p:cNvPr>
                <p:cNvSpPr txBox="1"/>
                <p:nvPr/>
              </p:nvSpPr>
              <p:spPr>
                <a:xfrm>
                  <a:off x="1413569" y="1555434"/>
                  <a:ext cx="2411635" cy="429891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ctr">
                  <a:spAutoFit/>
                </a:bodyPr>
                <a:lstStyle/>
                <a:p>
                  <a:r>
                    <a:rPr lang="en-US" sz="2000" b="1" noProof="1"/>
                    <a:t>K-Nearest Neighbour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3729A7A-CD83-4969-916F-7B7A428E6F97}"/>
                    </a:ext>
                  </a:extLst>
                </p:cNvPr>
                <p:cNvSpPr txBox="1"/>
                <p:nvPr/>
              </p:nvSpPr>
              <p:spPr>
                <a:xfrm>
                  <a:off x="1384680" y="2232863"/>
                  <a:ext cx="2182764" cy="2484444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pPr marL="271463" indent="-271463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Can be used for classification &amp; regression problems.</a:t>
                  </a:r>
                </a:p>
                <a:p>
                  <a:pPr marL="271463" indent="-271463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Assumes similar things exist in close proximity.</a:t>
                  </a:r>
                </a:p>
                <a:p>
                  <a:pPr marL="271463" indent="-271463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Uses distance-based algorithm.</a:t>
                  </a:r>
                </a:p>
                <a:p>
                  <a:pPr marL="271463" indent="-271463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K refers to the number of nearest neighbours to include in the voting process.</a:t>
                  </a:r>
                </a:p>
                <a:p>
                  <a:pPr marL="171450" indent="-171450" algn="just">
                    <a:spcAft>
                      <a:spcPts val="1200"/>
                    </a:spcAft>
                    <a:buFont typeface="Wingdings" panose="05000000000000000000" pitchFamily="2" charset="2"/>
                    <a:buChar char="Ø"/>
                  </a:pPr>
                  <a:endPara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 algn="just">
                    <a:spcAft>
                      <a:spcPts val="1200"/>
                    </a:spcAft>
                    <a:buFont typeface="Wingdings" panose="05000000000000000000" pitchFamily="2" charset="2"/>
                    <a:buChar char="Ø"/>
                  </a:pPr>
                  <a:endParaRPr lang="en-US" sz="12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46AD14-CE33-4D48-A756-A2564C77C6F3}"/>
                  </a:ext>
                </a:extLst>
              </p:cNvPr>
              <p:cNvGrpSpPr/>
              <p:nvPr/>
            </p:nvGrpSpPr>
            <p:grpSpPr>
              <a:xfrm>
                <a:off x="8586939" y="1597599"/>
                <a:ext cx="3901039" cy="4803201"/>
                <a:chOff x="8311429" y="1051560"/>
                <a:chExt cx="2994052" cy="4945380"/>
              </a:xfrm>
            </p:grpSpPr>
            <p:sp>
              <p:nvSpPr>
                <p:cNvPr id="8" name="Shape">
                  <a:extLst>
                    <a:ext uri="{FF2B5EF4-FFF2-40B4-BE49-F238E27FC236}">
                      <a16:creationId xmlns:a16="http://schemas.microsoft.com/office/drawing/2014/main" id="{5D9F99BF-2A8E-4283-A7D3-45B0ED8B89FB}"/>
                    </a:ext>
                  </a:extLst>
                </p:cNvPr>
                <p:cNvSpPr/>
                <p:nvPr/>
              </p:nvSpPr>
              <p:spPr>
                <a:xfrm>
                  <a:off x="9796789" y="4488278"/>
                  <a:ext cx="1508692" cy="1508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9" h="21600" extrusionOk="0">
                      <a:moveTo>
                        <a:pt x="2645" y="0"/>
                      </a:moveTo>
                      <a:lnTo>
                        <a:pt x="18934" y="0"/>
                      </a:lnTo>
                      <a:cubicBezTo>
                        <a:pt x="20392" y="0"/>
                        <a:pt x="21579" y="1188"/>
                        <a:pt x="21579" y="2648"/>
                      </a:cubicBezTo>
                      <a:lnTo>
                        <a:pt x="21579" y="18952"/>
                      </a:lnTo>
                      <a:cubicBezTo>
                        <a:pt x="21579" y="20412"/>
                        <a:pt x="20392" y="21600"/>
                        <a:pt x="18934" y="21600"/>
                      </a:cubicBezTo>
                      <a:lnTo>
                        <a:pt x="2645" y="21600"/>
                      </a:lnTo>
                      <a:cubicBezTo>
                        <a:pt x="1187" y="21600"/>
                        <a:pt x="0" y="20412"/>
                        <a:pt x="0" y="18952"/>
                      </a:cubicBezTo>
                      <a:lnTo>
                        <a:pt x="0" y="2648"/>
                      </a:lnTo>
                      <a:cubicBezTo>
                        <a:pt x="-21" y="1188"/>
                        <a:pt x="1166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" name="Shape">
                  <a:extLst>
                    <a:ext uri="{FF2B5EF4-FFF2-40B4-BE49-F238E27FC236}">
                      <a16:creationId xmlns:a16="http://schemas.microsoft.com/office/drawing/2014/main" id="{F8CD5DAE-AA6E-4505-A793-F7F0F620480C}"/>
                    </a:ext>
                  </a:extLst>
                </p:cNvPr>
                <p:cNvSpPr/>
                <p:nvPr/>
              </p:nvSpPr>
              <p:spPr>
                <a:xfrm>
                  <a:off x="8311429" y="1051560"/>
                  <a:ext cx="2560063" cy="20649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19" y="4417"/>
                      </a:moveTo>
                      <a:lnTo>
                        <a:pt x="5050" y="4417"/>
                      </a:lnTo>
                      <a:lnTo>
                        <a:pt x="5050" y="1234"/>
                      </a:lnTo>
                      <a:cubicBezTo>
                        <a:pt x="5050" y="548"/>
                        <a:pt x="4608" y="0"/>
                        <a:pt x="4055" y="0"/>
                      </a:cubicBezTo>
                      <a:lnTo>
                        <a:pt x="995" y="0"/>
                      </a:lnTo>
                      <a:cubicBezTo>
                        <a:pt x="442" y="0"/>
                        <a:pt x="0" y="548"/>
                        <a:pt x="0" y="1234"/>
                      </a:cubicBezTo>
                      <a:lnTo>
                        <a:pt x="0" y="5027"/>
                      </a:lnTo>
                      <a:cubicBezTo>
                        <a:pt x="0" y="5712"/>
                        <a:pt x="442" y="6261"/>
                        <a:pt x="995" y="6261"/>
                      </a:cubicBezTo>
                      <a:lnTo>
                        <a:pt x="1843" y="6261"/>
                      </a:lnTo>
                      <a:lnTo>
                        <a:pt x="1843" y="20320"/>
                      </a:lnTo>
                      <a:cubicBezTo>
                        <a:pt x="1843" y="21036"/>
                        <a:pt x="2310" y="21600"/>
                        <a:pt x="2875" y="21600"/>
                      </a:cubicBezTo>
                      <a:lnTo>
                        <a:pt x="21600" y="21600"/>
                      </a:lnTo>
                      <a:lnTo>
                        <a:pt x="21600" y="9338"/>
                      </a:lnTo>
                      <a:cubicBezTo>
                        <a:pt x="21600" y="6626"/>
                        <a:pt x="19818" y="4417"/>
                        <a:pt x="17619" y="4417"/>
                      </a:cubicBezTo>
                      <a:close/>
                      <a:moveTo>
                        <a:pt x="4583" y="4463"/>
                      </a:moveTo>
                      <a:cubicBezTo>
                        <a:pt x="4583" y="5149"/>
                        <a:pt x="4141" y="5697"/>
                        <a:pt x="3588" y="5697"/>
                      </a:cubicBezTo>
                      <a:lnTo>
                        <a:pt x="1438" y="5697"/>
                      </a:lnTo>
                      <a:cubicBezTo>
                        <a:pt x="885" y="5697"/>
                        <a:pt x="442" y="5149"/>
                        <a:pt x="442" y="4463"/>
                      </a:cubicBezTo>
                      <a:lnTo>
                        <a:pt x="442" y="1797"/>
                      </a:lnTo>
                      <a:cubicBezTo>
                        <a:pt x="442" y="1112"/>
                        <a:pt x="885" y="564"/>
                        <a:pt x="1438" y="564"/>
                      </a:cubicBezTo>
                      <a:lnTo>
                        <a:pt x="3588" y="564"/>
                      </a:lnTo>
                      <a:cubicBezTo>
                        <a:pt x="4141" y="564"/>
                        <a:pt x="4583" y="1112"/>
                        <a:pt x="4583" y="1797"/>
                      </a:cubicBezTo>
                      <a:lnTo>
                        <a:pt x="4583" y="44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" name="Shape">
                  <a:extLst>
                    <a:ext uri="{FF2B5EF4-FFF2-40B4-BE49-F238E27FC236}">
                      <a16:creationId xmlns:a16="http://schemas.microsoft.com/office/drawing/2014/main" id="{C0DBF2D7-7E02-466A-9389-EA03139315CB}"/>
                    </a:ext>
                  </a:extLst>
                </p:cNvPr>
                <p:cNvSpPr/>
                <p:nvPr/>
              </p:nvSpPr>
              <p:spPr>
                <a:xfrm>
                  <a:off x="8675488" y="2041800"/>
                  <a:ext cx="2494539" cy="3831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9" y="21600"/>
                      </a:moveTo>
                      <a:lnTo>
                        <a:pt x="1021" y="21600"/>
                      </a:lnTo>
                      <a:cubicBezTo>
                        <a:pt x="454" y="21600"/>
                        <a:pt x="0" y="21304"/>
                        <a:pt x="0" y="20935"/>
                      </a:cubicBezTo>
                      <a:lnTo>
                        <a:pt x="0" y="665"/>
                      </a:lnTo>
                      <a:cubicBezTo>
                        <a:pt x="0" y="296"/>
                        <a:pt x="454" y="0"/>
                        <a:pt x="1021" y="0"/>
                      </a:cubicBezTo>
                      <a:lnTo>
                        <a:pt x="20579" y="0"/>
                      </a:lnTo>
                      <a:cubicBezTo>
                        <a:pt x="21146" y="0"/>
                        <a:pt x="21600" y="296"/>
                        <a:pt x="21600" y="665"/>
                      </a:cubicBezTo>
                      <a:lnTo>
                        <a:pt x="21600" y="20935"/>
                      </a:lnTo>
                      <a:cubicBezTo>
                        <a:pt x="21600" y="21304"/>
                        <a:pt x="21146" y="21600"/>
                        <a:pt x="20579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56601DB-1AF3-47F0-AC4D-5C9D4BC03E17}"/>
                    </a:ext>
                  </a:extLst>
                </p:cNvPr>
                <p:cNvSpPr txBox="1"/>
                <p:nvPr/>
              </p:nvSpPr>
              <p:spPr>
                <a:xfrm>
                  <a:off x="8608126" y="1587962"/>
                  <a:ext cx="2139300" cy="36911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ctr">
                  <a:spAutoFit/>
                </a:bodyPr>
                <a:lstStyle/>
                <a:p>
                  <a:r>
                    <a:rPr lang="en-US" sz="2000" b="1" noProof="1"/>
                    <a:t>Support Vector Machine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C7D5AD1-9E27-4F01-98D0-96736D25649F}"/>
                    </a:ext>
                  </a:extLst>
                </p:cNvPr>
                <p:cNvSpPr txBox="1"/>
                <p:nvPr/>
              </p:nvSpPr>
              <p:spPr>
                <a:xfrm>
                  <a:off x="8784143" y="2232863"/>
                  <a:ext cx="2245727" cy="3066514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pPr marL="285750" indent="-285750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Can be used for regression and classification problems.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Separates data by identifying a hyper-plane or line.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Able to solve problem for non-linear datasets.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 Components: </a:t>
                  </a:r>
                </a:p>
                <a:p>
                  <a:pPr marL="538163" lvl="1" indent="-174625" algn="just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Kernel: transforms 2D datasets into 3D datasets</a:t>
                  </a:r>
                </a:p>
                <a:p>
                  <a:pPr marL="538163" lvl="1" indent="-174625" algn="just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C: controls error</a:t>
                  </a:r>
                </a:p>
                <a:p>
                  <a:pPr marL="538163" lvl="1" indent="-174625" algn="just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Gamma: decides the decision boundary to classify data</a:t>
                  </a:r>
                </a:p>
                <a:p>
                  <a:pPr marL="285750" indent="-285750" algn="just">
                    <a:spcAft>
                      <a:spcPts val="1200"/>
                    </a:spcAft>
                    <a:buFont typeface="Wingdings" panose="05000000000000000000" pitchFamily="2" charset="2"/>
                    <a:buChar char="Ø"/>
                  </a:pPr>
                  <a:endParaRPr lang="en-US" sz="15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F2FAD92-75B2-4F7B-B83F-9C8FB700D1BC}"/>
                  </a:ext>
                </a:extLst>
              </p:cNvPr>
              <p:cNvGrpSpPr/>
              <p:nvPr/>
            </p:nvGrpSpPr>
            <p:grpSpPr>
              <a:xfrm>
                <a:off x="4412801" y="1597599"/>
                <a:ext cx="3919979" cy="4803202"/>
                <a:chOff x="4598972" y="1051560"/>
                <a:chExt cx="3008589" cy="4945380"/>
              </a:xfrm>
            </p:grpSpPr>
            <p:sp>
              <p:nvSpPr>
                <p:cNvPr id="6" name="Shape">
                  <a:extLst>
                    <a:ext uri="{FF2B5EF4-FFF2-40B4-BE49-F238E27FC236}">
                      <a16:creationId xmlns:a16="http://schemas.microsoft.com/office/drawing/2014/main" id="{7B5F2EDD-DFAE-41B3-A659-D5F8106D9C94}"/>
                    </a:ext>
                  </a:extLst>
                </p:cNvPr>
                <p:cNvSpPr/>
                <p:nvPr/>
              </p:nvSpPr>
              <p:spPr>
                <a:xfrm>
                  <a:off x="6098897" y="4488278"/>
                  <a:ext cx="1508664" cy="1508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648" y="0"/>
                      </a:moveTo>
                      <a:lnTo>
                        <a:pt x="18952" y="0"/>
                      </a:lnTo>
                      <a:cubicBezTo>
                        <a:pt x="20412" y="0"/>
                        <a:pt x="21600" y="1188"/>
                        <a:pt x="21600" y="2648"/>
                      </a:cubicBezTo>
                      <a:lnTo>
                        <a:pt x="21600" y="18952"/>
                      </a:lnTo>
                      <a:cubicBezTo>
                        <a:pt x="21600" y="20412"/>
                        <a:pt x="20412" y="21600"/>
                        <a:pt x="18952" y="21600"/>
                      </a:cubicBezTo>
                      <a:lnTo>
                        <a:pt x="2648" y="21600"/>
                      </a:lnTo>
                      <a:cubicBezTo>
                        <a:pt x="1188" y="21600"/>
                        <a:pt x="0" y="20412"/>
                        <a:pt x="0" y="18952"/>
                      </a:cubicBezTo>
                      <a:lnTo>
                        <a:pt x="0" y="2648"/>
                      </a:lnTo>
                      <a:cubicBezTo>
                        <a:pt x="0" y="1188"/>
                        <a:pt x="1188" y="0"/>
                        <a:pt x="264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" name="Shape">
                  <a:extLst>
                    <a:ext uri="{FF2B5EF4-FFF2-40B4-BE49-F238E27FC236}">
                      <a16:creationId xmlns:a16="http://schemas.microsoft.com/office/drawing/2014/main" id="{27A1CC4A-9477-4532-8623-905599EE38E9}"/>
                    </a:ext>
                  </a:extLst>
                </p:cNvPr>
                <p:cNvSpPr/>
                <p:nvPr/>
              </p:nvSpPr>
              <p:spPr>
                <a:xfrm>
                  <a:off x="4598972" y="1051560"/>
                  <a:ext cx="2560074" cy="20649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8" h="21600" extrusionOk="0">
                      <a:moveTo>
                        <a:pt x="17609" y="4417"/>
                      </a:moveTo>
                      <a:lnTo>
                        <a:pt x="5047" y="4417"/>
                      </a:lnTo>
                      <a:lnTo>
                        <a:pt x="5047" y="1234"/>
                      </a:lnTo>
                      <a:cubicBezTo>
                        <a:pt x="5047" y="548"/>
                        <a:pt x="4605" y="0"/>
                        <a:pt x="4052" y="0"/>
                      </a:cubicBezTo>
                      <a:lnTo>
                        <a:pt x="995" y="0"/>
                      </a:lnTo>
                      <a:cubicBezTo>
                        <a:pt x="442" y="0"/>
                        <a:pt x="0" y="548"/>
                        <a:pt x="0" y="1234"/>
                      </a:cubicBezTo>
                      <a:lnTo>
                        <a:pt x="0" y="5027"/>
                      </a:lnTo>
                      <a:cubicBezTo>
                        <a:pt x="0" y="5712"/>
                        <a:pt x="442" y="6261"/>
                        <a:pt x="995" y="6261"/>
                      </a:cubicBezTo>
                      <a:lnTo>
                        <a:pt x="1842" y="6261"/>
                      </a:lnTo>
                      <a:lnTo>
                        <a:pt x="1842" y="20320"/>
                      </a:lnTo>
                      <a:cubicBezTo>
                        <a:pt x="1842" y="21036"/>
                        <a:pt x="2309" y="21600"/>
                        <a:pt x="2873" y="21600"/>
                      </a:cubicBezTo>
                      <a:lnTo>
                        <a:pt x="21588" y="21600"/>
                      </a:lnTo>
                      <a:lnTo>
                        <a:pt x="21588" y="9338"/>
                      </a:lnTo>
                      <a:cubicBezTo>
                        <a:pt x="21600" y="6626"/>
                        <a:pt x="19807" y="4417"/>
                        <a:pt x="17609" y="4417"/>
                      </a:cubicBezTo>
                      <a:close/>
                      <a:moveTo>
                        <a:pt x="4593" y="4463"/>
                      </a:moveTo>
                      <a:cubicBezTo>
                        <a:pt x="4593" y="5149"/>
                        <a:pt x="4151" y="5697"/>
                        <a:pt x="3598" y="5697"/>
                      </a:cubicBezTo>
                      <a:lnTo>
                        <a:pt x="1449" y="5697"/>
                      </a:lnTo>
                      <a:cubicBezTo>
                        <a:pt x="896" y="5697"/>
                        <a:pt x="454" y="5149"/>
                        <a:pt x="454" y="4463"/>
                      </a:cubicBezTo>
                      <a:lnTo>
                        <a:pt x="454" y="1797"/>
                      </a:lnTo>
                      <a:cubicBezTo>
                        <a:pt x="454" y="1112"/>
                        <a:pt x="896" y="564"/>
                        <a:pt x="1449" y="564"/>
                      </a:cubicBezTo>
                      <a:lnTo>
                        <a:pt x="3598" y="564"/>
                      </a:lnTo>
                      <a:cubicBezTo>
                        <a:pt x="4151" y="564"/>
                        <a:pt x="4593" y="1112"/>
                        <a:pt x="4593" y="1797"/>
                      </a:cubicBezTo>
                      <a:lnTo>
                        <a:pt x="4593" y="446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" name="Shape">
                  <a:extLst>
                    <a:ext uri="{FF2B5EF4-FFF2-40B4-BE49-F238E27FC236}">
                      <a16:creationId xmlns:a16="http://schemas.microsoft.com/office/drawing/2014/main" id="{7B19601B-8167-4976-A751-6C2D7227787C}"/>
                    </a:ext>
                  </a:extLst>
                </p:cNvPr>
                <p:cNvSpPr/>
                <p:nvPr/>
              </p:nvSpPr>
              <p:spPr>
                <a:xfrm>
                  <a:off x="4977595" y="2041800"/>
                  <a:ext cx="2494539" cy="3831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9" y="21600"/>
                      </a:moveTo>
                      <a:lnTo>
                        <a:pt x="1021" y="21600"/>
                      </a:lnTo>
                      <a:cubicBezTo>
                        <a:pt x="454" y="21600"/>
                        <a:pt x="0" y="21304"/>
                        <a:pt x="0" y="20935"/>
                      </a:cubicBezTo>
                      <a:lnTo>
                        <a:pt x="0" y="665"/>
                      </a:lnTo>
                      <a:cubicBezTo>
                        <a:pt x="0" y="296"/>
                        <a:pt x="454" y="0"/>
                        <a:pt x="1021" y="0"/>
                      </a:cubicBezTo>
                      <a:lnTo>
                        <a:pt x="20579" y="0"/>
                      </a:lnTo>
                      <a:cubicBezTo>
                        <a:pt x="21146" y="0"/>
                        <a:pt x="21600" y="296"/>
                        <a:pt x="21600" y="665"/>
                      </a:cubicBezTo>
                      <a:lnTo>
                        <a:pt x="21600" y="20935"/>
                      </a:lnTo>
                      <a:cubicBezTo>
                        <a:pt x="21600" y="21304"/>
                        <a:pt x="21133" y="21600"/>
                        <a:pt x="20579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38100" tIns="38100" rIns="38100" bIns="38100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E5251E5-9430-4085-AC05-C8CA79D4800E}"/>
                    </a:ext>
                  </a:extLst>
                </p:cNvPr>
                <p:cNvSpPr txBox="1"/>
                <p:nvPr/>
              </p:nvSpPr>
              <p:spPr>
                <a:xfrm>
                  <a:off x="5157903" y="1564772"/>
                  <a:ext cx="1749892" cy="429891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ctr">
                  <a:spAutoFit/>
                </a:bodyPr>
                <a:lstStyle/>
                <a:p>
                  <a:r>
                    <a:rPr lang="en-US" sz="2000" b="1" noProof="1"/>
                    <a:t>Logistic regression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0AC48F-2711-4D6F-AB46-DABAA5679C40}"/>
                    </a:ext>
                  </a:extLst>
                </p:cNvPr>
                <p:cNvSpPr txBox="1"/>
                <p:nvPr/>
              </p:nvSpPr>
              <p:spPr>
                <a:xfrm>
                  <a:off x="5047486" y="2232863"/>
                  <a:ext cx="2325558" cy="327946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Used for classification problems.</a:t>
                  </a:r>
                </a:p>
                <a:p>
                  <a:pPr marL="285750" indent="-285750" algn="just">
                    <a:buFont typeface="Wingdings" panose="05000000000000000000" pitchFamily="2" charset="2"/>
                    <a:buChar char="Ø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Based on dependent variables, can further be classified into:</a:t>
                  </a:r>
                </a:p>
                <a:p>
                  <a:pPr marL="538163" lvl="1" indent="-174625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binomial: only 2 possible outcomes e.g. yes &amp; no</a:t>
                  </a:r>
                </a:p>
                <a:p>
                  <a:pPr marL="538163" lvl="1" indent="-174625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Multinomial: 3 or more outcomes with no quantitative significance) e.g. “Group1”, “Group2”, “Group3”</a:t>
                  </a:r>
                </a:p>
                <a:p>
                  <a:pPr marL="538163" lvl="1" indent="-174625">
                    <a:buFont typeface="Arial" panose="020B0604020202020204" pitchFamily="34" charset="0"/>
                    <a:buChar char="•"/>
                  </a:pPr>
                  <a:r>
                    <a:rPr lang="en-US" sz="15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Ordinal: 3 or more outcomes with quantitative significance e.g. “Bad”, “Good”, “Excellent”.</a:t>
                  </a:r>
                </a:p>
                <a:p>
                  <a:pPr algn="just">
                    <a:spcAft>
                      <a:spcPts val="1200"/>
                    </a:spcAft>
                  </a:pPr>
                  <a:endParaRPr lang="en-US" sz="15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026" name="Picture 2" descr="regression analysis Icon - Download regression analysis Icon 2009607 | Noun  Project">
              <a:extLst>
                <a:ext uri="{FF2B5EF4-FFF2-40B4-BE49-F238E27FC236}">
                  <a16:creationId xmlns:a16="http://schemas.microsoft.com/office/drawing/2014/main" id="{2B8C5049-0EF4-4C96-A3F3-2D35EBB20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086" y="1106443"/>
              <a:ext cx="482396" cy="482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rtfolio – Selmir Kalender">
              <a:extLst>
                <a:ext uri="{FF2B5EF4-FFF2-40B4-BE49-F238E27FC236}">
                  <a16:creationId xmlns:a16="http://schemas.microsoft.com/office/drawing/2014/main" id="{CD91546F-1577-40CB-87B5-A313A3931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12" y="1129624"/>
              <a:ext cx="502857" cy="447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upport Vector Machine — Introduction to Machine Learning Algorithms | by  Rohith Gandhi | Towards Data Science">
              <a:extLst>
                <a:ext uri="{FF2B5EF4-FFF2-40B4-BE49-F238E27FC236}">
                  <a16:creationId xmlns:a16="http://schemas.microsoft.com/office/drawing/2014/main" id="{E33F3529-1EBC-4A07-8436-399B9D5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661" y="1116821"/>
              <a:ext cx="466547" cy="457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22DD1-A4DB-4AD4-933A-525E9D1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02FD-60CB-4A04-A5B7-F4ADA09FA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9A060A-8DC3-409E-AB45-5FA99680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406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28FC8-58F6-4025-947E-22390E1A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0D388-12ED-48DD-A254-B64A1720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32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evaluate the performance of the model.</a:t>
            </a:r>
          </a:p>
          <a:p>
            <a:r>
              <a:rPr lang="en-US" dirty="0"/>
              <a:t>Why?</a:t>
            </a:r>
          </a:p>
          <a:p>
            <a:pPr marL="808038" lvl="1" indent="-350838">
              <a:buFont typeface="Wingdings" panose="05000000000000000000" pitchFamily="2" charset="2"/>
              <a:buChar char="Ø"/>
            </a:pPr>
            <a:r>
              <a:rPr lang="en-US" dirty="0"/>
              <a:t>How accurate is the model?</a:t>
            </a:r>
          </a:p>
          <a:p>
            <a:pPr marL="808038" lvl="1" indent="-350838">
              <a:buFont typeface="Wingdings" panose="05000000000000000000" pitchFamily="2" charset="2"/>
              <a:buChar char="Ø"/>
            </a:pPr>
            <a:r>
              <a:rPr lang="en-US" dirty="0"/>
              <a:t>Will a larger training improve the performance?</a:t>
            </a:r>
          </a:p>
          <a:p>
            <a:pPr marL="808038" lvl="1" indent="-350838">
              <a:buFont typeface="Wingdings" panose="05000000000000000000" pitchFamily="2" charset="2"/>
              <a:buChar char="Ø"/>
            </a:pPr>
            <a:r>
              <a:rPr lang="en-US" dirty="0"/>
              <a:t>Is the model under-fitting or over-fitting?</a:t>
            </a:r>
          </a:p>
          <a:p>
            <a:r>
              <a:rPr lang="en-MY" dirty="0"/>
              <a:t>Ultimately determines the suitability of using the model and improve its performance.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16DEF-1E00-424A-B8BC-513668AC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12</a:t>
            </a:fld>
            <a:endParaRPr lang="en-MY"/>
          </a:p>
        </p:txBody>
      </p:sp>
      <p:pic>
        <p:nvPicPr>
          <p:cNvPr id="2050" name="Picture 2" descr="Organizing machine learning projects: project management guidelines.">
            <a:extLst>
              <a:ext uri="{FF2B5EF4-FFF2-40B4-BE49-F238E27FC236}">
                <a16:creationId xmlns:a16="http://schemas.microsoft.com/office/drawing/2014/main" id="{E5C38AEF-87FA-4BB5-B24F-B2D711096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8" r="10443"/>
          <a:stretch/>
        </p:blipFill>
        <p:spPr bwMode="auto">
          <a:xfrm>
            <a:off x="6642655" y="1825625"/>
            <a:ext cx="4711145" cy="38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3A5462EA-4A23-48C4-92AC-3A67CA42B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3082" y="5834637"/>
            <a:ext cx="3590290" cy="3225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https://www.jeremyjordan.me/ml-projects-guide/</a:t>
            </a:r>
            <a:endParaRPr lang="en-MY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0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F2F93-4CD0-43E8-B0A2-0BEA580F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4D945-0FF3-4622-9125-BC735050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08919" cy="2627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Also known as the error matrix that </a:t>
            </a:r>
            <a:r>
              <a:rPr lang="en-US" dirty="0" err="1"/>
              <a:t>visualises</a:t>
            </a:r>
            <a:r>
              <a:rPr lang="en-US" dirty="0"/>
              <a:t> the predicted results versus the ground-truth labels.</a:t>
            </a:r>
          </a:p>
          <a:p>
            <a:r>
              <a:rPr lang="en-US" dirty="0"/>
              <a:t>True positive: Predicted to be true and found to be true in reality</a:t>
            </a:r>
          </a:p>
          <a:p>
            <a:r>
              <a:rPr lang="en-US" dirty="0"/>
              <a:t>True negative: Predicted to be false and found to be false in reality</a:t>
            </a:r>
          </a:p>
          <a:p>
            <a:r>
              <a:rPr lang="en-US" dirty="0"/>
              <a:t>False positive (Type I error): Predicted to be true but found to be false in reality. </a:t>
            </a:r>
          </a:p>
          <a:p>
            <a:r>
              <a:rPr lang="en-US" dirty="0"/>
              <a:t>False negative (Type II error): Predicted to be false but found to be true in reality. </a:t>
            </a:r>
            <a:endParaRPr lang="en-MY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11FBF07-D482-4BDB-B6C1-73FE0A2B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01" y="4422616"/>
            <a:ext cx="7192418" cy="191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34CC-E036-4A7E-97B0-25FFBE7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52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AD4-24B2-4957-8966-3AEC6836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D49-004E-4B1D-AECF-8A3D8C5A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6855" cy="2607830"/>
          </a:xfrm>
        </p:spPr>
        <p:txBody>
          <a:bodyPr>
            <a:normAutofit fontScale="92500"/>
          </a:bodyPr>
          <a:lstStyle/>
          <a:p>
            <a:r>
              <a:rPr lang="en-US" dirty="0"/>
              <a:t>Accuracy = (True positive + True negative) / total prediction</a:t>
            </a:r>
          </a:p>
          <a:p>
            <a:r>
              <a:rPr lang="en-US" dirty="0"/>
              <a:t>Precision  =  True positive / (True Positive + False Positive)</a:t>
            </a:r>
          </a:p>
          <a:p>
            <a:r>
              <a:rPr lang="en-MY" dirty="0"/>
              <a:t>Recall  =  True positive / (True Positive + False Negative)</a:t>
            </a:r>
          </a:p>
          <a:p>
            <a:r>
              <a:rPr lang="en-US" dirty="0"/>
              <a:t>F1  = 2 / [ (1/precision) + (1/recall) ] or </a:t>
            </a:r>
          </a:p>
          <a:p>
            <a:pPr marL="0" indent="0">
              <a:buNone/>
            </a:pPr>
            <a:r>
              <a:rPr lang="en-US" dirty="0"/>
              <a:t>	 2 * ( (precision * recall)/ (precision + recall))</a:t>
            </a:r>
            <a:endParaRPr lang="en-MY" dirty="0"/>
          </a:p>
        </p:txBody>
      </p:sp>
      <p:pic>
        <p:nvPicPr>
          <p:cNvPr id="4" name="Picture 3" descr="confusion matrix">
            <a:extLst>
              <a:ext uri="{FF2B5EF4-FFF2-40B4-BE49-F238E27FC236}">
                <a16:creationId xmlns:a16="http://schemas.microsoft.com/office/drawing/2014/main" id="{E81A1F3C-FAF4-46C7-841F-205A834F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73" y="4356820"/>
            <a:ext cx="8111416" cy="19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A39BC-B097-435B-A7BF-C64B0260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283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567D-DCE5-4177-AE6D-58C1BC60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Operating Characteristics (ROC) curve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8F27-CF5E-4E0F-84B6-36DCA492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ROC curve shows the true positive rate against false positive rate for various threshold values.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3555F-A3DC-4FED-AFBF-FF911B91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23" y="2603899"/>
            <a:ext cx="4743358" cy="4039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7F63-5F32-4460-9BB7-53936633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144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BDEE-AD78-4AB6-8B37-D12B3765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algorithms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77D1-1AFD-4630-96D4-1B50A0265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Lee Zi Sheng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E8D7-4072-4E68-A1E1-07F5DA4E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928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1B35-D160-4AE5-94A3-F3599ED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Preparations prior to applying the machine learning models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31984-1F76-413B-9887-4F462EAF0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8" t="45763" r="28601" b="21455"/>
          <a:stretch/>
        </p:blipFill>
        <p:spPr bwMode="auto">
          <a:xfrm>
            <a:off x="652668" y="1863327"/>
            <a:ext cx="5060427" cy="3131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4E5F6-55CD-4540-8C6B-A7FF49094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0" t="56000" r="20231" b="26286"/>
          <a:stretch/>
        </p:blipFill>
        <p:spPr bwMode="auto">
          <a:xfrm>
            <a:off x="5832366" y="1863327"/>
            <a:ext cx="6099568" cy="1838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52D7C-7822-4F94-BB1A-C0201CC7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09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6423-C1FB-4174-B86F-15AC1AD2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algorithm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AC7E17-063E-46DD-BD2E-D0FE6F247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0" t="36099" r="31455" b="29791"/>
          <a:stretch/>
        </p:blipFill>
        <p:spPr bwMode="auto">
          <a:xfrm>
            <a:off x="1059600" y="1690688"/>
            <a:ext cx="6646407" cy="4557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12E70-F9F6-4C6B-9F85-AD3908F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543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EADC-9D15-43E2-A163-CCC343C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B418-CF66-4208-BE6C-479E5FD0F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0D83-FD01-4ED3-83E2-9C3FCD14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35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485AC-F7BE-499C-A50B-41A093E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599CD-CB1B-46A1-BEDA-FA94E0F41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Tee Kar Men</a:t>
            </a:r>
            <a:endParaRPr lang="en-M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AF9F0-B89A-4DE7-82D7-070377B8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735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BF60-4420-47DA-83EF-4D7F73DB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models</a:t>
            </a:r>
            <a:endParaRPr lang="en-MY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51DB9C7-03A7-4EF5-8DF4-6F262167E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06800"/>
              </p:ext>
            </p:extLst>
          </p:nvPr>
        </p:nvGraphicFramePr>
        <p:xfrm>
          <a:off x="680720" y="1473200"/>
          <a:ext cx="11176002" cy="502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5334">
                  <a:extLst>
                    <a:ext uri="{9D8B030D-6E8A-4147-A177-3AD203B41FA5}">
                      <a16:colId xmlns:a16="http://schemas.microsoft.com/office/drawing/2014/main" val="2394627411"/>
                    </a:ext>
                  </a:extLst>
                </a:gridCol>
                <a:gridCol w="3725334">
                  <a:extLst>
                    <a:ext uri="{9D8B030D-6E8A-4147-A177-3AD203B41FA5}">
                      <a16:colId xmlns:a16="http://schemas.microsoft.com/office/drawing/2014/main" val="2779890715"/>
                    </a:ext>
                  </a:extLst>
                </a:gridCol>
                <a:gridCol w="3725334">
                  <a:extLst>
                    <a:ext uri="{9D8B030D-6E8A-4147-A177-3AD203B41FA5}">
                      <a16:colId xmlns:a16="http://schemas.microsoft.com/office/drawing/2014/main" val="2208539925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851051"/>
                  </a:ext>
                </a:extLst>
              </a:tr>
              <a:tr h="455168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49831"/>
                  </a:ext>
                </a:extLst>
              </a:tr>
            </a:tbl>
          </a:graphicData>
        </a:graphic>
      </p:graphicFrame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609DC6-6AE3-4360-B3A5-53476666D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2" t="48700" r="46954" b="6379"/>
          <a:stretch/>
        </p:blipFill>
        <p:spPr bwMode="auto">
          <a:xfrm>
            <a:off x="8450316" y="2148819"/>
            <a:ext cx="3226118" cy="4199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15FE8C-2776-40B4-8DF9-2FFF7B9BC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6" t="38468" r="47054" b="16430"/>
          <a:stretch/>
        </p:blipFill>
        <p:spPr bwMode="auto">
          <a:xfrm>
            <a:off x="4655662" y="2142396"/>
            <a:ext cx="3226118" cy="4205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E0661-AF79-4C24-B297-3FFFF493C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6" t="42541" r="47726" b="12507"/>
          <a:stretch/>
        </p:blipFill>
        <p:spPr bwMode="auto">
          <a:xfrm>
            <a:off x="945588" y="2142396"/>
            <a:ext cx="3226118" cy="4205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91FC-41C1-4B3B-BEE2-AF3801E9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534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4D2F-A98A-4964-88D9-60A02A47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Operating Characteristics (ROC) curve &amp; Area Under Curve (AUC)</a:t>
            </a:r>
            <a:endParaRPr lang="en-MY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206C0-FCE4-49EC-B247-E9B16CD9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690688"/>
            <a:ext cx="6296350" cy="456644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9A8B-4D1D-42C9-AA17-B96A9AE2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255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858F-3E08-4BC2-BA4F-D7E5C6E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CBD50-1FBD-4C7B-9882-4DAF3FE51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BEF0-D41F-47FE-B5DA-FB7170C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821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A6D8-4A74-4D3A-A555-0DA713F1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CF6-A5AC-42D3-AB47-12C774D7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39316" cy="4415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Confusion matrix: KNN &amp; SVM scored higher with</a:t>
            </a:r>
          </a:p>
          <a:p>
            <a:pPr marL="989013" lvl="6" indent="-542925">
              <a:buFont typeface="Wingdings" panose="05000000000000000000" pitchFamily="2" charset="2"/>
              <a:buChar char="Ø"/>
            </a:pPr>
            <a:r>
              <a:rPr lang="en-US" dirty="0"/>
              <a:t>137 correct values</a:t>
            </a:r>
          </a:p>
          <a:p>
            <a:pPr marL="989013" lvl="6" indent="-542925">
              <a:buFont typeface="Wingdings" panose="05000000000000000000" pitchFamily="2" charset="2"/>
              <a:buChar char="Ø"/>
            </a:pPr>
            <a:r>
              <a:rPr lang="en-US" dirty="0"/>
              <a:t>Precision: 99%</a:t>
            </a:r>
          </a:p>
          <a:p>
            <a:pPr marL="989013" lvl="6" indent="-542925">
              <a:buFont typeface="Wingdings" panose="05000000000000000000" pitchFamily="2" charset="2"/>
              <a:buChar char="Ø"/>
            </a:pPr>
            <a:r>
              <a:rPr lang="en-US" dirty="0"/>
              <a:t>F1 score: 0.98</a:t>
            </a:r>
          </a:p>
          <a:p>
            <a:r>
              <a:rPr lang="en-US" dirty="0"/>
              <a:t>Accuracy: Higher in KNN and SVM</a:t>
            </a:r>
          </a:p>
          <a:p>
            <a:r>
              <a:rPr lang="en-US" dirty="0"/>
              <a:t>AUC: Highest in LR &amp; SVM</a:t>
            </a:r>
          </a:p>
          <a:p>
            <a:r>
              <a:rPr lang="en-US" dirty="0"/>
              <a:t>Conclusion: SVM scored highest in all the evaluation metrics and therefore the better model to apply in this dataset.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958AF-ED6E-4D43-9613-F387740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23</a:t>
            </a:fld>
            <a:endParaRPr lang="en-MY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2697DD-B985-4E15-B245-BA039D4B5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222345"/>
              </p:ext>
            </p:extLst>
          </p:nvPr>
        </p:nvGraphicFramePr>
        <p:xfrm>
          <a:off x="6177516" y="1690688"/>
          <a:ext cx="5528570" cy="330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2890">
                  <a:extLst>
                    <a:ext uri="{9D8B030D-6E8A-4147-A177-3AD203B41FA5}">
                      <a16:colId xmlns:a16="http://schemas.microsoft.com/office/drawing/2014/main" val="222264281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1135802680"/>
                    </a:ext>
                  </a:extLst>
                </a:gridCol>
                <a:gridCol w="1074174">
                  <a:extLst>
                    <a:ext uri="{9D8B030D-6E8A-4147-A177-3AD203B41FA5}">
                      <a16:colId xmlns:a16="http://schemas.microsoft.com/office/drawing/2014/main" val="3389333548"/>
                    </a:ext>
                  </a:extLst>
                </a:gridCol>
                <a:gridCol w="1074174">
                  <a:extLst>
                    <a:ext uri="{9D8B030D-6E8A-4147-A177-3AD203B41FA5}">
                      <a16:colId xmlns:a16="http://schemas.microsoft.com/office/drawing/2014/main" val="658166608"/>
                    </a:ext>
                  </a:extLst>
                </a:gridCol>
                <a:gridCol w="1074174">
                  <a:extLst>
                    <a:ext uri="{9D8B030D-6E8A-4147-A177-3AD203B41FA5}">
                      <a16:colId xmlns:a16="http://schemas.microsoft.com/office/drawing/2014/main" val="37495657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MY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K-NN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LR</a:t>
                      </a:r>
                      <a:endParaRPr lang="en-MY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SVM</a:t>
                      </a:r>
                      <a:endParaRPr lang="en-MY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11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97.6%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97.1%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97.6%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2032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Benign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92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4415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Benign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37229"/>
                  </a:ext>
                </a:extLst>
              </a:tr>
              <a:tr h="342398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530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Benign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400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7377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endParaRPr lang="en-M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7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29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5D05-714A-4BC4-B8EE-01507FAC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AB8A-D508-4E08-8E5A-B521A060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Machine learning techniques work by building a statistical model based on training data in order to make predictions. </a:t>
            </a:r>
          </a:p>
          <a:p>
            <a:pPr algn="just"/>
            <a:r>
              <a:rPr lang="en-US" dirty="0"/>
              <a:t>Different techniques apply different algorithms in dealing with the data and therefore would have different sets of advantages and disadvantages.</a:t>
            </a:r>
          </a:p>
          <a:p>
            <a:pPr algn="just"/>
            <a:r>
              <a:rPr lang="en-US" dirty="0"/>
              <a:t>A good understanding of the available dataset and the expected outcome is very important in deciding on the appropriate machine learning technique.</a:t>
            </a:r>
          </a:p>
          <a:p>
            <a:pPr algn="just"/>
            <a:r>
              <a:rPr lang="en-US" dirty="0"/>
              <a:t>Evaluation is very important in determining the performance of the model.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B815-972B-4593-BCDD-67D5937A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87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4FE5-AE68-465A-8C72-52B66E31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24" y="326915"/>
            <a:ext cx="3476625" cy="1325563"/>
          </a:xfrm>
        </p:spPr>
        <p:txBody>
          <a:bodyPr/>
          <a:lstStyle/>
          <a:p>
            <a:r>
              <a:rPr lang="en-US" dirty="0"/>
              <a:t>Data source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F084C-5599-44B3-9F3A-3C26E405448C}"/>
              </a:ext>
            </a:extLst>
          </p:cNvPr>
          <p:cNvSpPr txBox="1"/>
          <p:nvPr/>
        </p:nvSpPr>
        <p:spPr>
          <a:xfrm>
            <a:off x="987524" y="5987018"/>
            <a:ext cx="914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Source: https://archive.ics.uci.edu/ml/datasets/breast+cancer+wisconsin+%28original%29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C5133-B443-4777-9784-6923F049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3</a:t>
            </a:fld>
            <a:endParaRPr lang="en-MY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30E3BD-2EEC-482B-91CD-D8E61EDFF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0" t="8829" r="1856" b="7234"/>
          <a:stretch/>
        </p:blipFill>
        <p:spPr>
          <a:xfrm>
            <a:off x="987524" y="1652478"/>
            <a:ext cx="8102600" cy="4129474"/>
          </a:xfrm>
        </p:spPr>
      </p:pic>
    </p:spTree>
    <p:extLst>
      <p:ext uri="{BB962C8B-B14F-4D97-AF65-F5344CB8AC3E}">
        <p14:creationId xmlns:p14="http://schemas.microsoft.com/office/powerpoint/2010/main" val="351157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2170-7042-4C92-AEAC-C30273D3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dataset</a:t>
            </a:r>
            <a:endParaRPr lang="en-MY" dirty="0"/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39E7DCF-D846-4242-B76E-F3F5C34B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7068"/>
            <a:ext cx="90678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948C9-7B65-4E00-A535-54701BE0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4</a:t>
            </a:fld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A79226-97AE-4021-92C5-0D02319BE937}"/>
              </a:ext>
            </a:extLst>
          </p:cNvPr>
          <p:cNvSpPr/>
          <p:nvPr/>
        </p:nvSpPr>
        <p:spPr>
          <a:xfrm>
            <a:off x="8696325" y="4062411"/>
            <a:ext cx="742950" cy="23812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FE947-24E7-4E2F-9945-375C8B59E4E7}"/>
              </a:ext>
            </a:extLst>
          </p:cNvPr>
          <p:cNvSpPr/>
          <p:nvPr/>
        </p:nvSpPr>
        <p:spPr>
          <a:xfrm>
            <a:off x="4581525" y="4062412"/>
            <a:ext cx="742950" cy="23812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3D781-8C8A-429D-B753-35F6901D39CF}"/>
              </a:ext>
            </a:extLst>
          </p:cNvPr>
          <p:cNvSpPr txBox="1"/>
          <p:nvPr/>
        </p:nvSpPr>
        <p:spPr>
          <a:xfrm>
            <a:off x="5762625" y="696584"/>
            <a:ext cx="612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699 instances, 11 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All except Bare Nuclei are integer values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FFA98E-5F00-4699-935E-4F6B8D67501C}"/>
              </a:ext>
            </a:extLst>
          </p:cNvPr>
          <p:cNvCxnSpPr/>
          <p:nvPr/>
        </p:nvCxnSpPr>
        <p:spPr>
          <a:xfrm>
            <a:off x="5029200" y="4300536"/>
            <a:ext cx="1409700" cy="161448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D3A61-8AA6-4943-B9C3-DEEF8D8B9939}"/>
              </a:ext>
            </a:extLst>
          </p:cNvPr>
          <p:cNvSpPr txBox="1"/>
          <p:nvPr/>
        </p:nvSpPr>
        <p:spPr>
          <a:xfrm>
            <a:off x="6543675" y="5915025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Conversion from object to float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E311FD-654B-44EF-8464-5B393DEB9907}"/>
              </a:ext>
            </a:extLst>
          </p:cNvPr>
          <p:cNvCxnSpPr>
            <a:cxnSpLocks/>
          </p:cNvCxnSpPr>
          <p:nvPr/>
        </p:nvCxnSpPr>
        <p:spPr>
          <a:xfrm flipV="1">
            <a:off x="8448675" y="4300537"/>
            <a:ext cx="333375" cy="16144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77FF-30C0-440B-BEBE-9C1AFFA1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MY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A5DB7C-A93B-4D65-8894-2D6CB899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2173"/>
            <a:ext cx="6057245" cy="318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042248E-1817-4ADC-8AD7-6EEE681EDC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82" y="1293307"/>
            <a:ext cx="4848632" cy="47285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4FF86-C75F-4F2A-A8B2-BF991B8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5</a:t>
            </a:fld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1F703-EAFB-4339-9A54-E381EF1333A2}"/>
              </a:ext>
            </a:extLst>
          </p:cNvPr>
          <p:cNvSpPr txBox="1"/>
          <p:nvPr/>
        </p:nvSpPr>
        <p:spPr>
          <a:xfrm>
            <a:off x="838200" y="1503974"/>
            <a:ext cx="619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Summary of basic statistics for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Heatmap to visualize relationship and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8020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AD84-BBDE-4786-900E-86E8AA61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cleaning, encoding and transformation</a:t>
            </a:r>
            <a:endParaRPr lang="en-MY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0A0FDF-5330-4161-9EE1-50C3182D9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2" y="1690688"/>
            <a:ext cx="7052734" cy="285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71BBC7E-99DE-40F3-B94C-7EEA06DE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516" y="1690688"/>
            <a:ext cx="4117066" cy="28527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AB9B2-8CB9-4981-90A7-E934AB7B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6</a:t>
            </a:fld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DAD2CE-EE23-406F-8C38-1ADFEB167AF8}"/>
              </a:ext>
            </a:extLst>
          </p:cNvPr>
          <p:cNvSpPr/>
          <p:nvPr/>
        </p:nvSpPr>
        <p:spPr>
          <a:xfrm>
            <a:off x="3212952" y="3257550"/>
            <a:ext cx="371475" cy="2286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DD2FC-AD54-4793-BD8B-C3619AF8323E}"/>
              </a:ext>
            </a:extLst>
          </p:cNvPr>
          <p:cNvSpPr txBox="1"/>
          <p:nvPr/>
        </p:nvSpPr>
        <p:spPr>
          <a:xfrm>
            <a:off x="1013884" y="4867599"/>
            <a:ext cx="700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Removed the ID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There were 16 instances in Bare Nuclei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Imputation using k-NN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Class variable was encoded: 0 for Benign, 1 for Malignant </a:t>
            </a:r>
          </a:p>
        </p:txBody>
      </p:sp>
    </p:spTree>
    <p:extLst>
      <p:ext uri="{BB962C8B-B14F-4D97-AF65-F5344CB8AC3E}">
        <p14:creationId xmlns:p14="http://schemas.microsoft.com/office/powerpoint/2010/main" val="413022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26F5-3DC6-4942-927A-B3AE0AD8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1A48-AD79-48BA-A63C-EB9E32F0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555480" cy="11590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dataset is split into 2 sets:</a:t>
            </a:r>
          </a:p>
          <a:p>
            <a:r>
              <a:rPr lang="en-MY" dirty="0"/>
              <a:t>Training set: to train the machine</a:t>
            </a:r>
          </a:p>
          <a:p>
            <a:r>
              <a:rPr lang="en-MY" dirty="0"/>
              <a:t>Test set: to evaluate the performance of the model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B7BCF4-5574-45A8-83FF-5DA7B30D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8170"/>
            <a:ext cx="76485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D416D-BF04-4C96-8E7B-5B86D73B960B}"/>
              </a:ext>
            </a:extLst>
          </p:cNvPr>
          <p:cNvSpPr txBox="1"/>
          <p:nvPr/>
        </p:nvSpPr>
        <p:spPr>
          <a:xfrm>
            <a:off x="8583386" y="3674237"/>
            <a:ext cx="2770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our project, we decided to split the dataset in 4:1 ratio with 80% of instances being placed in the training set and 20% in the test set.</a:t>
            </a:r>
            <a:endParaRPr lang="en-MY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7DC1-D7A6-4B7B-BB80-51F4C919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59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E8B2-FD2D-418F-BBD6-D5383EC6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430D-A595-467F-8DA2-1983B205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5371" cy="1178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step is important in making sure all features are scaled to the same level prior to modelling.</a:t>
            </a:r>
            <a:endParaRPr lang="en-MY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1E132F34-B712-4BD1-86F6-C45C9901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3" y="3004457"/>
            <a:ext cx="9361713" cy="2808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F9921-4AE4-465B-9143-ECF2ED1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40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BDEE-AD78-4AB6-8B37-D12B3765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machine learning techniques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77D1-1AFD-4630-96D4-1B50A0265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Nuraini</a:t>
            </a:r>
            <a:r>
              <a:rPr lang="en-US" dirty="0"/>
              <a:t> Muhammad </a:t>
            </a:r>
            <a:r>
              <a:rPr lang="en-US" dirty="0" err="1"/>
              <a:t>Naim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E8D7-4072-4E68-A1E1-07F5DA4E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8A5A-08C9-4608-B47E-43701803C93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535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879</Words>
  <Application>Microsoft Office PowerPoint</Application>
  <PresentationFormat>Widescreen</PresentationFormat>
  <Paragraphs>163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HIA303: Health Data Analytics</vt:lpstr>
      <vt:lpstr>Data pre-processing</vt:lpstr>
      <vt:lpstr>Data source</vt:lpstr>
      <vt:lpstr>Overview of dataset</vt:lpstr>
      <vt:lpstr>Exploratory data analysis</vt:lpstr>
      <vt:lpstr>Data cleaning, encoding and transformation</vt:lpstr>
      <vt:lpstr>Train-test split</vt:lpstr>
      <vt:lpstr>Feature scaling</vt:lpstr>
      <vt:lpstr>Selecting the machine learning techniques</vt:lpstr>
      <vt:lpstr>Selection of machine learning techniques</vt:lpstr>
      <vt:lpstr>Model evaluation</vt:lpstr>
      <vt:lpstr>Model evaluation</vt:lpstr>
      <vt:lpstr>Confusion matrix</vt:lpstr>
      <vt:lpstr>Evaluation metrics</vt:lpstr>
      <vt:lpstr>Receiver Operating Characteristics (ROC) curve</vt:lpstr>
      <vt:lpstr>Applying the algorithms</vt:lpstr>
      <vt:lpstr>Preparations prior to applying the machine learning models</vt:lpstr>
      <vt:lpstr>Running the algorithm</vt:lpstr>
      <vt:lpstr>Evaluation results</vt:lpstr>
      <vt:lpstr>Evaluation of models</vt:lpstr>
      <vt:lpstr>Receiver Operating Characteristics (ROC) curve &amp; Area Under Curve (AUC)</vt:lpstr>
      <vt:lpstr>Summary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– To perform preprocessing and data analysis (statistics) with Python on the given dataset and find the best supervised learning technique/method to model this dataset. Document your findings with the Python codes and the implication of the machine learning method that leads to an accurate model.</dc:title>
  <dc:creator>NURAINI BINTI MUHAMMAD NAIM</dc:creator>
  <cp:lastModifiedBy>NURAINI BINTI MUHAMMAD NAIM</cp:lastModifiedBy>
  <cp:revision>21</cp:revision>
  <dcterms:created xsi:type="dcterms:W3CDTF">2022-01-17T13:50:33Z</dcterms:created>
  <dcterms:modified xsi:type="dcterms:W3CDTF">2022-01-23T05:25:56Z</dcterms:modified>
</cp:coreProperties>
</file>