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www.kaggle.com/datasets/grassknoted/asl-alphabe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con"/>
          <p:cNvPicPr>
            <a:picLocks noChangeAspect="1"/>
          </p:cNvPicPr>
          <p:nvPr/>
        </p:nvPicPr>
        <p:blipFill>
          <a:blip r:embed="rId1"/>
          <a:srcRect r="70438"/>
          <a:stretch>
            <a:fillRect/>
          </a:stretch>
        </p:blipFill>
        <p:spPr>
          <a:xfrm>
            <a:off x="0" y="751205"/>
            <a:ext cx="1118235" cy="1209675"/>
          </a:xfrm>
          <a:prstGeom prst="rect">
            <a:avLst/>
          </a:prstGeom>
        </p:spPr>
      </p:pic>
      <p:sp>
        <p:nvSpPr>
          <p:cNvPr id="4" name="Subtitle 3"/>
          <p:cNvSpPr>
            <a:spLocks noChangeArrowheads="1"/>
          </p:cNvSpPr>
          <p:nvPr>
            <p:ph type="subTitle" idx="1"/>
          </p:nvPr>
        </p:nvSpPr>
        <p:spPr>
          <a:xfrm>
            <a:off x="2544445" y="2492375"/>
            <a:ext cx="7393305" cy="2186940"/>
          </a:xfrm>
        </p:spPr>
        <p:txBody>
          <a:bodyPr/>
          <a:p>
            <a:r>
              <a:rPr lang="en-US"/>
              <a:t>Presented by:</a:t>
            </a:r>
            <a:endParaRPr lang="en-US"/>
          </a:p>
          <a:p>
            <a:r>
              <a:rPr lang="en-US" sz="2400">
                <a:latin typeface="Times New Roman" panose="02020603050405020304" charset="0"/>
                <a:cs typeface="Times New Roman" panose="02020603050405020304" charset="0"/>
              </a:rPr>
              <a:t>Karmendra Bahadur Srivastava</a:t>
            </a:r>
            <a:endParaRPr 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UMID02042527293</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Machine Learning Intern</a:t>
            </a:r>
            <a:endParaRPr lang="en-US" altLang="en-US" sz="2400">
              <a:latin typeface="Times New Roman" panose="02020603050405020304" charset="0"/>
              <a:cs typeface="Times New Roman" panose="02020603050405020304" charset="0"/>
            </a:endParaRPr>
          </a:p>
        </p:txBody>
      </p:sp>
      <p:sp>
        <p:nvSpPr>
          <p:cNvPr id="5" name="Title 4"/>
          <p:cNvSpPr>
            <a:spLocks noChangeArrowheads="1"/>
          </p:cNvSpPr>
          <p:nvPr>
            <p:ph type="ctrTitle"/>
          </p:nvPr>
        </p:nvSpPr>
        <p:spPr/>
        <p:txBody>
          <a:bodyPr/>
          <a:p>
            <a:r>
              <a:rPr lang="en-US" sz="4000" b="1">
                <a:latin typeface="Times New Roman" panose="02020603050405020304" charset="0"/>
                <a:cs typeface="Times New Roman" panose="02020603050405020304" charset="0"/>
              </a:rPr>
              <a:t>American Sign Language Detection System</a:t>
            </a:r>
            <a:endParaRPr lang="en-US" sz="4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Feature Integration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4717415"/>
          </a:xfrm>
        </p:spPr>
        <p:txBody>
          <a:bodyPr/>
          <a:p>
            <a:pPr>
              <a:lnSpc>
                <a:spcPct val="110000"/>
              </a:lnSpc>
            </a:pPr>
            <a:r>
              <a:rPr lang="en-US" sz="2000" b="1">
                <a:latin typeface="Times New Roman" panose="02020603050405020304" charset="0"/>
                <a:cs typeface="Times New Roman" panose="02020603050405020304" charset="0"/>
              </a:rPr>
              <a:t>Upload Prediction:</a:t>
            </a:r>
            <a:r>
              <a:rPr lang="en-US" sz="2000">
                <a:latin typeface="Times New Roman" panose="02020603050405020304" charset="0"/>
                <a:cs typeface="Times New Roman" panose="02020603050405020304" charset="0"/>
              </a:rPr>
              <a:t> A Basic way to get the dedicated result using the uploading image.</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sym typeface="+mn-ea"/>
              </a:rPr>
              <a:t>Single and Batch file Uploads (.jpg/.jpeg)</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sym typeface="+mn-ea"/>
              </a:rPr>
              <a:t>Preprocessing (resize + normalize)</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sym typeface="+mn-ea"/>
              </a:rPr>
              <a:t>Top Predictions with Confidence Score</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sym typeface="+mn-ea"/>
              </a:rPr>
              <a:t>Visual confirmation of input vs output</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sym typeface="+mn-ea"/>
              </a:rPr>
              <a:t>Saving the Interaction for later uses</a:t>
            </a:r>
            <a:endParaRPr lang="en-US" sz="2000">
              <a:latin typeface="Times New Roman" panose="02020603050405020304" charset="0"/>
              <a:cs typeface="Times New Roman" panose="02020603050405020304" charset="0"/>
            </a:endParaRPr>
          </a:p>
          <a:p>
            <a:pPr>
              <a:lnSpc>
                <a:spcPct val="110000"/>
              </a:lnSpc>
            </a:pPr>
            <a:r>
              <a:rPr lang="en-US" sz="2000" b="1">
                <a:latin typeface="Times New Roman" panose="02020603050405020304" charset="0"/>
                <a:cs typeface="Times New Roman" panose="02020603050405020304" charset="0"/>
              </a:rPr>
              <a:t>Live Prediction</a:t>
            </a:r>
            <a:r>
              <a:rPr lang="en-US" sz="2000">
                <a:latin typeface="Times New Roman" panose="02020603050405020304" charset="0"/>
                <a:cs typeface="Times New Roman" panose="02020603050405020304" charset="0"/>
              </a:rPr>
              <a:t>: The Interaction is more then just uploading where we can interact with a capturing frame.</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Streamlit WebRTC helps to make real-time camera feed.</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Prediction update per frame</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Snapshot features helps in capturing and analyzing current gestures</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Retake and Saving the Capture with details automatically</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Feature Integration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5116830"/>
          </a:xfrm>
        </p:spPr>
        <p:txBody>
          <a:bodyPr/>
          <a:p>
            <a:pPr>
              <a:lnSpc>
                <a:spcPct val="110000"/>
              </a:lnSpc>
            </a:pPr>
            <a:r>
              <a:rPr lang="en-US" sz="2000" b="1">
                <a:latin typeface="Times New Roman" panose="02020603050405020304" charset="0"/>
                <a:cs typeface="Times New Roman" panose="02020603050405020304" charset="0"/>
              </a:rPr>
              <a:t>Word Maker:</a:t>
            </a:r>
            <a:r>
              <a:rPr lang="en-US" sz="2000">
                <a:latin typeface="Times New Roman" panose="02020603050405020304" charset="0"/>
                <a:cs typeface="Times New Roman" panose="02020603050405020304" charset="0"/>
              </a:rPr>
              <a:t> After interacting with the Live Prediction feature the user can make words with gestures.</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The User can select the word length</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Sequentially capture gestures</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Combine into words and then they display the result</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After Combining it will Validate and fetch the meaning of that word</a:t>
            </a:r>
            <a:endParaRPr lang="en-US" sz="2000">
              <a:latin typeface="Times New Roman" panose="02020603050405020304" charset="0"/>
              <a:cs typeface="Times New Roman" panose="02020603050405020304" charset="0"/>
            </a:endParaRPr>
          </a:p>
          <a:p>
            <a:pPr>
              <a:lnSpc>
                <a:spcPct val="110000"/>
              </a:lnSpc>
            </a:pPr>
            <a:r>
              <a:rPr lang="en-US" sz="2000" b="1">
                <a:latin typeface="Times New Roman" panose="02020603050405020304" charset="0"/>
                <a:cs typeface="Times New Roman" panose="02020603050405020304" charset="0"/>
              </a:rPr>
              <a:t>Learning and History Management</a:t>
            </a:r>
            <a:r>
              <a:rPr lang="en-US" sz="2000">
                <a:latin typeface="Times New Roman" panose="02020603050405020304" charset="0"/>
                <a:cs typeface="Times New Roman" panose="02020603050405020304" charset="0"/>
              </a:rPr>
              <a:t>: To Learn the Hand Gestures and to see all the interactions of the Captures and Uploads.</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Sample Gestures: Visual ASL Alphabet guide to learn the shapes </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Gesture Quiz: Difficulty Selector, Score Tracking and Exportable Report of the Quiz.</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Centralized logging system to store the results for Uploading, Live and Word Maker</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Preview of the past predictions in details</a:t>
            </a:r>
            <a:endParaRPr lang="en-US" sz="2000">
              <a:latin typeface="Times New Roman" panose="02020603050405020304" charset="0"/>
              <a:cs typeface="Times New Roman" panose="02020603050405020304" charset="0"/>
            </a:endParaRPr>
          </a:p>
          <a:p>
            <a:pPr lvl="1">
              <a:lnSpc>
                <a:spcPct val="110000"/>
              </a:lnSpc>
            </a:pPr>
            <a:r>
              <a:rPr lang="en-US" sz="2000">
                <a:latin typeface="Times New Roman" panose="02020603050405020304" charset="0"/>
                <a:cs typeface="Times New Roman" panose="02020603050405020304" charset="0"/>
              </a:rPr>
              <a:t>Options to Export in CSV, JSON and PDF Format.</a:t>
            </a: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Use Case and Limitations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440680"/>
          </a:xfrm>
        </p:spPr>
        <p:txBody>
          <a:bodyPr/>
          <a:p>
            <a:pPr>
              <a:lnSpc>
                <a:spcPct val="110000"/>
              </a:lnSpc>
            </a:pPr>
            <a:r>
              <a:rPr lang="en-US" sz="2000" b="1">
                <a:latin typeface="Times New Roman" panose="02020603050405020304" charset="0"/>
                <a:cs typeface="Times New Roman" panose="02020603050405020304" charset="0"/>
              </a:rPr>
              <a:t>Performance:</a:t>
            </a:r>
            <a:r>
              <a:rPr lang="en-US" sz="2000">
                <a:latin typeface="Times New Roman" panose="02020603050405020304" charset="0"/>
                <a:cs typeface="Times New Roman" panose="02020603050405020304" charset="0"/>
              </a:rPr>
              <a:t> Some</a:t>
            </a:r>
            <a:r>
              <a:rPr lang="en-US" sz="1900">
                <a:latin typeface="Times New Roman" panose="02020603050405020304" charset="0"/>
                <a:cs typeface="Times New Roman" panose="02020603050405020304" charset="0"/>
              </a:rPr>
              <a:t> Interpretability Features such as Confidence Prediction, Top Predictions, Session History Tables, Gesture reference grid, Real Time Responsiveness with (&lt;1s latency per frame)</a:t>
            </a:r>
            <a:endParaRPr lang="en-US" sz="2000" b="1">
              <a:latin typeface="Times New Roman" panose="02020603050405020304" charset="0"/>
              <a:cs typeface="Times New Roman" panose="02020603050405020304" charset="0"/>
            </a:endParaRPr>
          </a:p>
          <a:p>
            <a:pPr>
              <a:lnSpc>
                <a:spcPct val="110000"/>
              </a:lnSpc>
            </a:pPr>
            <a:r>
              <a:rPr lang="en-US" sz="2000" b="1">
                <a:latin typeface="Times New Roman" panose="02020603050405020304" charset="0"/>
                <a:cs typeface="Times New Roman" panose="02020603050405020304" charset="0"/>
              </a:rPr>
              <a:t>Benefits: </a:t>
            </a:r>
            <a:endParaRPr lang="en-US" sz="2000" b="1">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User-friendly interface and multi-modal inputs</a:t>
            </a:r>
            <a:endParaRPr lang="en-US" sz="1900">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Web-based accessible without complex integration</a:t>
            </a:r>
            <a:endParaRPr lang="en-US" sz="1900">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Educational Value and History Tracking</a:t>
            </a:r>
            <a:endParaRPr lang="en-US" sz="1900">
              <a:latin typeface="Times New Roman" panose="02020603050405020304" charset="0"/>
              <a:cs typeface="Times New Roman" panose="02020603050405020304" charset="0"/>
            </a:endParaRPr>
          </a:p>
          <a:p>
            <a:pPr>
              <a:lnSpc>
                <a:spcPct val="110000"/>
              </a:lnSpc>
            </a:pPr>
            <a:r>
              <a:rPr lang="en-US" sz="2000" b="1">
                <a:latin typeface="Times New Roman" panose="02020603050405020304" charset="0"/>
                <a:cs typeface="Times New Roman" panose="02020603050405020304" charset="0"/>
              </a:rPr>
              <a:t>Limitations:</a:t>
            </a:r>
            <a:endParaRPr lang="en-US" sz="2000" b="1">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Dataset constraints which may cause some issues in predictions</a:t>
            </a:r>
            <a:endParaRPr lang="en-US" sz="1900">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Sesitive to Background Noise which can favour a few gestures</a:t>
            </a:r>
            <a:endParaRPr lang="en-US" sz="1900">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Security concerns which deny access to Network Usage over a local host.</a:t>
            </a:r>
            <a:endParaRPr lang="en-US" sz="1900">
              <a:latin typeface="Times New Roman" panose="02020603050405020304" charset="0"/>
              <a:cs typeface="Times New Roman" panose="02020603050405020304" charset="0"/>
            </a:endParaRPr>
          </a:p>
          <a:p>
            <a:pPr>
              <a:lnSpc>
                <a:spcPct val="110000"/>
              </a:lnSpc>
            </a:pPr>
            <a:r>
              <a:rPr lang="en-US" sz="2000" b="1">
                <a:latin typeface="Times New Roman" panose="02020603050405020304" charset="0"/>
                <a:cs typeface="Times New Roman" panose="02020603050405020304" charset="0"/>
              </a:rPr>
              <a:t>Use Cases:</a:t>
            </a:r>
            <a:endParaRPr lang="en-US" sz="2000" b="1">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Assistive Technology: Real-time communication for hearing-impaired.</a:t>
            </a:r>
            <a:endParaRPr lang="en-US" sz="1900">
              <a:latin typeface="Times New Roman" panose="02020603050405020304" charset="0"/>
              <a:cs typeface="Times New Roman" panose="02020603050405020304" charset="0"/>
            </a:endParaRPr>
          </a:p>
          <a:p>
            <a:pPr lvl="1">
              <a:lnSpc>
                <a:spcPct val="110000"/>
              </a:lnSpc>
            </a:pPr>
            <a:r>
              <a:rPr lang="en-US" sz="1900">
                <a:latin typeface="Times New Roman" panose="02020603050405020304" charset="0"/>
                <a:cs typeface="Times New Roman" panose="02020603050405020304" charset="0"/>
              </a:rPr>
              <a:t>Educational Demo for tracking tools for ASL Learners, and Template for ML lifecycle</a:t>
            </a:r>
            <a:endParaRPr lang="en-US" sz="19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132080"/>
            <a:ext cx="1155065" cy="12858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809115"/>
            <a:ext cx="10972800" cy="4021455"/>
          </a:xfrm>
        </p:spPr>
        <p:txBody>
          <a:bodyPr/>
          <a:p>
            <a:pPr>
              <a:lnSpc>
                <a:spcPct val="140000"/>
              </a:lnSpc>
            </a:pPr>
            <a:r>
              <a:rPr lang="en-US" altLang="en-US" sz="2000">
                <a:latin typeface="Times New Roman" panose="02020603050405020304" charset="0"/>
                <a:cs typeface="Times New Roman" panose="02020603050405020304" charset="0"/>
              </a:rPr>
              <a:t>The ASL Recognition System demonstrates the technical feasibility &amp; social value of gesture recognition.</a:t>
            </a:r>
            <a:endParaRPr lang="en-US" altLang="en-US" sz="2000">
              <a:latin typeface="Times New Roman" panose="02020603050405020304" charset="0"/>
              <a:cs typeface="Times New Roman" panose="02020603050405020304" charset="0"/>
            </a:endParaRPr>
          </a:p>
          <a:p>
            <a:pPr>
              <a:lnSpc>
                <a:spcPct val="140000"/>
              </a:lnSpc>
            </a:pPr>
            <a:r>
              <a:rPr lang="en-US" altLang="en-US" sz="2000">
                <a:latin typeface="Times New Roman" panose="02020603050405020304" charset="0"/>
                <a:cs typeface="Times New Roman" panose="02020603050405020304" charset="0"/>
              </a:rPr>
              <a:t>Integrates deep learning, computer vision, and user-centered design into a real-world solution.</a:t>
            </a:r>
            <a:endParaRPr lang="en-US" altLang="en-US" sz="2000">
              <a:latin typeface="Times New Roman" panose="02020603050405020304" charset="0"/>
              <a:cs typeface="Times New Roman" panose="02020603050405020304" charset="0"/>
            </a:endParaRPr>
          </a:p>
          <a:p>
            <a:pPr>
              <a:lnSpc>
                <a:spcPct val="140000"/>
              </a:lnSpc>
            </a:pPr>
            <a:r>
              <a:rPr lang="en-US" altLang="en-US" sz="2000">
                <a:latin typeface="Times New Roman" panose="02020603050405020304" charset="0"/>
                <a:cs typeface="Times New Roman" panose="02020603050405020304" charset="0"/>
              </a:rPr>
              <a:t>Future improvements: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Dynamic gesture recognition</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Speech synthesis integration</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Larger &amp; more diverse datasets</a:t>
            </a:r>
            <a:endParaRPr lang="en-US" altLang="en-US" sz="2000">
              <a:latin typeface="Times New Roman" panose="02020603050405020304" charset="0"/>
              <a:cs typeface="Times New Roman" panose="02020603050405020304" charset="0"/>
            </a:endParaRPr>
          </a:p>
          <a:p>
            <a:pPr>
              <a:lnSpc>
                <a:spcPct val="140000"/>
              </a:lnSpc>
            </a:pPr>
            <a:r>
              <a:rPr lang="en-US" altLang="en-US" sz="2000">
                <a:latin typeface="Times New Roman" panose="02020603050405020304" charset="0"/>
                <a:cs typeface="Times New Roman" panose="02020603050405020304" charset="0"/>
              </a:rPr>
              <a:t>A step toward inclusive communication technologies for all.</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132080"/>
            <a:ext cx="1155065" cy="12858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Context</a:t>
            </a:r>
            <a:endParaRPr lang="en-US" b="1">
              <a:latin typeface="Times New Roman" panose="02020603050405020304" charset="0"/>
              <a:cs typeface="Times New Roman" panose="02020603050405020304" charset="0"/>
            </a:endParaRPr>
          </a:p>
        </p:txBody>
      </p:sp>
      <p:pic>
        <p:nvPicPr>
          <p:cNvPr id="6" name="Picture 2" descr="Icon"/>
          <p:cNvPicPr>
            <a:picLocks noChangeAspect="1"/>
          </p:cNvPicPr>
          <p:nvPr>
            <p:ph idx="1"/>
          </p:nvPr>
        </p:nvPicPr>
        <p:blipFill>
          <a:blip r:embed="rId1"/>
          <a:srcRect l="543" r="69840"/>
          <a:stretch>
            <a:fillRect/>
          </a:stretch>
        </p:blipFill>
        <p:spPr>
          <a:xfrm>
            <a:off x="116840" y="274955"/>
            <a:ext cx="1155065" cy="1285875"/>
          </a:xfrm>
        </p:spPr>
      </p:pic>
      <p:sp>
        <p:nvSpPr>
          <p:cNvPr id="5" name="Text Box 4"/>
          <p:cNvSpPr txBox="1"/>
          <p:nvPr/>
        </p:nvSpPr>
        <p:spPr>
          <a:xfrm>
            <a:off x="1394460" y="1956435"/>
            <a:ext cx="5719445" cy="4594860"/>
          </a:xfrm>
          <a:prstGeom prst="rect">
            <a:avLst/>
          </a:prstGeom>
          <a:noFill/>
        </p:spPr>
        <p:txBody>
          <a:bodyPr wrap="square" rtlCol="0">
            <a:spAutoFit/>
          </a:bodyPr>
          <a:p>
            <a:pPr>
              <a:lnSpc>
                <a:spcPct val="140000"/>
              </a:lnSpc>
            </a:pPr>
            <a:r>
              <a:rPr lang="en-US" sz="2400">
                <a:latin typeface="Times New Roman" panose="02020603050405020304" charset="0"/>
                <a:cs typeface="Times New Roman" panose="02020603050405020304" charset="0"/>
              </a:rPr>
              <a:t>1. Problem Statement</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2. Introduction</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3. Objective</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4. Training Process</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5. Graphical User Interface</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6. Features Integration</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7. Use Cases and Limitations</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8. Conclusion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Problem Statement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nSpc>
                <a:spcPct val="110000"/>
              </a:lnSpc>
              <a:buNone/>
            </a:pPr>
            <a:r>
              <a:rPr lang="en-US" altLang="en-US" sz="2000">
                <a:latin typeface="Times New Roman" panose="02020603050405020304" charset="0"/>
                <a:cs typeface="Times New Roman" panose="02020603050405020304" charset="0"/>
              </a:rPr>
              <a:t>Build a system that can detect a given ASL input image and output what the sign represents (what letter of the alphabet is the sign).</a:t>
            </a:r>
            <a:endParaRPr lang="en-US" altLang="en-US" sz="2000">
              <a:latin typeface="Times New Roman" panose="02020603050405020304" charset="0"/>
              <a:cs typeface="Times New Roman" panose="02020603050405020304" charset="0"/>
            </a:endParaRPr>
          </a:p>
          <a:p>
            <a:pPr marL="0" indent="0">
              <a:lnSpc>
                <a:spcPct val="110000"/>
              </a:lnSpc>
              <a:buNone/>
            </a:pPr>
            <a:r>
              <a:rPr lang="en-US" altLang="en-US" sz="2000" b="1">
                <a:latin typeface="Times New Roman" panose="02020603050405020304" charset="0"/>
                <a:cs typeface="Times New Roman" panose="02020603050405020304" charset="0"/>
              </a:rPr>
              <a:t>Dataset</a:t>
            </a:r>
            <a:r>
              <a:rPr lang="en-US" altLang="en-US" sz="2000">
                <a:latin typeface="Times New Roman" panose="02020603050405020304" charset="0"/>
                <a:cs typeface="Times New Roman" panose="02020603050405020304" charset="0"/>
              </a:rPr>
              <a:t>: Download Link: </a:t>
            </a:r>
            <a:r>
              <a:rPr lang="en-US" altLang="en-US" sz="2000">
                <a:latin typeface="Times New Roman" panose="02020603050405020304" charset="0"/>
                <a:cs typeface="Times New Roman" panose="02020603050405020304" charset="0"/>
                <a:hlinkClick r:id="rId1" tooltip="" action="ppaction://hlinkfile"/>
              </a:rPr>
              <a:t>ASL Dataset</a:t>
            </a:r>
            <a:endParaRPr lang="en-US" altLang="en-US" sz="2000">
              <a:latin typeface="Times New Roman" panose="02020603050405020304" charset="0"/>
              <a:cs typeface="Times New Roman" panose="02020603050405020304" charset="0"/>
            </a:endParaRPr>
          </a:p>
          <a:p>
            <a:pPr marL="0" indent="0">
              <a:lnSpc>
                <a:spcPct val="110000"/>
              </a:lnSpc>
              <a:buNone/>
            </a:pPr>
            <a:r>
              <a:rPr lang="en-US" altLang="en-US" sz="2000">
                <a:latin typeface="Times New Roman" panose="02020603050405020304" charset="0"/>
                <a:cs typeface="Times New Roman" panose="02020603050405020304" charset="0"/>
              </a:rPr>
              <a:t>The Dataset consists of ~3,000 images per class with variety.</a:t>
            </a:r>
            <a:endParaRPr lang="en-US" altLang="en-US" sz="2000">
              <a:latin typeface="Times New Roman" panose="02020603050405020304" charset="0"/>
              <a:cs typeface="Times New Roman" panose="02020603050405020304" charset="0"/>
            </a:endParaRPr>
          </a:p>
          <a:p>
            <a:pPr>
              <a:lnSpc>
                <a:spcPct val="110000"/>
              </a:lnSpc>
            </a:pPr>
            <a:endParaRPr lang="en-US" altLang="en-US" sz="2000">
              <a:latin typeface="Times New Roman" panose="02020603050405020304" charset="0"/>
              <a:cs typeface="Times New Roman" panose="02020603050405020304" charset="0"/>
            </a:endParaRPr>
          </a:p>
          <a:p>
            <a:pPr marL="0" indent="0">
              <a:lnSpc>
                <a:spcPct val="110000"/>
              </a:lnSpc>
              <a:buNone/>
            </a:pPr>
            <a:r>
              <a:rPr lang="en-US" altLang="en-US" sz="2000">
                <a:latin typeface="Times New Roman" panose="02020603050405020304" charset="0"/>
                <a:cs typeface="Times New Roman" panose="02020603050405020304" charset="0"/>
              </a:rPr>
              <a:t>There are 29 classes of the signs, of which 26 are for the letters A-Z and 3 classes for SPACE, DELETE, and NOTHING.</a:t>
            </a:r>
            <a:endParaRPr lang="en-US" altLang="en-US" sz="2000">
              <a:latin typeface="Times New Roman" panose="02020603050405020304" charset="0"/>
              <a:cs typeface="Times New Roman" panose="02020603050405020304" charset="0"/>
            </a:endParaRPr>
          </a:p>
          <a:p>
            <a:pPr>
              <a:lnSpc>
                <a:spcPct val="110000"/>
              </a:lnSpc>
            </a:pPr>
            <a:endParaRPr lang="en-US" altLang="en-US" sz="2000">
              <a:latin typeface="Times New Roman" panose="02020603050405020304" charset="0"/>
              <a:cs typeface="Times New Roman" panose="02020603050405020304" charset="0"/>
            </a:endParaRPr>
          </a:p>
          <a:p>
            <a:pPr marL="0" indent="0">
              <a:lnSpc>
                <a:spcPct val="110000"/>
              </a:lnSpc>
              <a:buNone/>
            </a:pPr>
            <a:r>
              <a:rPr lang="en-US" altLang="en-US" sz="2000" b="1">
                <a:latin typeface="Times New Roman" panose="02020603050405020304" charset="0"/>
                <a:cs typeface="Times New Roman" panose="02020603050405020304" charset="0"/>
              </a:rPr>
              <a:t>Description of the dataset:</a:t>
            </a:r>
            <a:endParaRPr lang="en-US" altLang="en-US" sz="2000" b="1">
              <a:latin typeface="Times New Roman" panose="02020603050405020304" charset="0"/>
              <a:cs typeface="Times New Roman" panose="02020603050405020304" charset="0"/>
            </a:endParaRPr>
          </a:p>
          <a:p>
            <a:pPr marL="0" indent="0">
              <a:lnSpc>
                <a:spcPct val="110000"/>
              </a:lnSpc>
              <a:buNone/>
            </a:pPr>
            <a:r>
              <a:rPr lang="en-US" altLang="en-US" sz="2000">
                <a:latin typeface="Times New Roman" panose="02020603050405020304" charset="0"/>
                <a:cs typeface="Times New Roman" panose="02020603050405020304" charset="0"/>
              </a:rPr>
              <a:t>The dataset comes with separate train and test sets. The train set has separate folders for every class (every alphabet). Read the train dataset and set the class for the respective</a:t>
            </a:r>
            <a:r>
              <a:rPr lang="en-US" altLang="en-US" sz="2000">
                <a:latin typeface="Times New Roman" panose="02020603050405020304" charset="0"/>
                <a:cs typeface="Times New Roman" panose="02020603050405020304" charset="0"/>
              </a:rPr>
              <a:t> images accordingly. Your model needs to be able to detect for all 29 classes.</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2"/>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Introduction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91335"/>
            <a:ext cx="10972800" cy="4525963"/>
          </a:xfrm>
        </p:spPr>
        <p:txBody>
          <a:bodyPr/>
          <a:p>
            <a:pPr>
              <a:lnSpc>
                <a:spcPct val="120000"/>
              </a:lnSpc>
            </a:pPr>
            <a:r>
              <a:rPr lang="en-US" altLang="en-US" sz="2000">
                <a:latin typeface="Times New Roman" panose="02020603050405020304" charset="0"/>
                <a:cs typeface="Times New Roman" panose="02020603050405020304" charset="0"/>
              </a:rPr>
              <a:t>Sign languages like American Sign Language (ASL) are vital for communication among the deaf and hard-of-hearing community.</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Limited ASL knowledge among the general population creates barriers in education, healthcare, workplaces, and daily life.</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Human interpreters help but are not always available, practical, or affordable.</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Need for intelligent systems that can recognize and translate ASL gestures into text or speech in real time.</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Traditional methods suffer from low accuracy due to varying hand shapes, lighting, and user differences.</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Advances in deep learning &amp; computer vision enable robust, scalable ASL recognition systems.</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Objective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30000"/>
              </a:lnSpc>
            </a:pPr>
            <a:r>
              <a:rPr lang="en-US" altLang="en-US" sz="2000">
                <a:latin typeface="Times New Roman" panose="02020603050405020304" charset="0"/>
                <a:cs typeface="Times New Roman" panose="02020603050405020304" charset="0"/>
              </a:rPr>
              <a:t>Build an intelligent ASL gesture detection system for real-time translation.</a:t>
            </a:r>
            <a:endParaRPr lang="en-US" altLang="en-US" sz="2000">
              <a:latin typeface="Times New Roman" panose="02020603050405020304" charset="0"/>
              <a:cs typeface="Times New Roman" panose="02020603050405020304" charset="0"/>
            </a:endParaRPr>
          </a:p>
          <a:p>
            <a:pPr>
              <a:lnSpc>
                <a:spcPct val="130000"/>
              </a:lnSpc>
            </a:pPr>
            <a:r>
              <a:rPr lang="en-US" altLang="en-US" sz="2000">
                <a:latin typeface="Times New Roman" panose="02020603050405020304" charset="0"/>
                <a:cs typeface="Times New Roman" panose="02020603050405020304" charset="0"/>
              </a:rPr>
              <a:t>Key Objectives: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Accurate Gesture Recognition using MobileNetV2.</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Interactive Streamlit Interface (upload, live camera, navigation).</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Word Construction &amp; Validation with dictionary support.</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History &amp; Export Features (PDF, CSV, JSON).</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Learning &amp; Engagement (reference gestures, quiz mode).</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Extendable Design for future upgrades (speech synthesis, sentence recognition).</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40000"/>
              </a:lnSpc>
            </a:pPr>
            <a:r>
              <a:rPr lang="en-US" sz="2000" b="1">
                <a:latin typeface="Times New Roman" panose="02020603050405020304" charset="0"/>
                <a:cs typeface="Times New Roman" panose="02020603050405020304" charset="0"/>
              </a:rPr>
              <a:t>Data Collection and Dataset:</a:t>
            </a:r>
            <a:r>
              <a:rPr lang="en-US" sz="2000">
                <a:latin typeface="Times New Roman" panose="02020603050405020304" charset="0"/>
                <a:cs typeface="Times New Roman" panose="02020603050405020304" charset="0"/>
              </a:rPr>
              <a:t> 29 classes (A-Z, Space, Nothing, Delete), with around ~86,000 images in a well-structed hierarchy of individual class locations.</a:t>
            </a:r>
            <a:endParaRPr 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Data Exploration and Insights:</a:t>
            </a:r>
            <a:r>
              <a:rPr lang="en-US" sz="2000">
                <a:latin typeface="Times New Roman" panose="02020603050405020304" charset="0"/>
                <a:cs typeface="Times New Roman" panose="02020603050405020304" charset="0"/>
              </a:rPr>
              <a:t> Uniform Class Distribution, Consistent Image Size, Variation In apperarance, Noise/Quality, Fearture Analysis (PCA/t-SNE) and EDA Confirmation.</a:t>
            </a:r>
            <a:endParaRPr 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Preprocessing Steps:</a:t>
            </a:r>
            <a:r>
              <a:rPr lang="en-US" sz="2000">
                <a:latin typeface="Times New Roman" panose="02020603050405020304" charset="0"/>
                <a:cs typeface="Times New Roman" panose="02020603050405020304" charset="0"/>
              </a:rPr>
              <a:t> Image Resizing and Normalization (160x160) Scaled to [-1,1], Label Encoding mapped, Data Augmentation with variations, Exporting and Integration with the Model as Joblib for deployment.</a:t>
            </a:r>
            <a:endParaRPr 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Technology Stack:</a:t>
            </a:r>
            <a:r>
              <a:rPr lang="en-US" sz="2000">
                <a:latin typeface="Times New Roman" panose="02020603050405020304" charset="0"/>
                <a:cs typeface="Times New Roman" panose="02020603050405020304" charset="0"/>
              </a:rPr>
              <a:t> Python, TensorFlow, Keras, MobileNetV2, Custom Head, Scikit-learn, Streamlit, Joblib, Matplotlib/Seaborn and more.</a:t>
            </a: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4925060"/>
          </a:xfrm>
        </p:spPr>
        <p:txBody>
          <a:bodyPr/>
          <a:p>
            <a:pPr>
              <a:lnSpc>
                <a:spcPct val="150000"/>
              </a:lnSpc>
            </a:pPr>
            <a:r>
              <a:rPr lang="en-US" sz="2000" b="1">
                <a:latin typeface="Times New Roman" panose="02020603050405020304" charset="0"/>
                <a:cs typeface="Times New Roman" panose="02020603050405020304" charset="0"/>
              </a:rPr>
              <a:t>Training Strategy:</a:t>
            </a:r>
            <a:endParaRPr lang="en-US" sz="2000" b="1">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Feature Extraction: </a:t>
            </a:r>
            <a:r>
              <a:rPr lang="en-US" sz="2000">
                <a:latin typeface="Times New Roman" panose="02020603050405020304" charset="0"/>
                <a:cs typeface="Times New Roman" panose="02020603050405020304" charset="0"/>
              </a:rPr>
              <a:t>MobileNetV2 as frozen feature extractor, Classification of head trainable, Optimizers, Loss of Sparse Categorical Crossentropy and EarlyStopping.</a:t>
            </a:r>
            <a:endParaRPr lang="en-US" sz="2000">
              <a:latin typeface="Times New Roman" panose="02020603050405020304" charset="0"/>
              <a:cs typeface="Times New Roman" panose="02020603050405020304" charset="0"/>
            </a:endParaRPr>
          </a:p>
          <a:p>
            <a:pPr lvl="1">
              <a:lnSpc>
                <a:spcPct val="150000"/>
              </a:lnSpc>
            </a:pPr>
            <a:r>
              <a:rPr lang="en-US" sz="2000" b="1">
                <a:latin typeface="Times New Roman" panose="02020603050405020304" charset="0"/>
                <a:cs typeface="Times New Roman" panose="02020603050405020304" charset="0"/>
              </a:rPr>
              <a:t>Fine-Tuning:</a:t>
            </a:r>
            <a:r>
              <a:rPr lang="en-US" sz="2000">
                <a:latin typeface="Times New Roman" panose="02020603050405020304" charset="0"/>
                <a:cs typeface="Times New Roman" panose="02020603050405020304" charset="0"/>
              </a:rPr>
              <a:t> Unfreezes deeper layers (depth = 100), Lower Ir = 0.0001 for gradual updates, End-to-end training for domain adaptation with a Dynamic Model for prediction.</a:t>
            </a:r>
            <a:endParaRPr lang="en-US" sz="2000">
              <a:latin typeface="Times New Roman" panose="02020603050405020304" charset="0"/>
              <a:cs typeface="Times New Roman" panose="02020603050405020304" charset="0"/>
            </a:endParaRPr>
          </a:p>
          <a:p>
            <a:pPr>
              <a:lnSpc>
                <a:spcPct val="150000"/>
              </a:lnSpc>
            </a:pPr>
            <a:r>
              <a:rPr lang="en-US" sz="2000" b="1">
                <a:latin typeface="Times New Roman" panose="02020603050405020304" charset="0"/>
                <a:cs typeface="Times New Roman" panose="02020603050405020304" charset="0"/>
              </a:rPr>
              <a:t>Evaluation Metrics:</a:t>
            </a:r>
            <a:r>
              <a:rPr lang="en-US" sz="2000">
                <a:latin typeface="Times New Roman" panose="02020603050405020304" charset="0"/>
                <a:cs typeface="Times New Roman" panose="02020603050405020304" charset="0"/>
              </a:rPr>
              <a:t> For Visualization I used Confusion Matrix which showed (V vs W and J vs Y) missclassification, In 12% of sample, 263 errors were analyzed.</a:t>
            </a:r>
            <a:endParaRPr lang="en-US" sz="2000">
              <a:latin typeface="Times New Roman" panose="02020603050405020304" charset="0"/>
              <a:cs typeface="Times New Roman" panose="02020603050405020304" charset="0"/>
            </a:endParaRPr>
          </a:p>
          <a:p>
            <a:pPr>
              <a:lnSpc>
                <a:spcPct val="150000"/>
              </a:lnSpc>
            </a:pPr>
            <a:r>
              <a:rPr lang="en-US" sz="2000" b="1">
                <a:latin typeface="Times New Roman" panose="02020603050405020304" charset="0"/>
                <a:cs typeface="Times New Roman" panose="02020603050405020304" charset="0"/>
              </a:rPr>
              <a:t>Final Model Performance:</a:t>
            </a:r>
            <a:r>
              <a:rPr lang="en-US" sz="2000">
                <a:latin typeface="Times New Roman" panose="02020603050405020304" charset="0"/>
                <a:cs typeface="Times New Roman" panose="02020603050405020304" charset="0"/>
              </a:rPr>
              <a:t> Model Achived the accuracy of ~97.58%, with Precision, Recall and F1 as 0.98. Most Class results were &gt;95% excluding (V and W) with ~92%, The Model is made to be accuracte with real-time ASL Recognition.</a:t>
            </a:r>
            <a:endParaRPr lang="en-US" sz="2000">
              <a:latin typeface="Times New Roman" panose="02020603050405020304" charset="0"/>
              <a:cs typeface="Times New Roman" panose="02020603050405020304" charset="0"/>
            </a:endParaRPr>
          </a:p>
          <a:p>
            <a:pPr>
              <a:lnSpc>
                <a:spcPct val="130000"/>
              </a:lnSpc>
            </a:pP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Graphical User Interface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4925060"/>
          </a:xfrm>
        </p:spPr>
        <p:txBody>
          <a:bodyPr/>
          <a:p>
            <a:pPr>
              <a:lnSpc>
                <a:spcPct val="120000"/>
              </a:lnSpc>
            </a:pPr>
            <a:r>
              <a:rPr lang="en-US" sz="2000" b="1">
                <a:latin typeface="Times New Roman" panose="02020603050405020304" charset="0"/>
                <a:cs typeface="Times New Roman" panose="02020603050405020304" charset="0"/>
              </a:rPr>
              <a:t>System Architecture: </a:t>
            </a:r>
            <a:endParaRPr lang="en-US" sz="2000" b="1">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Modular Design of clean Separation</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Model Inference</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Visualization, Rendering and History Management</a:t>
            </a:r>
            <a:endParaRPr lang="en-US" sz="2000">
              <a:latin typeface="Times New Roman" panose="02020603050405020304" charset="0"/>
              <a:cs typeface="Times New Roman" panose="02020603050405020304" charset="0"/>
            </a:endParaRPr>
          </a:p>
          <a:p>
            <a:pPr>
              <a:lnSpc>
                <a:spcPct val="120000"/>
              </a:lnSpc>
            </a:pPr>
            <a:r>
              <a:rPr lang="en-US" sz="2000" b="1">
                <a:latin typeface="Times New Roman" panose="02020603050405020304" charset="0"/>
                <a:cs typeface="Times New Roman" panose="02020603050405020304" charset="0"/>
              </a:rPr>
              <a:t>Phases:</a:t>
            </a:r>
            <a:endParaRPr lang="en-US" sz="2000" b="1">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sym typeface="+mn-ea"/>
              </a:rPr>
              <a:t>Model Training And Evaluation: Jupyter and Tensorflow/Keras</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sym typeface="+mn-ea"/>
              </a:rPr>
              <a:t>Interactive UI Deployment</a:t>
            </a:r>
            <a:endParaRPr lang="en-US" altLang="en-US" sz="2000">
              <a:latin typeface="Times New Roman" panose="02020603050405020304" charset="0"/>
              <a:cs typeface="Times New Roman" panose="02020603050405020304" charset="0"/>
            </a:endParaRPr>
          </a:p>
          <a:p>
            <a:pPr>
              <a:lnSpc>
                <a:spcPct val="120000"/>
              </a:lnSpc>
            </a:pPr>
            <a:r>
              <a:rPr lang="en-US" altLang="en-US" sz="2000" b="1">
                <a:latin typeface="Times New Roman" panose="02020603050405020304" charset="0"/>
                <a:cs typeface="Times New Roman" panose="02020603050405020304" charset="0"/>
              </a:rPr>
              <a:t>Model Training Pipeline:</a:t>
            </a:r>
            <a:endParaRPr lang="en-US" altLang="en-US" sz="2000" b="1">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Dataset Loading and Preprocessing for clear and better Augmentation Results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Model Design, Feature Extraction and Fine-tuning</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Evaluation and Persistence</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Graphical User Interface</a:t>
            </a:r>
            <a:endParaRPr lang="en-US"/>
          </a:p>
        </p:txBody>
      </p:sp>
      <p:sp>
        <p:nvSpPr>
          <p:cNvPr id="3" name="Content Placeholder 2"/>
          <p:cNvSpPr>
            <a:spLocks noGrp="1"/>
          </p:cNvSpPr>
          <p:nvPr>
            <p:ph idx="1"/>
          </p:nvPr>
        </p:nvSpPr>
        <p:spPr>
          <a:xfrm>
            <a:off x="609600" y="1600200"/>
            <a:ext cx="10972800" cy="4785995"/>
          </a:xfrm>
        </p:spPr>
        <p:txBody>
          <a:bodyPr/>
          <a:p>
            <a:pPr>
              <a:lnSpc>
                <a:spcPct val="120000"/>
              </a:lnSpc>
            </a:pPr>
            <a:r>
              <a:rPr lang="en-US" sz="2000" b="1">
                <a:latin typeface="Times New Roman" panose="02020603050405020304" charset="0"/>
                <a:cs typeface="Times New Roman" panose="02020603050405020304" charset="0"/>
              </a:rPr>
              <a:t>Application Architecture: </a:t>
            </a:r>
            <a:r>
              <a:rPr lang="en-US" sz="2000">
                <a:latin typeface="Times New Roman" panose="02020603050405020304" charset="0"/>
                <a:cs typeface="Times New Roman" panose="02020603050405020304" charset="0"/>
              </a:rPr>
              <a:t>The application made is relatively clean and easy to access</a:t>
            </a:r>
            <a:endParaRPr lang="en-US" sz="2000" b="1">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The Applications uses the Module Streamlit for Frontend designs.</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Some Core files are: main.py: Main application</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Othe sub-core files included are: live_camera.py, upload_prediction.py and more</a:t>
            </a:r>
            <a:endParaRPr lang="en-US" sz="2000">
              <a:latin typeface="Times New Roman" panose="02020603050405020304" charset="0"/>
              <a:cs typeface="Times New Roman" panose="02020603050405020304" charset="0"/>
            </a:endParaRPr>
          </a:p>
          <a:p>
            <a:pPr>
              <a:lnSpc>
                <a:spcPct val="120000"/>
              </a:lnSpc>
            </a:pPr>
            <a:r>
              <a:rPr lang="en-US" sz="2000" b="1">
                <a:latin typeface="Times New Roman" panose="02020603050405020304" charset="0"/>
                <a:cs typeface="Times New Roman" panose="02020603050405020304" charset="0"/>
              </a:rPr>
              <a:t>UI Logic and Flow:</a:t>
            </a:r>
            <a:r>
              <a:rPr lang="en-US" sz="2000">
                <a:latin typeface="Times New Roman" panose="02020603050405020304" charset="0"/>
                <a:cs typeface="Times New Roman" panose="02020603050405020304" charset="0"/>
              </a:rPr>
              <a:t> Easy access to modules.</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Modules:Upload Prediction - Top Predictions for uploaded images.</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Live Detection - Real-time gestures recognition via webcam.</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Word Maker - Capture multiple gestures and form a word</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History - All interactions are saved here to view them later</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Sample Gestures - A Spreadsheet of Gestures and a Quiz to Learn them</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User Centric Design - Clear feedback, responsive layouts and ease of accessibility.</a:t>
            </a: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7021</Words>
  <Application>WPS Presentation</Application>
  <PresentationFormat>Widescreen</PresentationFormat>
  <Paragraphs>148</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Calibri Light</vt:lpstr>
      <vt:lpstr>Calibri</vt:lpstr>
      <vt:lpstr>Microsoft YaHei</vt:lpstr>
      <vt:lpstr>Arial Unicode MS</vt:lpstr>
      <vt:lpstr>Algerian</vt:lpstr>
      <vt:lpstr>Times New Roman</vt:lpstr>
      <vt:lpstr>Arial Black</vt:lpstr>
      <vt:lpstr>Agency FB</vt:lpstr>
      <vt:lpstr>Arial Narrow</vt:lpstr>
      <vt:lpstr>Arial Rounded MT Bold</vt:lpstr>
      <vt:lpstr>Century</vt:lpstr>
      <vt:lpstr>Business Cooperate</vt:lpstr>
      <vt:lpstr>PowerPoint 演示文稿</vt:lpstr>
      <vt:lpstr>PowerPoint 演示文稿</vt:lpstr>
      <vt:lpstr>PowerPoint 演示文稿</vt:lpstr>
      <vt:lpstr>PowerPoint 演示文稿</vt:lpstr>
      <vt:lpstr>PowerPoint 演示文稿</vt:lpstr>
      <vt:lpstr>PowerPoint 演示文稿</vt:lpstr>
      <vt:lpstr>Training Process</vt:lpstr>
      <vt:lpstr>PowerPoint 演示文稿</vt:lpstr>
      <vt:lpstr>PowerPoint 演示文稿</vt:lpstr>
      <vt:lpstr>PowerPoint 演示文稿</vt:lpstr>
      <vt:lpstr>Feature Integration</vt:lpstr>
      <vt:lpstr>Feature Integration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karmendra srivastava</cp:lastModifiedBy>
  <cp:revision>59</cp:revision>
  <dcterms:created xsi:type="dcterms:W3CDTF">2025-07-23T00:59:00Z</dcterms:created>
  <dcterms:modified xsi:type="dcterms:W3CDTF">2025-09-04T09:40:17Z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53D98EA922644B478A13410A32A3BB50_13</vt:lpwstr>
  </property>
  <property fmtid="{D5CDD505-2E9C-101B-9397-08002B2CF9AE}" pid="3" name="KSOProductBuildVer">
    <vt:lpwstr>1033-12.2.0.22549</vt:lpwstr>
  </property>
</Properties>
</file>