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9" r:id="rId9"/>
    <p:sldId id="262" r:id="rId10"/>
    <p:sldId id="270" r:id="rId11"/>
    <p:sldId id="263" r:id="rId12"/>
    <p:sldId id="264" r:id="rId13"/>
    <p:sldId id="265" r:id="rId14"/>
    <p:sldId id="266" r:id="rId15"/>
    <p:sldId id="268"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showGuides="1">
      <p:cViewPr varScale="1">
        <p:scale>
          <a:sx n="53" d="100"/>
          <a:sy n="53" d="100"/>
        </p:scale>
        <p:origin x="180" y="54"/>
      </p:cViewPr>
      <p:guideLst>
        <p:guide orient="horz" pos="2159"/>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con"/>
          <p:cNvPicPr>
            <a:picLocks noChangeAspect="1"/>
          </p:cNvPicPr>
          <p:nvPr/>
        </p:nvPicPr>
        <p:blipFill>
          <a:blip r:embed="rId1"/>
          <a:srcRect r="70438"/>
          <a:stretch>
            <a:fillRect/>
          </a:stretch>
        </p:blipFill>
        <p:spPr>
          <a:xfrm>
            <a:off x="0" y="751205"/>
            <a:ext cx="1118235" cy="1209675"/>
          </a:xfrm>
          <a:prstGeom prst="rect">
            <a:avLst/>
          </a:prstGeom>
        </p:spPr>
      </p:pic>
      <p:sp>
        <p:nvSpPr>
          <p:cNvPr id="4" name="Subtitle 3"/>
          <p:cNvSpPr>
            <a:spLocks noChangeArrowheads="1"/>
          </p:cNvSpPr>
          <p:nvPr>
            <p:ph type="subTitle" idx="1"/>
          </p:nvPr>
        </p:nvSpPr>
        <p:spPr>
          <a:xfrm>
            <a:off x="2544445" y="2492375"/>
            <a:ext cx="7393305" cy="2186940"/>
          </a:xfrm>
        </p:spPr>
        <p:txBody>
          <a:bodyPr/>
          <a:p>
            <a:r>
              <a:rPr lang="en-US"/>
              <a:t>Presented by:</a:t>
            </a:r>
            <a:endParaRPr lang="en-US"/>
          </a:p>
          <a:p>
            <a:r>
              <a:rPr lang="en-US" sz="2400">
                <a:latin typeface="Times New Roman" panose="02020603050405020304" charset="0"/>
                <a:cs typeface="Times New Roman" panose="02020603050405020304" charset="0"/>
              </a:rPr>
              <a:t>Karmendra Bahadur Srivastava</a:t>
            </a:r>
            <a:endParaRPr 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UMID02042527293</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Machine Learning Intern</a:t>
            </a:r>
            <a:endParaRPr lang="en-US" altLang="en-US" sz="2400">
              <a:latin typeface="Times New Roman" panose="02020603050405020304" charset="0"/>
              <a:cs typeface="Times New Roman" panose="02020603050405020304" charset="0"/>
            </a:endParaRPr>
          </a:p>
        </p:txBody>
      </p:sp>
      <p:sp>
        <p:nvSpPr>
          <p:cNvPr id="5" name="Title 4"/>
          <p:cNvSpPr>
            <a:spLocks noChangeArrowheads="1"/>
          </p:cNvSpPr>
          <p:nvPr>
            <p:ph type="ctrTitle"/>
          </p:nvPr>
        </p:nvSpPr>
        <p:spPr/>
        <p:txBody>
          <a:bodyPr/>
          <a:p>
            <a:r>
              <a:rPr lang="en-US" altLang="en-US" sz="4000" b="1">
                <a:latin typeface="Times New Roman" panose="02020603050405020304" charset="0"/>
                <a:cs typeface="Times New Roman" panose="02020603050405020304" charset="0"/>
              </a:rPr>
              <a:t>Vehicle Price</a:t>
            </a:r>
            <a:r>
              <a:rPr lang="en-US" sz="4000" b="1">
                <a:latin typeface="Times New Roman" panose="02020603050405020304" charset="0"/>
                <a:cs typeface="Times New Roman" panose="02020603050405020304" charset="0"/>
              </a:rPr>
              <a:t> Range Prediction System</a:t>
            </a:r>
            <a:endParaRPr lang="en-US" sz="4000" b="1">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Graphical User Interface</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417955"/>
            <a:ext cx="10972800" cy="5088255"/>
          </a:xfrm>
        </p:spPr>
        <p:txBody>
          <a:bodyPr/>
          <a:p>
            <a:pPr>
              <a:lnSpc>
                <a:spcPct val="130000"/>
              </a:lnSpc>
            </a:pPr>
            <a:r>
              <a:rPr lang="en-US" sz="2000" b="1">
                <a:latin typeface="Times New Roman" panose="02020603050405020304" charset="0"/>
                <a:cs typeface="Times New Roman" panose="02020603050405020304" charset="0"/>
              </a:rPr>
              <a:t>System Architecture: </a:t>
            </a:r>
            <a:r>
              <a:rPr lang="en-US" altLang="en-US" sz="2000">
                <a:latin typeface="Times New Roman" panose="02020603050405020304" charset="0"/>
                <a:cs typeface="Times New Roman" panose="02020603050405020304" charset="0"/>
              </a:rPr>
              <a:t>Machine Learning System integrates a trained XGBoost model with a Streamlit-based interface.</a:t>
            </a:r>
            <a:endParaRPr lang="en-US" altLang="en-US" sz="2000" b="1">
              <a:latin typeface="Times New Roman" panose="02020603050405020304" charset="0"/>
              <a:cs typeface="Times New Roman" panose="02020603050405020304" charset="0"/>
            </a:endParaRPr>
          </a:p>
          <a:p>
            <a:pPr lvl="1">
              <a:lnSpc>
                <a:spcPct val="130000"/>
              </a:lnSpc>
            </a:pPr>
            <a:r>
              <a:rPr lang="en-US" sz="2000">
                <a:latin typeface="Times New Roman" panose="02020603050405020304" charset="0"/>
                <a:cs typeface="Times New Roman" panose="02020603050405020304" charset="0"/>
              </a:rPr>
              <a:t>Two Primary Phases: Model Training And Evaluation (Jupyter Notebook) and Interactive Deployment And Visualization (Stremlit)</a:t>
            </a:r>
            <a:endParaRPr lang="en-US" sz="2000">
              <a:latin typeface="Times New Roman" panose="02020603050405020304" charset="0"/>
              <a:cs typeface="Times New Roman" panose="02020603050405020304" charset="0"/>
            </a:endParaRPr>
          </a:p>
          <a:p>
            <a:pPr>
              <a:lnSpc>
                <a:spcPct val="130000"/>
              </a:lnSpc>
            </a:pPr>
            <a:r>
              <a:rPr lang="en-US" altLang="en-US" sz="2000" b="1">
                <a:latin typeface="Times New Roman" panose="02020603050405020304" charset="0"/>
                <a:cs typeface="Times New Roman" panose="02020603050405020304" charset="0"/>
              </a:rPr>
              <a:t>Model Training Pipeline:</a:t>
            </a:r>
            <a:endParaRPr lang="en-US" altLang="en-US" sz="2000" b="1">
              <a:latin typeface="Times New Roman" panose="02020603050405020304" charset="0"/>
              <a:cs typeface="Times New Roman" panose="02020603050405020304" charset="0"/>
            </a:endParaRPr>
          </a:p>
          <a:p>
            <a:pPr lvl="1">
              <a:lnSpc>
                <a:spcPct val="130000"/>
              </a:lnSpc>
            </a:pPr>
            <a:r>
              <a:rPr lang="en-US" altLang="en-US" sz="2000">
                <a:latin typeface="Times New Roman" panose="02020603050405020304" charset="0"/>
                <a:cs typeface="Times New Roman" panose="02020603050405020304" charset="0"/>
              </a:rPr>
              <a:t>Data Loading &amp; Exploration – Inspect vehicle specs (make, year, fuel, mileage, etc.).</a:t>
            </a:r>
            <a:endParaRPr lang="en-US" altLang="en-US" sz="2000">
              <a:latin typeface="Times New Roman" panose="02020603050405020304" charset="0"/>
              <a:cs typeface="Times New Roman" panose="02020603050405020304" charset="0"/>
            </a:endParaRPr>
          </a:p>
          <a:p>
            <a:pPr lvl="1">
              <a:lnSpc>
                <a:spcPct val="130000"/>
              </a:lnSpc>
            </a:pPr>
            <a:r>
              <a:rPr lang="en-US" altLang="en-US" sz="2000">
                <a:latin typeface="Times New Roman" panose="02020603050405020304" charset="0"/>
                <a:cs typeface="Times New Roman" panose="02020603050405020304" charset="0"/>
              </a:rPr>
              <a:t>Feature Engineering – Clean, encode categorical data, normalize numeric attributes.</a:t>
            </a:r>
            <a:endParaRPr lang="en-US" altLang="en-US" sz="2000">
              <a:latin typeface="Times New Roman" panose="02020603050405020304" charset="0"/>
              <a:cs typeface="Times New Roman" panose="02020603050405020304" charset="0"/>
            </a:endParaRPr>
          </a:p>
          <a:p>
            <a:pPr lvl="1">
              <a:lnSpc>
                <a:spcPct val="130000"/>
              </a:lnSpc>
            </a:pPr>
            <a:r>
              <a:rPr lang="en-US" altLang="en-US" sz="2000">
                <a:latin typeface="Times New Roman" panose="02020603050405020304" charset="0"/>
                <a:cs typeface="Times New Roman" panose="02020603050405020304" charset="0"/>
              </a:rPr>
              <a:t>Model Selection – Tested multiple regressors → XGBoost chosen for accuracy &amp; robustness.</a:t>
            </a:r>
            <a:endParaRPr lang="en-US" altLang="en-US" sz="2000">
              <a:latin typeface="Times New Roman" panose="02020603050405020304" charset="0"/>
              <a:cs typeface="Times New Roman" panose="02020603050405020304" charset="0"/>
            </a:endParaRPr>
          </a:p>
          <a:p>
            <a:pPr lvl="1">
              <a:lnSpc>
                <a:spcPct val="130000"/>
              </a:lnSpc>
            </a:pPr>
            <a:r>
              <a:rPr lang="en-US" altLang="en-US" sz="2000">
                <a:latin typeface="Times New Roman" panose="02020603050405020304" charset="0"/>
                <a:cs typeface="Times New Roman" panose="02020603050405020304" charset="0"/>
              </a:rPr>
              <a:t>Evaluation – R², RMSE, cross-validation ensure stability..</a:t>
            </a:r>
            <a:endParaRPr lang="en-US" altLang="en-US" sz="2000">
              <a:latin typeface="Times New Roman" panose="02020603050405020304" charset="0"/>
              <a:cs typeface="Times New Roman" panose="02020603050405020304" charset="0"/>
            </a:endParaRPr>
          </a:p>
          <a:p>
            <a:pPr lvl="1">
              <a:lnSpc>
                <a:spcPct val="130000"/>
              </a:lnSpc>
            </a:pPr>
            <a:r>
              <a:rPr lang="en-US" altLang="en-US" sz="2000">
                <a:latin typeface="Times New Roman" panose="02020603050405020304" charset="0"/>
                <a:cs typeface="Times New Roman" panose="02020603050405020304" charset="0"/>
              </a:rPr>
              <a:t>Persistence – Model + preprocessing pipeline serialized for smooth app integration.</a:t>
            </a:r>
            <a:endParaRPr lang="en-US" altLang="en-US" sz="20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1"/>
          <a:srcRect l="543" r="69840"/>
          <a:stretch>
            <a:fillRect/>
          </a:stretch>
        </p:blipFill>
        <p:spPr>
          <a:xfrm>
            <a:off x="116840" y="274955"/>
            <a:ext cx="1155065" cy="128587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sym typeface="+mn-ea"/>
              </a:rPr>
              <a:t>Graphical User Interface</a:t>
            </a:r>
            <a:endParaRPr lang="en-US"/>
          </a:p>
        </p:txBody>
      </p:sp>
      <p:sp>
        <p:nvSpPr>
          <p:cNvPr id="3" name="Content Placeholder 2"/>
          <p:cNvSpPr>
            <a:spLocks noGrp="1"/>
          </p:cNvSpPr>
          <p:nvPr>
            <p:ph idx="1"/>
          </p:nvPr>
        </p:nvSpPr>
        <p:spPr>
          <a:xfrm>
            <a:off x="609600" y="1600200"/>
            <a:ext cx="11100435" cy="4968240"/>
          </a:xfrm>
        </p:spPr>
        <p:txBody>
          <a:bodyPr/>
          <a:p>
            <a:pPr>
              <a:lnSpc>
                <a:spcPct val="120000"/>
              </a:lnSpc>
            </a:pPr>
            <a:r>
              <a:rPr lang="en-US" sz="2000" b="1">
                <a:latin typeface="Times New Roman" panose="02020603050405020304" charset="0"/>
                <a:cs typeface="Times New Roman" panose="02020603050405020304" charset="0"/>
              </a:rPr>
              <a:t>Application Architecture: </a:t>
            </a:r>
            <a:r>
              <a:rPr lang="en-US" sz="2000">
                <a:latin typeface="Times New Roman" panose="02020603050405020304" charset="0"/>
                <a:cs typeface="Times New Roman" panose="02020603050405020304" charset="0"/>
              </a:rPr>
              <a:t>The application made is relatively clean and easy to access</a:t>
            </a:r>
            <a:endParaRPr lang="en-US" sz="2000" b="1">
              <a:latin typeface="Times New Roman" panose="02020603050405020304" charset="0"/>
              <a:cs typeface="Times New Roman" panose="02020603050405020304" charset="0"/>
            </a:endParaRPr>
          </a:p>
          <a:p>
            <a:pPr lvl="1">
              <a:lnSpc>
                <a:spcPct val="120000"/>
              </a:lnSpc>
            </a:pPr>
            <a:r>
              <a:rPr lang="en-US" altLang="en-US" sz="2000">
                <a:latin typeface="Times New Roman" panose="02020603050405020304" charset="0"/>
                <a:cs typeface="Times New Roman" panose="02020603050405020304" charset="0"/>
              </a:rPr>
              <a:t>Built on Streamlit, modular design for flexibility.</a:t>
            </a:r>
            <a:endParaRPr lang="en-US" sz="2000">
              <a:latin typeface="Times New Roman" panose="02020603050405020304" charset="0"/>
              <a:cs typeface="Times New Roman" panose="02020603050405020304" charset="0"/>
            </a:endParaRPr>
          </a:p>
          <a:p>
            <a:pPr lvl="1">
              <a:lnSpc>
                <a:spcPct val="120000"/>
              </a:lnSpc>
            </a:pPr>
            <a:r>
              <a:rPr lang="en-US" sz="2000">
                <a:latin typeface="Times New Roman" panose="02020603050405020304" charset="0"/>
                <a:cs typeface="Times New Roman" panose="02020603050405020304" charset="0"/>
              </a:rPr>
              <a:t>Some </a:t>
            </a:r>
            <a:r>
              <a:rPr lang="en-US" altLang="en-US" sz="2000">
                <a:latin typeface="Times New Roman" panose="02020603050405020304" charset="0"/>
                <a:cs typeface="Times New Roman" panose="02020603050405020304" charset="0"/>
              </a:rPr>
              <a:t>Core files: main.py, app_page/home.py, single.py, batch.py, extended.py.</a:t>
            </a:r>
            <a:endParaRPr lang="en-US" altLang="en-US" sz="2000">
              <a:latin typeface="Times New Roman" panose="02020603050405020304" charset="0"/>
              <a:cs typeface="Times New Roman" panose="02020603050405020304" charset="0"/>
            </a:endParaRPr>
          </a:p>
          <a:p>
            <a:pPr lvl="1">
              <a:lnSpc>
                <a:spcPct val="120000"/>
              </a:lnSpc>
            </a:pPr>
            <a:r>
              <a:rPr lang="en-US" sz="2000">
                <a:latin typeface="Times New Roman" panose="02020603050405020304" charset="0"/>
                <a:cs typeface="Times New Roman" panose="02020603050405020304" charset="0"/>
              </a:rPr>
              <a:t>Othe s</a:t>
            </a:r>
            <a:r>
              <a:rPr lang="en-US" altLang="en-US" sz="2000">
                <a:latin typeface="Times New Roman" panose="02020603050405020304" charset="0"/>
                <a:cs typeface="Times New Roman" panose="02020603050405020304" charset="0"/>
              </a:rPr>
              <a:t>ub-modules: predictor.py, load_model.py, styles.py and more</a:t>
            </a:r>
            <a:endParaRPr lang="en-US" altLang="en-US" sz="2000">
              <a:latin typeface="Times New Roman" panose="02020603050405020304" charset="0"/>
              <a:cs typeface="Times New Roman" panose="02020603050405020304" charset="0"/>
            </a:endParaRPr>
          </a:p>
          <a:p>
            <a:pPr lvl="0">
              <a:lnSpc>
                <a:spcPct val="120000"/>
              </a:lnSpc>
            </a:pPr>
            <a:r>
              <a:rPr lang="en-US" altLang="en-US" sz="2000" b="1">
                <a:latin typeface="Times New Roman" panose="02020603050405020304" charset="0"/>
                <a:cs typeface="Times New Roman" panose="02020603050405020304" charset="0"/>
              </a:rPr>
              <a:t>UI Logic and Flow:</a:t>
            </a:r>
            <a:r>
              <a:rPr lang="en-US" altLang="en-US" sz="2000">
                <a:latin typeface="Times New Roman" panose="02020603050405020304" charset="0"/>
                <a:cs typeface="Times New Roman" panose="02020603050405020304" charset="0"/>
              </a:rPr>
              <a:t> Sidebar Navigation: Global access to Home, Prediction, Batch, Insights, Analysis.</a:t>
            </a:r>
            <a:endParaRPr lang="en-US" altLang="en-US" sz="2000">
              <a:latin typeface="Times New Roman" panose="02020603050405020304" charset="0"/>
              <a:cs typeface="Times New Roman" panose="02020603050405020304" charset="0"/>
            </a:endParaRPr>
          </a:p>
          <a:p>
            <a:pPr lvl="1">
              <a:lnSpc>
                <a:spcPct val="120000"/>
              </a:lnSpc>
            </a:pPr>
            <a:r>
              <a:rPr lang="en-US" altLang="en-US" sz="2000">
                <a:latin typeface="Times New Roman" panose="02020603050405020304" charset="0"/>
                <a:cs typeface="Times New Roman" panose="02020603050405020304" charset="0"/>
                <a:sym typeface="+mn-ea"/>
              </a:rPr>
              <a:t>Home Page: Explains purpose, model details, methodology, and usage steps.</a:t>
            </a:r>
            <a:endParaRPr lang="en-US" altLang="en-US" sz="2000">
              <a:latin typeface="Times New Roman" panose="02020603050405020304" charset="0"/>
              <a:cs typeface="Times New Roman" panose="02020603050405020304" charset="0"/>
            </a:endParaRPr>
          </a:p>
          <a:p>
            <a:pPr lvl="1">
              <a:lnSpc>
                <a:spcPct val="120000"/>
              </a:lnSpc>
            </a:pPr>
            <a:r>
              <a:rPr lang="en-US" altLang="en-US" sz="2000">
                <a:latin typeface="Times New Roman" panose="02020603050405020304" charset="0"/>
                <a:cs typeface="Times New Roman" panose="02020603050405020304" charset="0"/>
              </a:rPr>
              <a:t>Prediction Modes:</a:t>
            </a:r>
            <a:endParaRPr lang="en-US" altLang="en-US" sz="2000">
              <a:latin typeface="Times New Roman" panose="02020603050405020304" charset="0"/>
              <a:cs typeface="Times New Roman" panose="02020603050405020304" charset="0"/>
            </a:endParaRPr>
          </a:p>
          <a:p>
            <a:pPr lvl="2">
              <a:lnSpc>
                <a:spcPct val="120000"/>
              </a:lnSpc>
              <a:buFont typeface="Wingdings" panose="05000000000000000000" charset="0"/>
              <a:buChar char="Ø"/>
            </a:pPr>
            <a:r>
              <a:rPr lang="en-US" altLang="en-US" sz="2000">
                <a:latin typeface="Times New Roman" panose="02020603050405020304" charset="0"/>
                <a:cs typeface="Times New Roman" panose="02020603050405020304" charset="0"/>
              </a:rPr>
              <a:t>Basic Mode → Quick estimate (make &amp; model only).</a:t>
            </a:r>
            <a:endParaRPr lang="en-US" altLang="en-US" sz="2000">
              <a:latin typeface="Times New Roman" panose="02020603050405020304" charset="0"/>
              <a:cs typeface="Times New Roman" panose="02020603050405020304" charset="0"/>
            </a:endParaRPr>
          </a:p>
          <a:p>
            <a:pPr lvl="2">
              <a:lnSpc>
                <a:spcPct val="120000"/>
              </a:lnSpc>
              <a:buFont typeface="Wingdings" panose="05000000000000000000" charset="0"/>
              <a:buChar char="Ø"/>
            </a:pPr>
            <a:r>
              <a:rPr lang="en-US" altLang="en-US" sz="2000">
                <a:latin typeface="Times New Roman" panose="02020603050405020304" charset="0"/>
                <a:cs typeface="Times New Roman" panose="02020603050405020304" charset="0"/>
              </a:rPr>
              <a:t>Advanced Mode → Detailed attributes (year, mileage, fuel, transmission, drivetrain, etc.).</a:t>
            </a:r>
            <a:endParaRPr lang="en-US" altLang="en-US" sz="2000">
              <a:latin typeface="Times New Roman" panose="02020603050405020304" charset="0"/>
              <a:cs typeface="Times New Roman" panose="02020603050405020304" charset="0"/>
            </a:endParaRPr>
          </a:p>
          <a:p>
            <a:pPr lvl="1">
              <a:lnSpc>
                <a:spcPct val="120000"/>
              </a:lnSpc>
            </a:pPr>
            <a:r>
              <a:rPr lang="en-US" altLang="en-US" sz="2000">
                <a:latin typeface="Times New Roman" panose="02020603050405020304" charset="0"/>
                <a:cs typeface="Times New Roman" panose="02020603050405020304" charset="0"/>
              </a:rPr>
              <a:t>Batch Prediction: Upload CSV, preview, predict in bulk, download results.</a:t>
            </a:r>
            <a:endParaRPr lang="en-US" altLang="en-US" sz="2000">
              <a:latin typeface="Times New Roman" panose="02020603050405020304" charset="0"/>
              <a:cs typeface="Times New Roman" panose="02020603050405020304" charset="0"/>
            </a:endParaRPr>
          </a:p>
          <a:p>
            <a:pPr lvl="1">
              <a:lnSpc>
                <a:spcPct val="120000"/>
              </a:lnSpc>
            </a:pPr>
            <a:r>
              <a:rPr lang="en-US" altLang="en-US" sz="2000">
                <a:latin typeface="Times New Roman" panose="02020603050405020304" charset="0"/>
                <a:cs typeface="Times New Roman" panose="02020603050405020304" charset="0"/>
              </a:rPr>
              <a:t>Insights &amp; Analysis: Explore dataset, model stats, interactive feature-engineering visuals.</a:t>
            </a:r>
            <a:endParaRPr lang="en-US" altLang="en-US" sz="20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1"/>
          <a:srcRect l="543" r="69840"/>
          <a:stretch>
            <a:fillRect/>
          </a:stretch>
        </p:blipFill>
        <p:spPr>
          <a:xfrm>
            <a:off x="116840" y="274955"/>
            <a:ext cx="1155065" cy="128587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Feature Integration</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600200"/>
            <a:ext cx="10972800" cy="5062220"/>
          </a:xfrm>
        </p:spPr>
        <p:txBody>
          <a:bodyPr/>
          <a:p>
            <a:pPr>
              <a:lnSpc>
                <a:spcPct val="130000"/>
              </a:lnSpc>
            </a:pPr>
            <a:r>
              <a:rPr lang="en-US" sz="2000" b="1">
                <a:latin typeface="Times New Roman" panose="02020603050405020304" charset="0"/>
                <a:cs typeface="Times New Roman" panose="02020603050405020304" charset="0"/>
              </a:rPr>
              <a:t>Streamlit Working And Processing:</a:t>
            </a:r>
            <a:endParaRPr lang="en-US" sz="2000" b="1">
              <a:latin typeface="Times New Roman" panose="02020603050405020304" charset="0"/>
              <a:cs typeface="Times New Roman" panose="02020603050405020304" charset="0"/>
            </a:endParaRPr>
          </a:p>
          <a:p>
            <a:pPr lvl="1">
              <a:lnSpc>
                <a:spcPct val="130000"/>
              </a:lnSpc>
            </a:pPr>
            <a:r>
              <a:rPr lang="en-US" altLang="en-US" sz="2000">
                <a:latin typeface="Times New Roman" panose="02020603050405020304" charset="0"/>
                <a:cs typeface="Times New Roman" panose="02020603050405020304" charset="0"/>
              </a:rPr>
              <a:t>Tabs organize core functionality: Predict Price  – sliders, select boxes, inputs for specs.</a:t>
            </a:r>
            <a:endParaRPr lang="en-US" altLang="en-US" sz="2000">
              <a:latin typeface="Times New Roman" panose="02020603050405020304" charset="0"/>
              <a:cs typeface="Times New Roman" panose="02020603050405020304" charset="0"/>
            </a:endParaRPr>
          </a:p>
          <a:p>
            <a:pPr lvl="1">
              <a:lnSpc>
                <a:spcPct val="130000"/>
              </a:lnSpc>
            </a:pPr>
            <a:r>
              <a:rPr lang="en-US" altLang="en-US" sz="2000">
                <a:latin typeface="Times New Roman" panose="02020603050405020304" charset="0"/>
                <a:cs typeface="Times New Roman" panose="02020603050405020304" charset="0"/>
              </a:rPr>
              <a:t>Modes of Predictions: Simple. Advanced, Batch</a:t>
            </a:r>
            <a:endParaRPr lang="en-US" altLang="en-US" sz="2000">
              <a:latin typeface="Times New Roman" panose="02020603050405020304" charset="0"/>
              <a:cs typeface="Times New Roman" panose="02020603050405020304" charset="0"/>
            </a:endParaRPr>
          </a:p>
          <a:p>
            <a:pPr lvl="1">
              <a:lnSpc>
                <a:spcPct val="130000"/>
              </a:lnSpc>
            </a:pPr>
            <a:r>
              <a:rPr lang="en-US" altLang="en-US" sz="2000">
                <a:latin typeface="Times New Roman" panose="02020603050405020304" charset="0"/>
                <a:cs typeface="Times New Roman" panose="02020603050405020304" charset="0"/>
              </a:rPr>
              <a:t>Featured Engineered data with Insights to the Dataset and Model Creation.</a:t>
            </a:r>
            <a:endParaRPr lang="en-US" altLang="en-US" sz="2000">
              <a:latin typeface="Times New Roman" panose="02020603050405020304" charset="0"/>
              <a:cs typeface="Times New Roman" panose="02020603050405020304" charset="0"/>
            </a:endParaRPr>
          </a:p>
          <a:p>
            <a:pPr>
              <a:lnSpc>
                <a:spcPct val="130000"/>
              </a:lnSpc>
            </a:pPr>
            <a:r>
              <a:rPr lang="en-US" altLang="en-US" sz="2000" b="1">
                <a:latin typeface="Times New Roman" panose="02020603050405020304" charset="0"/>
                <a:cs typeface="Times New Roman" panose="02020603050405020304" charset="0"/>
              </a:rPr>
              <a:t>Key Functional Features</a:t>
            </a: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lvl="1">
              <a:lnSpc>
                <a:spcPct val="130000"/>
              </a:lnSpc>
            </a:pPr>
            <a:r>
              <a:rPr lang="en-US" altLang="en-US" sz="2000">
                <a:latin typeface="Times New Roman" panose="02020603050405020304" charset="0"/>
                <a:cs typeface="Times New Roman" panose="02020603050405020304" charset="0"/>
              </a:rPr>
              <a:t>Consistent Price Formatting – standardized decimal display.</a:t>
            </a:r>
            <a:endParaRPr lang="en-US" altLang="en-US" sz="2000">
              <a:latin typeface="Times New Roman" panose="02020603050405020304" charset="0"/>
              <a:cs typeface="Times New Roman" panose="02020603050405020304" charset="0"/>
            </a:endParaRPr>
          </a:p>
          <a:p>
            <a:pPr lvl="1">
              <a:lnSpc>
                <a:spcPct val="130000"/>
              </a:lnSpc>
            </a:pPr>
            <a:r>
              <a:rPr lang="en-US" altLang="en-US" sz="2000">
                <a:latin typeface="Times New Roman" panose="02020603050405020304" charset="0"/>
                <a:cs typeface="Times New Roman" panose="02020603050405020304" charset="0"/>
              </a:rPr>
              <a:t>Preview Before Prediction – ensures clean batch uploads.</a:t>
            </a:r>
            <a:endParaRPr lang="en-US" altLang="en-US" sz="2000">
              <a:latin typeface="Times New Roman" panose="02020603050405020304" charset="0"/>
              <a:cs typeface="Times New Roman" panose="02020603050405020304" charset="0"/>
            </a:endParaRPr>
          </a:p>
          <a:p>
            <a:pPr lvl="1">
              <a:lnSpc>
                <a:spcPct val="130000"/>
              </a:lnSpc>
            </a:pPr>
            <a:r>
              <a:rPr lang="en-US" altLang="en-US" sz="2000">
                <a:latin typeface="Times New Roman" panose="02020603050405020304" charset="0"/>
                <a:cs typeface="Times New Roman" panose="02020603050405020304" charset="0"/>
              </a:rPr>
              <a:t>Visualization Support – interactive plots (price by make, mileage vs price, batch summaries).</a:t>
            </a:r>
            <a:endParaRPr lang="en-US" altLang="en-US" sz="2000">
              <a:latin typeface="Times New Roman" panose="02020603050405020304" charset="0"/>
              <a:cs typeface="Times New Roman" panose="02020603050405020304" charset="0"/>
            </a:endParaRPr>
          </a:p>
          <a:p>
            <a:pPr lvl="1">
              <a:lnSpc>
                <a:spcPct val="130000"/>
              </a:lnSpc>
            </a:pPr>
            <a:r>
              <a:rPr lang="en-US" altLang="en-US" sz="2000">
                <a:latin typeface="Times New Roman" panose="02020603050405020304" charset="0"/>
                <a:cs typeface="Times New Roman" panose="02020603050405020304" charset="0"/>
              </a:rPr>
              <a:t>Download Support – results exported as CSV.</a:t>
            </a:r>
            <a:endParaRPr lang="en-US" altLang="en-US" sz="2000">
              <a:latin typeface="Times New Roman" panose="02020603050405020304" charset="0"/>
              <a:cs typeface="Times New Roman" panose="02020603050405020304" charset="0"/>
            </a:endParaRPr>
          </a:p>
          <a:p>
            <a:pPr lvl="1">
              <a:lnSpc>
                <a:spcPct val="130000"/>
              </a:lnSpc>
            </a:pPr>
            <a:r>
              <a:rPr lang="en-US" altLang="en-US" sz="2000">
                <a:latin typeface="Times New Roman" panose="02020603050405020304" charset="0"/>
                <a:cs typeface="Times New Roman" panose="02020603050405020304" charset="0"/>
              </a:rPr>
              <a:t>Professional UI – clean interface, styled tabs, modern layout.</a:t>
            </a:r>
            <a:endParaRPr lang="en-US" altLang="en-US" sz="20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1"/>
          <a:srcRect l="543" r="69840"/>
          <a:stretch>
            <a:fillRect/>
          </a:stretch>
        </p:blipFill>
        <p:spPr>
          <a:xfrm>
            <a:off x="116840" y="274955"/>
            <a:ext cx="1155065" cy="128587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Feature Integration</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763395"/>
            <a:ext cx="10972800" cy="4554220"/>
          </a:xfrm>
        </p:spPr>
        <p:txBody>
          <a:bodyPr/>
          <a:p>
            <a:pPr>
              <a:lnSpc>
                <a:spcPct val="140000"/>
              </a:lnSpc>
            </a:pPr>
            <a:r>
              <a:rPr lang="en-US" sz="2000" b="1">
                <a:latin typeface="Times New Roman" panose="02020603050405020304" charset="0"/>
                <a:cs typeface="Times New Roman" panose="02020603050405020304" charset="0"/>
              </a:rPr>
              <a:t>Comparison Visualizations:</a:t>
            </a:r>
            <a:endParaRPr 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Prediction Results: Single &amp; batch with error margins.</a:t>
            </a:r>
            <a:endParaRPr lang="en-US" alt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Comparison Graphs: Price vs mileage, year vs price, categorical breakdowns.</a:t>
            </a:r>
            <a:endParaRPr lang="en-US" alt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Batch Visuals: Histograms, bar charts, and trend plots.</a:t>
            </a:r>
            <a:endParaRPr lang="en-US" sz="2000">
              <a:latin typeface="Times New Roman" panose="02020603050405020304" charset="0"/>
              <a:cs typeface="Times New Roman" panose="02020603050405020304" charset="0"/>
            </a:endParaRPr>
          </a:p>
          <a:p>
            <a:pPr>
              <a:lnSpc>
                <a:spcPct val="140000"/>
              </a:lnSpc>
            </a:pPr>
            <a:r>
              <a:rPr lang="en-US" sz="2000" b="1">
                <a:latin typeface="Times New Roman" panose="02020603050405020304" charset="0"/>
                <a:cs typeface="Times New Roman" panose="02020603050405020304" charset="0"/>
              </a:rPr>
              <a:t>Sidebar and Personalizations: </a:t>
            </a:r>
            <a:endParaRPr 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Persistent navigation (Home, Prediction, Batch, Insights).</a:t>
            </a:r>
            <a:endParaRPr lang="en-US" alt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Displays time/date for context.</a:t>
            </a:r>
            <a:endParaRPr lang="en-US" alt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Downloadable dataset &amp; session results.</a:t>
            </a:r>
            <a:endParaRPr lang="en-US" alt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Feedback and Credits sections for transparency.</a:t>
            </a:r>
            <a:endParaRPr lang="en-US" altLang="en-US" sz="20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1"/>
          <a:srcRect l="543" r="69840"/>
          <a:stretch>
            <a:fillRect/>
          </a:stretch>
        </p:blipFill>
        <p:spPr>
          <a:xfrm>
            <a:off x="116840" y="274955"/>
            <a:ext cx="1155065" cy="128587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Use Case and Limitations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197610"/>
            <a:ext cx="10972800" cy="5440680"/>
          </a:xfrm>
        </p:spPr>
        <p:txBody>
          <a:bodyPr/>
          <a:p>
            <a:pPr>
              <a:lnSpc>
                <a:spcPct val="120000"/>
              </a:lnSpc>
            </a:pPr>
            <a:r>
              <a:rPr lang="en-US" sz="2000" b="1">
                <a:latin typeface="Times New Roman" panose="02020603050405020304" charset="0"/>
                <a:cs typeface="Times New Roman" panose="02020603050405020304" charset="0"/>
              </a:rPr>
              <a:t>Use Cases: </a:t>
            </a:r>
            <a:r>
              <a:rPr lang="en-US" altLang="en-US" sz="2000">
                <a:latin typeface="Times New Roman" panose="02020603050405020304" charset="0"/>
                <a:cs typeface="Times New Roman" panose="02020603050405020304" charset="0"/>
              </a:rPr>
              <a:t>Car Buyers &amp; Sellers: Instant, transparent price estimates for fair decisions.</a:t>
            </a:r>
            <a:endParaRPr lang="en-US" altLang="en-US" sz="2000">
              <a:latin typeface="Times New Roman" panose="02020603050405020304" charset="0"/>
              <a:cs typeface="Times New Roman" panose="02020603050405020304" charset="0"/>
            </a:endParaRPr>
          </a:p>
          <a:p>
            <a:pPr lvl="1">
              <a:lnSpc>
                <a:spcPct val="120000"/>
              </a:lnSpc>
            </a:pPr>
            <a:r>
              <a:rPr lang="en-US" altLang="en-US" sz="2000">
                <a:latin typeface="Times New Roman" panose="02020603050405020304" charset="0"/>
                <a:cs typeface="Times New Roman" panose="02020603050405020304" charset="0"/>
              </a:rPr>
              <a:t>Dealerships &amp; Resellers: Automated valuation, inventory benchmarking.</a:t>
            </a:r>
            <a:endParaRPr lang="en-US" altLang="en-US" sz="2000">
              <a:latin typeface="Times New Roman" panose="02020603050405020304" charset="0"/>
              <a:cs typeface="Times New Roman" panose="02020603050405020304" charset="0"/>
            </a:endParaRPr>
          </a:p>
          <a:p>
            <a:pPr lvl="1">
              <a:lnSpc>
                <a:spcPct val="120000"/>
              </a:lnSpc>
            </a:pPr>
            <a:r>
              <a:rPr lang="en-US" altLang="en-US" sz="2000">
                <a:latin typeface="Times New Roman" panose="02020603050405020304" charset="0"/>
                <a:cs typeface="Times New Roman" panose="02020603050405020304" charset="0"/>
              </a:rPr>
              <a:t>Education &amp; Training: Demonstrates full ML pipeline (data prep → modeling → deployment → visualization).</a:t>
            </a:r>
            <a:endParaRPr lang="en-US" altLang="en-US" sz="2000">
              <a:latin typeface="Times New Roman" panose="02020603050405020304" charset="0"/>
              <a:cs typeface="Times New Roman" panose="02020603050405020304" charset="0"/>
            </a:endParaRPr>
          </a:p>
          <a:p>
            <a:pPr>
              <a:lnSpc>
                <a:spcPct val="120000"/>
              </a:lnSpc>
            </a:pPr>
            <a:r>
              <a:rPr lang="en-US" sz="2000" b="1">
                <a:latin typeface="Times New Roman" panose="02020603050405020304" charset="0"/>
                <a:cs typeface="Times New Roman" panose="02020603050405020304" charset="0"/>
              </a:rPr>
              <a:t>Benefits: </a:t>
            </a:r>
            <a:r>
              <a:rPr lang="en-US" altLang="en-US" sz="2000">
                <a:latin typeface="Times New Roman" panose="02020603050405020304" charset="0"/>
                <a:cs typeface="Times New Roman" panose="02020603050405020304" charset="0"/>
              </a:rPr>
              <a:t>User-Friendly Interface: Clean design with sliders, dropdowns, and tooltips.</a:t>
            </a:r>
            <a:endParaRPr lang="en-US" altLang="en-US" sz="2000">
              <a:latin typeface="Times New Roman" panose="02020603050405020304" charset="0"/>
              <a:cs typeface="Times New Roman" panose="02020603050405020304" charset="0"/>
            </a:endParaRPr>
          </a:p>
          <a:p>
            <a:pPr lvl="1">
              <a:lnSpc>
                <a:spcPct val="120000"/>
              </a:lnSpc>
            </a:pPr>
            <a:r>
              <a:rPr lang="en-US" altLang="en-US" sz="2000">
                <a:latin typeface="Times New Roman" panose="02020603050405020304" charset="0"/>
                <a:cs typeface="Times New Roman" panose="02020603050405020304" charset="0"/>
              </a:rPr>
              <a:t>Interactive Visualizations: Confidence graphs, class probabilities, feature correlations.</a:t>
            </a:r>
            <a:endParaRPr lang="en-US" altLang="en-US" sz="2000">
              <a:latin typeface="Times New Roman" panose="02020603050405020304" charset="0"/>
              <a:cs typeface="Times New Roman" panose="02020603050405020304" charset="0"/>
            </a:endParaRPr>
          </a:p>
          <a:p>
            <a:pPr lvl="1">
              <a:lnSpc>
                <a:spcPct val="120000"/>
              </a:lnSpc>
            </a:pPr>
            <a:r>
              <a:rPr lang="en-US" altLang="en-US" sz="2000">
                <a:latin typeface="Times New Roman" panose="02020603050405020304" charset="0"/>
                <a:cs typeface="Times New Roman" panose="02020603050405020304" charset="0"/>
              </a:rPr>
              <a:t>Voice Guidance &amp; Themes: Improves accessibility and personalizes UX.</a:t>
            </a:r>
            <a:endParaRPr lang="en-US" altLang="en-US" sz="2000">
              <a:latin typeface="Times New Roman" panose="02020603050405020304" charset="0"/>
              <a:cs typeface="Times New Roman" panose="02020603050405020304" charset="0"/>
            </a:endParaRPr>
          </a:p>
          <a:p>
            <a:pPr>
              <a:lnSpc>
                <a:spcPct val="120000"/>
              </a:lnSpc>
            </a:pPr>
            <a:r>
              <a:rPr lang="en-US" sz="2000" b="1">
                <a:latin typeface="Times New Roman" panose="02020603050405020304" charset="0"/>
                <a:cs typeface="Times New Roman" panose="02020603050405020304" charset="0"/>
              </a:rPr>
              <a:t>Limitations and Challenges: </a:t>
            </a:r>
            <a:r>
              <a:rPr lang="en-US" altLang="en-US" sz="2000">
                <a:latin typeface="Times New Roman" panose="02020603050405020304" charset="0"/>
                <a:cs typeface="Times New Roman" panose="02020603050405020304" charset="0"/>
              </a:rPr>
              <a:t>Dataset Constraints → Static dataset, may not reflect latest market prices.</a:t>
            </a:r>
            <a:endParaRPr lang="en-US" altLang="en-US" sz="2000">
              <a:latin typeface="Times New Roman" panose="02020603050405020304" charset="0"/>
              <a:cs typeface="Times New Roman" panose="02020603050405020304" charset="0"/>
            </a:endParaRPr>
          </a:p>
          <a:p>
            <a:pPr lvl="1">
              <a:lnSpc>
                <a:spcPct val="120000"/>
              </a:lnSpc>
            </a:pPr>
            <a:r>
              <a:rPr lang="en-US" altLang="en-US" sz="2000">
                <a:latin typeface="Times New Roman" panose="02020603050405020304" charset="0"/>
                <a:cs typeface="Times New Roman" panose="02020603050405020304" charset="0"/>
              </a:rPr>
              <a:t>No Live Scraping → Popular-phone database requires manual updates.</a:t>
            </a:r>
            <a:endParaRPr lang="en-US" altLang="en-US" sz="2000">
              <a:latin typeface="Times New Roman" panose="02020603050405020304" charset="0"/>
              <a:cs typeface="Times New Roman" panose="02020603050405020304" charset="0"/>
            </a:endParaRPr>
          </a:p>
          <a:p>
            <a:pPr lvl="1">
              <a:lnSpc>
                <a:spcPct val="120000"/>
              </a:lnSpc>
            </a:pPr>
            <a:r>
              <a:rPr lang="en-US" altLang="en-US" sz="2000">
                <a:latin typeface="Times New Roman" panose="02020603050405020304" charset="0"/>
                <a:cs typeface="Times New Roman" panose="02020603050405020304" charset="0"/>
              </a:rPr>
              <a:t>Voice Module → Single voice only, no multilingual support.</a:t>
            </a:r>
            <a:endParaRPr lang="en-US" altLang="en-US" sz="2000">
              <a:latin typeface="Times New Roman" panose="02020603050405020304" charset="0"/>
              <a:cs typeface="Times New Roman" panose="02020603050405020304" charset="0"/>
            </a:endParaRPr>
          </a:p>
          <a:p>
            <a:pPr lvl="1">
              <a:lnSpc>
                <a:spcPct val="120000"/>
              </a:lnSpc>
            </a:pPr>
            <a:r>
              <a:rPr lang="en-US" altLang="en-US" sz="2000">
                <a:latin typeface="Times New Roman" panose="02020603050405020304" charset="0"/>
                <a:cs typeface="Times New Roman" panose="02020603050405020304" charset="0"/>
              </a:rPr>
              <a:t>Scalability → Optimized for small to mid-size datasets.</a:t>
            </a:r>
            <a:endParaRPr lang="en-US" altLang="en-US" sz="20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1"/>
          <a:srcRect l="543" r="69840"/>
          <a:stretch>
            <a:fillRect/>
          </a:stretch>
        </p:blipFill>
        <p:spPr>
          <a:xfrm>
            <a:off x="116840" y="0"/>
            <a:ext cx="1155065" cy="128587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Conclusion</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417955"/>
            <a:ext cx="10972800" cy="5439410"/>
          </a:xfrm>
        </p:spPr>
        <p:txBody>
          <a:bodyPr/>
          <a:p>
            <a:pPr>
              <a:lnSpc>
                <a:spcPct val="140000"/>
              </a:lnSpc>
            </a:pPr>
            <a:r>
              <a:rPr lang="en-US" altLang="en-US" sz="2400">
                <a:latin typeface="Times New Roman" panose="02020603050405020304" charset="0"/>
                <a:cs typeface="Times New Roman" panose="02020603050405020304" charset="0"/>
              </a:rPr>
              <a:t>The Vehicle Price Prediction and Comparison System is more than a demonstration of technical implementation; it is a proof-of-concept for the fusion of predictive modeling, visualization, and interactive design. It establishes a foundation that can inspire both academic exploration and industrial adoption, highlighting how intelligent systems can provide clarity, transparency, and confidence in markets traditionally characterized by uncertainty and negotiation.</a:t>
            </a:r>
            <a:endParaRPr lang="en-US" altLang="en-US" sz="2400">
              <a:latin typeface="Times New Roman" panose="02020603050405020304" charset="0"/>
              <a:cs typeface="Times New Roman" panose="02020603050405020304" charset="0"/>
            </a:endParaRPr>
          </a:p>
          <a:p>
            <a:pPr>
              <a:lnSpc>
                <a:spcPct val="140000"/>
              </a:lnSpc>
            </a:pPr>
            <a:endParaRPr lang="en-US" altLang="en-US" sz="2400">
              <a:latin typeface="Times New Roman" panose="02020603050405020304" charset="0"/>
              <a:cs typeface="Times New Roman" panose="02020603050405020304" charset="0"/>
            </a:endParaRPr>
          </a:p>
          <a:p>
            <a:pPr>
              <a:lnSpc>
                <a:spcPct val="140000"/>
              </a:lnSpc>
            </a:pPr>
            <a:r>
              <a:rPr lang="en-US" altLang="en-US" sz="2400">
                <a:latin typeface="Times New Roman" panose="02020603050405020304" charset="0"/>
                <a:cs typeface="Times New Roman" panose="02020603050405020304" charset="0"/>
              </a:rPr>
              <a:t>A complete journey—from idea to working product—showcasing how machine </a:t>
            </a:r>
            <a:endParaRPr lang="en-US" altLang="en-US" sz="2400">
              <a:latin typeface="Times New Roman" panose="02020603050405020304" charset="0"/>
              <a:cs typeface="Times New Roman" panose="02020603050405020304" charset="0"/>
            </a:endParaRPr>
          </a:p>
          <a:p>
            <a:pPr marL="0" indent="0">
              <a:lnSpc>
                <a:spcPct val="140000"/>
              </a:lnSpc>
              <a:buNone/>
            </a:pPr>
            <a:r>
              <a:rPr lang="en-US" altLang="en-US" sz="2400">
                <a:latin typeface="Times New Roman" panose="02020603050405020304" charset="0"/>
                <a:cs typeface="Times New Roman" panose="02020603050405020304" charset="0"/>
              </a:rPr>
              <a:t>      learning can simplify complex decision-making for everyday users.</a:t>
            </a:r>
            <a:endParaRPr lang="en-US" altLang="en-US" sz="24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1"/>
          <a:srcRect l="543" r="69840"/>
          <a:stretch>
            <a:fillRect/>
          </a:stretch>
        </p:blipFill>
        <p:spPr>
          <a:xfrm>
            <a:off x="116840" y="132080"/>
            <a:ext cx="1155065" cy="128587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a:latin typeface="Times New Roman" panose="02020603050405020304" charset="0"/>
                <a:cs typeface="Times New Roman" panose="02020603050405020304" charset="0"/>
              </a:rPr>
              <a:t>Context</a:t>
            </a:r>
            <a:endParaRPr lang="en-US" b="1">
              <a:latin typeface="Times New Roman" panose="02020603050405020304" charset="0"/>
              <a:cs typeface="Times New Roman" panose="02020603050405020304" charset="0"/>
            </a:endParaRPr>
          </a:p>
        </p:txBody>
      </p:sp>
      <p:pic>
        <p:nvPicPr>
          <p:cNvPr id="6" name="Picture 2" descr="Icon"/>
          <p:cNvPicPr>
            <a:picLocks noChangeAspect="1"/>
          </p:cNvPicPr>
          <p:nvPr>
            <p:ph idx="1"/>
          </p:nvPr>
        </p:nvPicPr>
        <p:blipFill>
          <a:blip r:embed="rId1"/>
          <a:srcRect l="543" r="69840"/>
          <a:stretch>
            <a:fillRect/>
          </a:stretch>
        </p:blipFill>
        <p:spPr>
          <a:xfrm>
            <a:off x="116840" y="274955"/>
            <a:ext cx="1155065" cy="1285875"/>
          </a:xfrm>
        </p:spPr>
      </p:pic>
      <p:sp>
        <p:nvSpPr>
          <p:cNvPr id="5" name="Text Box 4"/>
          <p:cNvSpPr txBox="1"/>
          <p:nvPr/>
        </p:nvSpPr>
        <p:spPr>
          <a:xfrm>
            <a:off x="1394460" y="1956435"/>
            <a:ext cx="5719445" cy="4594860"/>
          </a:xfrm>
          <a:prstGeom prst="rect">
            <a:avLst/>
          </a:prstGeom>
          <a:noFill/>
        </p:spPr>
        <p:txBody>
          <a:bodyPr wrap="square" rtlCol="0">
            <a:spAutoFit/>
          </a:bodyPr>
          <a:p>
            <a:pPr>
              <a:lnSpc>
                <a:spcPct val="140000"/>
              </a:lnSpc>
            </a:pPr>
            <a:r>
              <a:rPr lang="en-US" sz="2400">
                <a:latin typeface="Times New Roman" panose="02020603050405020304" charset="0"/>
                <a:cs typeface="Times New Roman" panose="02020603050405020304" charset="0"/>
              </a:rPr>
              <a:t>1. Problem Statement</a:t>
            </a:r>
            <a:endParaRPr lang="en-US" sz="2400">
              <a:latin typeface="Times New Roman" panose="02020603050405020304" charset="0"/>
              <a:cs typeface="Times New Roman" panose="02020603050405020304" charset="0"/>
            </a:endParaRPr>
          </a:p>
          <a:p>
            <a:pPr>
              <a:lnSpc>
                <a:spcPct val="140000"/>
              </a:lnSpc>
            </a:pPr>
            <a:r>
              <a:rPr lang="en-US" sz="2400">
                <a:latin typeface="Times New Roman" panose="02020603050405020304" charset="0"/>
                <a:cs typeface="Times New Roman" panose="02020603050405020304" charset="0"/>
              </a:rPr>
              <a:t>2. Introduction</a:t>
            </a:r>
            <a:endParaRPr lang="en-US" sz="2400">
              <a:latin typeface="Times New Roman" panose="02020603050405020304" charset="0"/>
              <a:cs typeface="Times New Roman" panose="02020603050405020304" charset="0"/>
            </a:endParaRPr>
          </a:p>
          <a:p>
            <a:pPr>
              <a:lnSpc>
                <a:spcPct val="140000"/>
              </a:lnSpc>
            </a:pPr>
            <a:r>
              <a:rPr lang="en-US" sz="2400">
                <a:latin typeface="Times New Roman" panose="02020603050405020304" charset="0"/>
                <a:cs typeface="Times New Roman" panose="02020603050405020304" charset="0"/>
              </a:rPr>
              <a:t>3. Objective</a:t>
            </a:r>
            <a:endParaRPr lang="en-US" sz="2400">
              <a:latin typeface="Times New Roman" panose="02020603050405020304" charset="0"/>
              <a:cs typeface="Times New Roman" panose="02020603050405020304" charset="0"/>
            </a:endParaRPr>
          </a:p>
          <a:p>
            <a:pPr>
              <a:lnSpc>
                <a:spcPct val="140000"/>
              </a:lnSpc>
            </a:pPr>
            <a:r>
              <a:rPr lang="en-US" sz="2400">
                <a:latin typeface="Times New Roman" panose="02020603050405020304" charset="0"/>
                <a:cs typeface="Times New Roman" panose="02020603050405020304" charset="0"/>
              </a:rPr>
              <a:t>4. Training Process</a:t>
            </a:r>
            <a:endParaRPr lang="en-US" sz="2400">
              <a:latin typeface="Times New Roman" panose="02020603050405020304" charset="0"/>
              <a:cs typeface="Times New Roman" panose="02020603050405020304" charset="0"/>
            </a:endParaRPr>
          </a:p>
          <a:p>
            <a:pPr>
              <a:lnSpc>
                <a:spcPct val="140000"/>
              </a:lnSpc>
            </a:pPr>
            <a:r>
              <a:rPr lang="en-US" sz="2400">
                <a:latin typeface="Times New Roman" panose="02020603050405020304" charset="0"/>
                <a:cs typeface="Times New Roman" panose="02020603050405020304" charset="0"/>
              </a:rPr>
              <a:t>5. Graphical User Interface</a:t>
            </a:r>
            <a:endParaRPr lang="en-US" sz="2400">
              <a:latin typeface="Times New Roman" panose="02020603050405020304" charset="0"/>
              <a:cs typeface="Times New Roman" panose="02020603050405020304" charset="0"/>
            </a:endParaRPr>
          </a:p>
          <a:p>
            <a:pPr>
              <a:lnSpc>
                <a:spcPct val="140000"/>
              </a:lnSpc>
            </a:pPr>
            <a:r>
              <a:rPr lang="en-US" sz="2400">
                <a:latin typeface="Times New Roman" panose="02020603050405020304" charset="0"/>
                <a:cs typeface="Times New Roman" panose="02020603050405020304" charset="0"/>
              </a:rPr>
              <a:t>6. Features Integration</a:t>
            </a:r>
            <a:endParaRPr lang="en-US" sz="2400">
              <a:latin typeface="Times New Roman" panose="02020603050405020304" charset="0"/>
              <a:cs typeface="Times New Roman" panose="02020603050405020304" charset="0"/>
            </a:endParaRPr>
          </a:p>
          <a:p>
            <a:pPr>
              <a:lnSpc>
                <a:spcPct val="140000"/>
              </a:lnSpc>
            </a:pPr>
            <a:r>
              <a:rPr lang="en-US" sz="2400">
                <a:latin typeface="Times New Roman" panose="02020603050405020304" charset="0"/>
                <a:cs typeface="Times New Roman" panose="02020603050405020304" charset="0"/>
              </a:rPr>
              <a:t>7. Use Cases and Limitations</a:t>
            </a:r>
            <a:endParaRPr lang="en-US" sz="2400">
              <a:latin typeface="Times New Roman" panose="02020603050405020304" charset="0"/>
              <a:cs typeface="Times New Roman" panose="02020603050405020304" charset="0"/>
            </a:endParaRPr>
          </a:p>
          <a:p>
            <a:pPr>
              <a:lnSpc>
                <a:spcPct val="140000"/>
              </a:lnSpc>
            </a:pPr>
            <a:r>
              <a:rPr lang="en-US" sz="2400">
                <a:latin typeface="Times New Roman" panose="02020603050405020304" charset="0"/>
                <a:cs typeface="Times New Roman" panose="02020603050405020304" charset="0"/>
              </a:rPr>
              <a:t>8. Conclusion</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Problem Statement</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lnSpc>
                <a:spcPct val="130000"/>
              </a:lnSpc>
              <a:buNone/>
            </a:pPr>
            <a:r>
              <a:rPr lang="en-US" altLang="en-US" sz="2000">
                <a:latin typeface="Times New Roman" panose="02020603050405020304" charset="0"/>
                <a:cs typeface="Times New Roman" panose="02020603050405020304" charset="0"/>
              </a:rPr>
              <a:t>Build a system that can predict the prices for vehicles using data on Vehicle specifications,</a:t>
            </a:r>
            <a:endParaRPr lang="en-US" altLang="en-US" sz="2000">
              <a:latin typeface="Times New Roman" panose="02020603050405020304" charset="0"/>
              <a:cs typeface="Times New Roman" panose="02020603050405020304" charset="0"/>
            </a:endParaRPr>
          </a:p>
          <a:p>
            <a:pPr marL="0" indent="0">
              <a:lnSpc>
                <a:spcPct val="130000"/>
              </a:lnSpc>
              <a:buNone/>
            </a:pPr>
            <a:r>
              <a:rPr lang="en-US" altLang="en-US" sz="2000">
                <a:latin typeface="Times New Roman" panose="02020603050405020304" charset="0"/>
                <a:cs typeface="Times New Roman" panose="02020603050405020304" charset="0"/>
              </a:rPr>
              <a:t>make, etc. Explore the data to understand the features and figure out an approach.</a:t>
            </a:r>
            <a:endParaRPr lang="en-US" altLang="en-US" sz="2000">
              <a:latin typeface="Times New Roman" panose="02020603050405020304" charset="0"/>
              <a:cs typeface="Times New Roman" panose="02020603050405020304" charset="0"/>
            </a:endParaRPr>
          </a:p>
          <a:p>
            <a:pPr marL="0" indent="0">
              <a:lnSpc>
                <a:spcPct val="130000"/>
              </a:lnSpc>
              <a:buNone/>
            </a:pPr>
            <a:r>
              <a:rPr lang="en-US" altLang="en-US" sz="2000" b="1">
                <a:latin typeface="Times New Roman" panose="02020603050405020304" charset="0"/>
                <a:cs typeface="Times New Roman" panose="02020603050405020304" charset="0"/>
              </a:rPr>
              <a:t>Dataset</a:t>
            </a:r>
            <a:r>
              <a:rPr lang="en-US" altLang="en-US" sz="2000">
                <a:latin typeface="Times New Roman" panose="02020603050405020304" charset="0"/>
                <a:cs typeface="Times New Roman" panose="02020603050405020304" charset="0"/>
              </a:rPr>
              <a:t>: This dataset contains data on various vehicles, their features, and prices.</a:t>
            </a:r>
            <a:endParaRPr lang="en-US" altLang="en-US" sz="2000">
              <a:latin typeface="Times New Roman" panose="02020603050405020304" charset="0"/>
              <a:cs typeface="Times New Roman" panose="02020603050405020304" charset="0"/>
            </a:endParaRPr>
          </a:p>
          <a:p>
            <a:pPr>
              <a:lnSpc>
                <a:spcPct val="130000"/>
              </a:lnSpc>
            </a:pPr>
            <a:endParaRPr lang="en-US" altLang="en-US" sz="2000">
              <a:latin typeface="Times New Roman" panose="02020603050405020304" charset="0"/>
              <a:cs typeface="Times New Roman" panose="02020603050405020304" charset="0"/>
            </a:endParaRPr>
          </a:p>
          <a:p>
            <a:pPr marL="0" indent="0">
              <a:lnSpc>
                <a:spcPct val="130000"/>
              </a:lnSpc>
              <a:buNone/>
            </a:pPr>
            <a:r>
              <a:rPr lang="en-US" altLang="en-US" sz="2000">
                <a:latin typeface="Times New Roman" panose="02020603050405020304" charset="0"/>
                <a:cs typeface="Times New Roman" panose="02020603050405020304" charset="0"/>
              </a:rPr>
              <a:t>There are 17 Different Columns, There are various types of features such as Name, Maker, Model, Year built and more to explore in depth such as Engine Modifications, Cylinders in the engine of the vehicle, Fuel type as to which one is supported, transmission types, the trim level of the vehicle, body style of the vehicle along with the exterior and interior colors, Drivetrain of the vehicle such as All wheel drive, front-wheel drive and many more consists in the dataset.</a:t>
            </a:r>
            <a:endParaRPr lang="en-US" altLang="en-US" sz="20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1"/>
          <a:srcRect l="543" r="69840"/>
          <a:stretch>
            <a:fillRect/>
          </a:stretch>
        </p:blipFill>
        <p:spPr>
          <a:xfrm>
            <a:off x="116840" y="274955"/>
            <a:ext cx="1155065" cy="128587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Introduction</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791335"/>
            <a:ext cx="10972800" cy="4911090"/>
          </a:xfrm>
        </p:spPr>
        <p:txBody>
          <a:bodyPr/>
          <a:p>
            <a:pPr>
              <a:lnSpc>
                <a:spcPct val="120000"/>
              </a:lnSpc>
            </a:pPr>
            <a:r>
              <a:rPr lang="en-US" altLang="en-US" sz="2000">
                <a:latin typeface="Times New Roman" panose="02020603050405020304" charset="0"/>
                <a:cs typeface="Times New Roman" panose="02020603050405020304" charset="0"/>
              </a:rPr>
              <a:t>In today’s fast-evolving automobile market, consumers often struggle to evaluate the true worth of a vehicle based solely on its specifications.</a:t>
            </a:r>
            <a:endParaRPr lang="en-US" altLang="en-US" sz="2000">
              <a:latin typeface="Times New Roman" panose="02020603050405020304" charset="0"/>
              <a:cs typeface="Times New Roman" panose="02020603050405020304" charset="0"/>
            </a:endParaRPr>
          </a:p>
          <a:p>
            <a:pPr>
              <a:lnSpc>
                <a:spcPct val="120000"/>
              </a:lnSpc>
            </a:pPr>
            <a:r>
              <a:rPr lang="en-US" altLang="en-US" sz="2000">
                <a:latin typeface="Times New Roman" panose="02020603050405020304" charset="0"/>
                <a:cs typeface="Times New Roman" panose="02020603050405020304" charset="0"/>
              </a:rPr>
              <a:t>Thousands of models, diverse configurations, and frequent price fluctuations by manufacturers and dealers make decision-making complex.</a:t>
            </a:r>
            <a:endParaRPr lang="en-US" altLang="en-US" sz="2000">
              <a:latin typeface="Times New Roman" panose="02020603050405020304" charset="0"/>
              <a:cs typeface="Times New Roman" panose="02020603050405020304" charset="0"/>
            </a:endParaRPr>
          </a:p>
          <a:p>
            <a:pPr>
              <a:lnSpc>
                <a:spcPct val="120000"/>
              </a:lnSpc>
            </a:pPr>
            <a:r>
              <a:rPr lang="en-US" altLang="en-US" sz="2000">
                <a:latin typeface="Times New Roman" panose="02020603050405020304" charset="0"/>
                <a:cs typeface="Times New Roman" panose="02020603050405020304" charset="0"/>
              </a:rPr>
              <a:t>Manually estimating prices is time-consuming, subjective, and prone to bias or incomplete information.</a:t>
            </a:r>
            <a:endParaRPr lang="en-US" altLang="en-US" sz="2000">
              <a:latin typeface="Times New Roman" panose="02020603050405020304" charset="0"/>
              <a:cs typeface="Times New Roman" panose="02020603050405020304" charset="0"/>
            </a:endParaRPr>
          </a:p>
          <a:p>
            <a:pPr>
              <a:lnSpc>
                <a:spcPct val="120000"/>
              </a:lnSpc>
            </a:pPr>
            <a:r>
              <a:rPr lang="en-US" altLang="en-US" sz="2000">
                <a:latin typeface="Times New Roman" panose="02020603050405020304" charset="0"/>
                <a:cs typeface="Times New Roman" panose="02020603050405020304" charset="0"/>
              </a:rPr>
              <a:t>Researchers, dealers, and fleet managers also require scalable tools for accurate valuation, investment analysis, and resale pricing.</a:t>
            </a:r>
            <a:endParaRPr lang="en-US" altLang="en-US" sz="2000">
              <a:latin typeface="Times New Roman" panose="02020603050405020304" charset="0"/>
              <a:cs typeface="Times New Roman" panose="02020603050405020304" charset="0"/>
            </a:endParaRPr>
          </a:p>
          <a:p>
            <a:pPr>
              <a:lnSpc>
                <a:spcPct val="120000"/>
              </a:lnSpc>
            </a:pPr>
            <a:r>
              <a:rPr lang="en-US" altLang="en-US" sz="2000">
                <a:latin typeface="Times New Roman" panose="02020603050405020304" charset="0"/>
                <a:cs typeface="Times New Roman" panose="02020603050405020304" charset="0"/>
              </a:rPr>
              <a:t>There is a growing need for an intelligent, data-driven solution that predicts vehicle prices accurately and enables comparative analysis of similar models.</a:t>
            </a:r>
            <a:endParaRPr lang="en-US" altLang="en-US" sz="2000">
              <a:latin typeface="Times New Roman" panose="02020603050405020304" charset="0"/>
              <a:cs typeface="Times New Roman" panose="02020603050405020304" charset="0"/>
            </a:endParaRPr>
          </a:p>
          <a:p>
            <a:pPr>
              <a:lnSpc>
                <a:spcPct val="120000"/>
              </a:lnSpc>
            </a:pPr>
            <a:r>
              <a:rPr lang="en-US" altLang="en-US" sz="2000">
                <a:latin typeface="Times New Roman" panose="02020603050405020304" charset="0"/>
                <a:cs typeface="Times New Roman" panose="02020603050405020304" charset="0"/>
              </a:rPr>
              <a:t>Recent advances in machine learning and web technologies make it possible to develop robust, user-friendly systems for dynamic vehicle price prediction and interactive market evaluation.</a:t>
            </a:r>
            <a:endParaRPr lang="en-US" altLang="en-US" sz="20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1"/>
          <a:srcRect l="543" r="69840"/>
          <a:stretch>
            <a:fillRect/>
          </a:stretch>
        </p:blipFill>
        <p:spPr>
          <a:xfrm>
            <a:off x="116840" y="274955"/>
            <a:ext cx="1155065" cy="128587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Objective</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417955"/>
            <a:ext cx="10972800" cy="5276850"/>
          </a:xfrm>
        </p:spPr>
        <p:txBody>
          <a:bodyPr/>
          <a:p>
            <a:pPr>
              <a:lnSpc>
                <a:spcPct val="120000"/>
              </a:lnSpc>
            </a:pPr>
            <a:r>
              <a:rPr lang="en-US" altLang="en-US" sz="2000">
                <a:latin typeface="Times New Roman" panose="02020603050405020304" charset="0"/>
                <a:cs typeface="Times New Roman" panose="02020603050405020304" charset="0"/>
              </a:rPr>
              <a:t>Develop an intelligent, interactive web application that predicts the market price of vehicles based on their specifications.</a:t>
            </a:r>
            <a:endParaRPr lang="en-US" altLang="en-US" sz="2000">
              <a:latin typeface="Times New Roman" panose="02020603050405020304" charset="0"/>
              <a:cs typeface="Times New Roman" panose="02020603050405020304" charset="0"/>
            </a:endParaRPr>
          </a:p>
          <a:p>
            <a:pPr>
              <a:lnSpc>
                <a:spcPct val="120000"/>
              </a:lnSpc>
            </a:pPr>
            <a:r>
              <a:rPr lang="en-US" altLang="en-US" sz="2000">
                <a:latin typeface="Times New Roman" panose="02020603050405020304" charset="0"/>
                <a:cs typeface="Times New Roman" panose="02020603050405020304" charset="0"/>
              </a:rPr>
              <a:t>Key Objectives:</a:t>
            </a:r>
            <a:endParaRPr lang="en-US" altLang="en-US" sz="2000">
              <a:latin typeface="Times New Roman" panose="02020603050405020304" charset="0"/>
              <a:cs typeface="Times New Roman" panose="02020603050405020304" charset="0"/>
            </a:endParaRPr>
          </a:p>
          <a:p>
            <a:pPr lvl="1">
              <a:lnSpc>
                <a:spcPct val="120000"/>
              </a:lnSpc>
            </a:pPr>
            <a:r>
              <a:rPr lang="en-US" altLang="en-US" sz="2000">
                <a:latin typeface="Times New Roman" panose="02020603050405020304" charset="0"/>
                <a:cs typeface="Times New Roman" panose="02020603050405020304" charset="0"/>
              </a:rPr>
              <a:t>Accurate Price Prediction: Train and deploy an XGBoost Regressor model to achieve high prediction accuracy (R² ≈ 0.84, RMSE ≈ 6,970).</a:t>
            </a:r>
            <a:endParaRPr lang="en-US" altLang="en-US" sz="2000">
              <a:latin typeface="Times New Roman" panose="02020603050405020304" charset="0"/>
              <a:cs typeface="Times New Roman" panose="02020603050405020304" charset="0"/>
            </a:endParaRPr>
          </a:p>
          <a:p>
            <a:pPr lvl="1">
              <a:lnSpc>
                <a:spcPct val="120000"/>
              </a:lnSpc>
            </a:pPr>
            <a:r>
              <a:rPr lang="en-US" altLang="en-US" sz="2000">
                <a:latin typeface="Times New Roman" panose="02020603050405020304" charset="0"/>
                <a:cs typeface="Times New Roman" panose="02020603050405020304" charset="0"/>
              </a:rPr>
              <a:t>Interactive Streamlit Interface: Build a user-friendly UI for manual data entry, live prediction, and instant results.</a:t>
            </a:r>
            <a:endParaRPr lang="en-US" altLang="en-US" sz="2000">
              <a:latin typeface="Times New Roman" panose="02020603050405020304" charset="0"/>
              <a:cs typeface="Times New Roman" panose="02020603050405020304" charset="0"/>
            </a:endParaRPr>
          </a:p>
          <a:p>
            <a:pPr lvl="1">
              <a:lnSpc>
                <a:spcPct val="120000"/>
              </a:lnSpc>
            </a:pPr>
            <a:r>
              <a:rPr lang="en-US" altLang="en-US" sz="2000">
                <a:latin typeface="Times New Roman" panose="02020603050405020304" charset="0"/>
                <a:cs typeface="Times New Roman" panose="02020603050405020304" charset="0"/>
              </a:rPr>
              <a:t>Batch Prediction Module: Enable dataset uploads for large-scale vehicle price estimation with downloadable results.</a:t>
            </a:r>
            <a:endParaRPr lang="en-US" altLang="en-US" sz="2000">
              <a:latin typeface="Times New Roman" panose="02020603050405020304" charset="0"/>
              <a:cs typeface="Times New Roman" panose="02020603050405020304" charset="0"/>
            </a:endParaRPr>
          </a:p>
          <a:p>
            <a:pPr lvl="1">
              <a:lnSpc>
                <a:spcPct val="120000"/>
              </a:lnSpc>
            </a:pPr>
            <a:r>
              <a:rPr lang="en-US" altLang="en-US" sz="2000">
                <a:latin typeface="Times New Roman" panose="02020603050405020304" charset="0"/>
                <a:cs typeface="Times New Roman" panose="02020603050405020304" charset="0"/>
              </a:rPr>
              <a:t>Comparative &amp; Analytical Tools: Provide feature importance, price trends, and similar vehicle suggestions to enhance decision-making.</a:t>
            </a:r>
            <a:endParaRPr lang="en-US" altLang="en-US" sz="2000">
              <a:latin typeface="Times New Roman" panose="02020603050405020304" charset="0"/>
              <a:cs typeface="Times New Roman" panose="02020603050405020304" charset="0"/>
            </a:endParaRPr>
          </a:p>
          <a:p>
            <a:pPr lvl="1">
              <a:lnSpc>
                <a:spcPct val="120000"/>
              </a:lnSpc>
            </a:pPr>
            <a:r>
              <a:rPr lang="en-US" altLang="en-US" sz="2000">
                <a:latin typeface="Times New Roman" panose="02020603050405020304" charset="0"/>
                <a:cs typeface="Times New Roman" panose="02020603050405020304" charset="0"/>
              </a:rPr>
              <a:t>Extendable Architecture: Support future upgrades such as real-time APIs, advanced visualizations, and downloadable dataset.</a:t>
            </a:r>
            <a:endParaRPr lang="en-US" altLang="en-US" sz="20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1"/>
          <a:srcRect l="543" r="69840"/>
          <a:stretch>
            <a:fillRect/>
          </a:stretch>
        </p:blipFill>
        <p:spPr>
          <a:xfrm>
            <a:off x="116840" y="274955"/>
            <a:ext cx="1155065" cy="128587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Training Process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nSpc>
                <a:spcPct val="150000"/>
              </a:lnSpc>
            </a:pPr>
            <a:r>
              <a:rPr lang="en-US" sz="2000" b="1">
                <a:latin typeface="Times New Roman" panose="02020603050405020304" charset="0"/>
                <a:cs typeface="Times New Roman" panose="02020603050405020304" charset="0"/>
              </a:rPr>
              <a:t>Data Collection and Dataset Values:</a:t>
            </a:r>
            <a:r>
              <a:rPr lang="en-US" sz="2000">
                <a:latin typeface="Times New Roman" panose="02020603050405020304" charset="0"/>
                <a:cs typeface="Times New Roman" panose="02020603050405020304" charset="0"/>
              </a:rPr>
              <a:t> </a:t>
            </a:r>
            <a:r>
              <a:rPr lang="en-US" altLang="en-US" sz="2000">
                <a:latin typeface="Times New Roman" panose="02020603050405020304" charset="0"/>
                <a:cs typeface="Times New Roman" panose="02020603050405020304" charset="0"/>
              </a:rPr>
              <a:t>Unified Mentor Vehicle Dataset: ~1,000 entries, 17 attributes.</a:t>
            </a:r>
            <a:endParaRPr lang="en-US" altLang="en-US" sz="2000">
              <a:latin typeface="Times New Roman" panose="02020603050405020304" charset="0"/>
              <a:cs typeface="Times New Roman" panose="02020603050405020304" charset="0"/>
            </a:endParaRPr>
          </a:p>
          <a:p>
            <a:pPr lvl="1">
              <a:lnSpc>
                <a:spcPct val="150000"/>
              </a:lnSpc>
            </a:pPr>
            <a:r>
              <a:rPr lang="en-US" altLang="en-US" sz="2000">
                <a:latin typeface="Times New Roman" panose="02020603050405020304" charset="0"/>
                <a:cs typeface="Times New Roman" panose="02020603050405020304" charset="0"/>
              </a:rPr>
              <a:t>Features: make, model, year, engine, fuel type, transmission, mileage, body, doors, drivetrain, exterior &amp; interior colors.</a:t>
            </a:r>
            <a:endParaRPr lang="en-US" altLang="en-US" sz="2000">
              <a:latin typeface="Times New Roman" panose="02020603050405020304" charset="0"/>
              <a:cs typeface="Times New Roman" panose="02020603050405020304" charset="0"/>
            </a:endParaRPr>
          </a:p>
          <a:p>
            <a:pPr lvl="1">
              <a:lnSpc>
                <a:spcPct val="150000"/>
              </a:lnSpc>
            </a:pPr>
            <a:r>
              <a:rPr lang="en-US" altLang="en-US" sz="2000">
                <a:latin typeface="Times New Roman" panose="02020603050405020304" charset="0"/>
                <a:cs typeface="Times New Roman" panose="02020603050405020304" charset="0"/>
              </a:rPr>
              <a:t>Target: Vehicle Price (continuous values, USD).</a:t>
            </a:r>
            <a:endParaRPr lang="en-US" altLang="en-US" sz="2000">
              <a:latin typeface="Times New Roman" panose="02020603050405020304" charset="0"/>
              <a:cs typeface="Times New Roman" panose="02020603050405020304" charset="0"/>
            </a:endParaRPr>
          </a:p>
          <a:p>
            <a:pPr>
              <a:lnSpc>
                <a:spcPct val="150000"/>
              </a:lnSpc>
            </a:pPr>
            <a:r>
              <a:rPr lang="en-US" sz="2000" b="1">
                <a:latin typeface="Times New Roman" panose="02020603050405020304" charset="0"/>
                <a:cs typeface="Times New Roman" panose="02020603050405020304" charset="0"/>
              </a:rPr>
              <a:t>Data Exploration and Insights:</a:t>
            </a: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lvl="1">
              <a:lnSpc>
                <a:spcPct val="150000"/>
              </a:lnSpc>
            </a:pPr>
            <a:r>
              <a:rPr lang="en-US" altLang="en-US" sz="2000">
                <a:latin typeface="Times New Roman" panose="02020603050405020304" charset="0"/>
                <a:cs typeface="Times New Roman" panose="02020603050405020304" charset="0"/>
              </a:rPr>
              <a:t>Dataset diverse across manufacturers &amp; models.</a:t>
            </a:r>
            <a:endParaRPr lang="en-US" altLang="en-US" sz="2000">
              <a:latin typeface="Times New Roman" panose="02020603050405020304" charset="0"/>
              <a:cs typeface="Times New Roman" panose="02020603050405020304" charset="0"/>
            </a:endParaRPr>
          </a:p>
          <a:p>
            <a:pPr lvl="1">
              <a:lnSpc>
                <a:spcPct val="150000"/>
              </a:lnSpc>
            </a:pPr>
            <a:r>
              <a:rPr lang="en-US" altLang="en-US" sz="2000">
                <a:latin typeface="Times New Roman" panose="02020603050405020304" charset="0"/>
                <a:cs typeface="Times New Roman" panose="02020603050405020304" charset="0"/>
              </a:rPr>
              <a:t>Outliers detected but retained (to capture real market variance).</a:t>
            </a:r>
            <a:endParaRPr lang="en-US" altLang="en-US" sz="2000">
              <a:latin typeface="Times New Roman" panose="02020603050405020304" charset="0"/>
              <a:cs typeface="Times New Roman" panose="02020603050405020304" charset="0"/>
            </a:endParaRPr>
          </a:p>
          <a:p>
            <a:pPr lvl="1">
              <a:lnSpc>
                <a:spcPct val="150000"/>
              </a:lnSpc>
            </a:pPr>
            <a:r>
              <a:rPr lang="en-US" altLang="en-US" sz="2000">
                <a:latin typeface="Times New Roman" panose="02020603050405020304" charset="0"/>
                <a:cs typeface="Times New Roman" panose="02020603050405020304" charset="0"/>
              </a:rPr>
              <a:t>Correlation analysis revealed cylinders, year, fuel type, and mileage as strong predictors of price.</a:t>
            </a:r>
            <a:endParaRPr lang="en-US" altLang="en-US" sz="2000">
              <a:latin typeface="Times New Roman" panose="02020603050405020304" charset="0"/>
              <a:cs typeface="Times New Roman" panose="02020603050405020304" charset="0"/>
            </a:endParaRPr>
          </a:p>
          <a:p>
            <a:pPr lvl="1">
              <a:lnSpc>
                <a:spcPct val="150000"/>
              </a:lnSpc>
            </a:pPr>
            <a:r>
              <a:rPr lang="en-US" altLang="en-US" sz="2000">
                <a:latin typeface="Times New Roman" panose="02020603050405020304" charset="0"/>
                <a:cs typeface="Times New Roman" panose="02020603050405020304" charset="0"/>
              </a:rPr>
              <a:t>Visualizations (distributions, heatmaps, scatter plots) confirmed feature relevance.</a:t>
            </a:r>
            <a:endParaRPr lang="en-US" altLang="en-US" sz="20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1"/>
          <a:srcRect l="543" r="69840"/>
          <a:stretch>
            <a:fillRect/>
          </a:stretch>
        </p:blipFill>
        <p:spPr>
          <a:xfrm>
            <a:off x="116840" y="274955"/>
            <a:ext cx="1155065" cy="128587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Training Process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nSpc>
                <a:spcPct val="140000"/>
              </a:lnSpc>
            </a:pPr>
            <a:r>
              <a:rPr lang="en-US" sz="2000" b="1">
                <a:latin typeface="Times New Roman" panose="02020603050405020304" charset="0"/>
                <a:cs typeface="Times New Roman" panose="02020603050405020304" charset="0"/>
              </a:rPr>
              <a:t>Preprocessing Steps: </a:t>
            </a:r>
            <a:r>
              <a:rPr lang="en-US" altLang="en-US" sz="2000">
                <a:latin typeface="Times New Roman" panose="02020603050405020304" charset="0"/>
                <a:cs typeface="Times New Roman" panose="02020603050405020304" charset="0"/>
              </a:rPr>
              <a:t>Encoding: One-Hot for categorical features (make, fuel, transmission, body, etc.).</a:t>
            </a:r>
            <a:endParaRPr lang="en-US" alt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Scaling: StandardScaler applied to numerical features (year, mileage, cylinders).</a:t>
            </a:r>
            <a:endParaRPr lang="en-US" alt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Cleaning: Missing values imputed; inconsistent labels standardized.</a:t>
            </a:r>
            <a:endParaRPr lang="en-US" alt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Data Split: 80% training / 20% testing for unbiased evaluation.</a:t>
            </a:r>
            <a:endParaRPr lang="en-US" alt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Serialization: Preprocessing pipeline saved as .pkl for deployment.</a:t>
            </a:r>
            <a:endParaRPr lang="en-US" sz="2000">
              <a:latin typeface="Times New Roman" panose="02020603050405020304" charset="0"/>
              <a:cs typeface="Times New Roman" panose="02020603050405020304" charset="0"/>
            </a:endParaRPr>
          </a:p>
          <a:p>
            <a:pPr>
              <a:lnSpc>
                <a:spcPct val="140000"/>
              </a:lnSpc>
            </a:pPr>
            <a:r>
              <a:rPr lang="en-US" sz="2000" b="1">
                <a:latin typeface="Times New Roman" panose="02020603050405020304" charset="0"/>
                <a:cs typeface="Times New Roman" panose="02020603050405020304" charset="0"/>
              </a:rPr>
              <a:t>Technology Stack:</a:t>
            </a:r>
            <a:r>
              <a:rPr lang="en-US" sz="2000">
                <a:latin typeface="Times New Roman" panose="02020603050405020304" charset="0"/>
                <a:cs typeface="Times New Roman" panose="02020603050405020304" charset="0"/>
              </a:rPr>
              <a:t> Python, Pandas, Numpy, Scikit-learn, Streamlit, Joblib, XGBoost, Matplotlib/Seaborn and more.</a:t>
            </a:r>
            <a:endParaRPr lang="en-US" sz="20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1"/>
          <a:srcRect l="543" r="69840"/>
          <a:stretch>
            <a:fillRect/>
          </a:stretch>
        </p:blipFill>
        <p:spPr>
          <a:xfrm>
            <a:off x="116840" y="274955"/>
            <a:ext cx="1155065" cy="128587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Training Process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417955"/>
            <a:ext cx="10972800" cy="5287645"/>
          </a:xfrm>
        </p:spPr>
        <p:txBody>
          <a:bodyPr/>
          <a:p>
            <a:pPr>
              <a:lnSpc>
                <a:spcPct val="140000"/>
              </a:lnSpc>
            </a:pPr>
            <a:r>
              <a:rPr lang="en-US" sz="2000" b="1">
                <a:latin typeface="Times New Roman" panose="02020603050405020304" charset="0"/>
                <a:cs typeface="Times New Roman" panose="02020603050405020304" charset="0"/>
              </a:rPr>
              <a:t>Model Training and Selection:</a:t>
            </a:r>
            <a:endParaRPr lang="en-US" sz="2000" b="1">
              <a:latin typeface="Times New Roman" panose="02020603050405020304" charset="0"/>
              <a:cs typeface="Times New Roman" panose="02020603050405020304" charset="0"/>
            </a:endParaRPr>
          </a:p>
          <a:p>
            <a:pPr lvl="1" algn="just">
              <a:lnSpc>
                <a:spcPct val="140000"/>
              </a:lnSpc>
            </a:pPr>
            <a:r>
              <a:rPr lang="en-US" altLang="en-US" sz="2000">
                <a:latin typeface="Times New Roman" panose="02020603050405020304" charset="0"/>
                <a:cs typeface="Times New Roman" panose="02020603050405020304" charset="0"/>
              </a:rPr>
              <a:t>Tested models: Linear Regression, Decision Tree, Random Forest, XGBoost.</a:t>
            </a:r>
            <a:endParaRPr lang="en-US" altLang="en-US" sz="2000">
              <a:latin typeface="Times New Roman" panose="02020603050405020304" charset="0"/>
              <a:cs typeface="Times New Roman" panose="02020603050405020304" charset="0"/>
            </a:endParaRPr>
          </a:p>
          <a:p>
            <a:pPr lvl="1" algn="just">
              <a:lnSpc>
                <a:spcPct val="140000"/>
              </a:lnSpc>
            </a:pPr>
            <a:r>
              <a:rPr lang="en-US" altLang="en-US" sz="2000">
                <a:latin typeface="Times New Roman" panose="02020603050405020304" charset="0"/>
                <a:cs typeface="Times New Roman" panose="02020603050405020304" charset="0"/>
              </a:rPr>
              <a:t>Best Performer: XGBoost Regressor → RMSE ≈ 6,969 | R² ≈ 0.841.</a:t>
            </a:r>
            <a:endParaRPr lang="en-US" altLang="en-US" sz="2000">
              <a:latin typeface="Times New Roman" panose="02020603050405020304" charset="0"/>
              <a:cs typeface="Times New Roman" panose="02020603050405020304" charset="0"/>
            </a:endParaRPr>
          </a:p>
          <a:p>
            <a:pPr lvl="1" algn="just">
              <a:lnSpc>
                <a:spcPct val="140000"/>
              </a:lnSpc>
            </a:pPr>
            <a:r>
              <a:rPr lang="en-US" altLang="en-US" sz="2000">
                <a:latin typeface="Times New Roman" panose="02020603050405020304" charset="0"/>
                <a:cs typeface="Times New Roman" panose="02020603050405020304" charset="0"/>
              </a:rPr>
              <a:t>Cross-validation (k=5) confirmed stability.</a:t>
            </a:r>
            <a:endParaRPr lang="en-US" altLang="en-US" sz="2000">
              <a:latin typeface="Times New Roman" panose="02020603050405020304" charset="0"/>
              <a:cs typeface="Times New Roman" panose="02020603050405020304" charset="0"/>
            </a:endParaRPr>
          </a:p>
          <a:p>
            <a:pPr lvl="1" algn="just">
              <a:lnSpc>
                <a:spcPct val="140000"/>
              </a:lnSpc>
            </a:pPr>
            <a:r>
              <a:rPr lang="en-US" altLang="en-US" sz="2000">
                <a:latin typeface="Times New Roman" panose="02020603050405020304" charset="0"/>
                <a:cs typeface="Times New Roman" panose="02020603050405020304" charset="0"/>
              </a:rPr>
              <a:t>Serialized trained model + pipeline for integration with Streamlit.</a:t>
            </a:r>
            <a:endParaRPr lang="en-US" sz="2000">
              <a:latin typeface="Times New Roman" panose="02020603050405020304" charset="0"/>
              <a:cs typeface="Times New Roman" panose="02020603050405020304" charset="0"/>
            </a:endParaRPr>
          </a:p>
          <a:p>
            <a:pPr>
              <a:lnSpc>
                <a:spcPct val="140000"/>
              </a:lnSpc>
            </a:pPr>
            <a:r>
              <a:rPr lang="en-US" altLang="en-US" sz="2000" b="1">
                <a:latin typeface="Times New Roman" panose="02020603050405020304" charset="0"/>
                <a:cs typeface="Times New Roman" panose="02020603050405020304" charset="0"/>
              </a:rPr>
              <a:t>Evaluation Metrics</a:t>
            </a:r>
            <a:r>
              <a:rPr lang="en-US" sz="2000" b="1">
                <a:latin typeface="Times New Roman" panose="02020603050405020304" charset="0"/>
                <a:cs typeface="Times New Roman" panose="02020603050405020304" charset="0"/>
              </a:rPr>
              <a:t>:</a:t>
            </a: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RMSE: ~6,970 (low prediction error).</a:t>
            </a:r>
            <a:endParaRPr lang="en-US" alt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R² Score: ~0.84 (strong variance explanation).</a:t>
            </a:r>
            <a:endParaRPr lang="en-US" alt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Residual analysis: unbiased predictions, minor variance at higher prices.</a:t>
            </a:r>
            <a:endParaRPr lang="en-US" alt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Predicted vs Actual: strong alignment, with slight scatter in luxury segments..</a:t>
            </a:r>
            <a:endParaRPr lang="en-US" altLang="en-US" sz="2000">
              <a:latin typeface="Times New Roman" panose="02020603050405020304" charset="0"/>
              <a:cs typeface="Times New Roman" panose="02020603050405020304" charset="0"/>
            </a:endParaRPr>
          </a:p>
          <a:p>
            <a:pPr>
              <a:lnSpc>
                <a:spcPct val="130000"/>
              </a:lnSpc>
            </a:pPr>
            <a:endParaRPr lang="en-US" altLang="en-US" sz="20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1"/>
          <a:srcRect l="543" r="69840"/>
          <a:stretch>
            <a:fillRect/>
          </a:stretch>
        </p:blipFill>
        <p:spPr>
          <a:xfrm>
            <a:off x="116840" y="274955"/>
            <a:ext cx="1155065" cy="128587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Training Process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417955"/>
            <a:ext cx="10972800" cy="5269230"/>
          </a:xfrm>
        </p:spPr>
        <p:txBody>
          <a:bodyPr/>
          <a:p>
            <a:pPr>
              <a:lnSpc>
                <a:spcPct val="140000"/>
              </a:lnSpc>
            </a:pPr>
            <a:r>
              <a:rPr lang="en-US" sz="2000" b="1">
                <a:latin typeface="Times New Roman" panose="02020603050405020304" charset="0"/>
                <a:cs typeface="Times New Roman" panose="02020603050405020304" charset="0"/>
              </a:rPr>
              <a:t>Features Importance:</a:t>
            </a:r>
            <a:endParaRPr lang="en-US" sz="2000" b="1">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Cylinders</a:t>
            </a:r>
            <a:endParaRPr lang="en-US" alt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Fuel Type (Diesel, Electric, Gasoline)</a:t>
            </a:r>
            <a:endParaRPr lang="en-US" alt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Engine Specifications (Turbo, Twin Turbo)</a:t>
            </a:r>
            <a:endParaRPr lang="en-US" alt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Make/Brand (e.g., BMW, Mercedes-Benz)</a:t>
            </a:r>
            <a:endParaRPr lang="en-US" alt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Body Style (SUV, Sedan, Pickup)</a:t>
            </a:r>
            <a:endParaRPr lang="en-US" altLang="en-US" sz="2000">
              <a:latin typeface="Times New Roman" panose="02020603050405020304" charset="0"/>
              <a:cs typeface="Times New Roman" panose="02020603050405020304" charset="0"/>
            </a:endParaRPr>
          </a:p>
          <a:p>
            <a:pPr>
              <a:lnSpc>
                <a:spcPct val="140000"/>
              </a:lnSpc>
            </a:pPr>
            <a:r>
              <a:rPr lang="en-US" sz="2000" b="1">
                <a:latin typeface="Times New Roman" panose="02020603050405020304" charset="0"/>
                <a:cs typeface="Times New Roman" panose="02020603050405020304" charset="0"/>
              </a:rPr>
              <a:t>Final Model Performance:</a:t>
            </a:r>
            <a:endParaRPr lang="en-US" sz="2000" b="1">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Accurate &amp; interpretable predictions.</a:t>
            </a:r>
            <a:endParaRPr lang="en-US" alt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Handles diverse inputs (single vehicle or batch datasets).</a:t>
            </a:r>
            <a:endParaRPr lang="en-US" altLang="en-US" sz="2000">
              <a:latin typeface="Times New Roman" panose="02020603050405020304" charset="0"/>
              <a:cs typeface="Times New Roman" panose="02020603050405020304" charset="0"/>
            </a:endParaRPr>
          </a:p>
          <a:p>
            <a:pPr lvl="1">
              <a:lnSpc>
                <a:spcPct val="140000"/>
              </a:lnSpc>
            </a:pPr>
            <a:r>
              <a:rPr lang="en-US" altLang="en-US" sz="2000">
                <a:latin typeface="Times New Roman" panose="02020603050405020304" charset="0"/>
                <a:cs typeface="Times New Roman" panose="02020603050405020304" charset="0"/>
              </a:rPr>
              <a:t>Ready for real-world deployment in Streamlit app.</a:t>
            </a:r>
            <a:endParaRPr lang="en-US" altLang="en-US" sz="2000">
              <a:latin typeface="Times New Roman" panose="02020603050405020304" charset="0"/>
              <a:cs typeface="Times New Roman" panose="02020603050405020304" charset="0"/>
            </a:endParaRPr>
          </a:p>
          <a:p>
            <a:pPr>
              <a:lnSpc>
                <a:spcPct val="150000"/>
              </a:lnSpc>
            </a:pPr>
            <a:endParaRPr lang="en-US" sz="2000" b="1">
              <a:latin typeface="Times New Roman" panose="02020603050405020304" charset="0"/>
              <a:cs typeface="Times New Roman" panose="02020603050405020304" charset="0"/>
            </a:endParaRPr>
          </a:p>
          <a:p>
            <a:pPr marL="0" indent="0">
              <a:lnSpc>
                <a:spcPct val="130000"/>
              </a:lnSpc>
              <a:buNone/>
            </a:pPr>
            <a:endParaRPr lang="en-US" sz="2000">
              <a:latin typeface="Times New Roman" panose="02020603050405020304" charset="0"/>
              <a:cs typeface="Times New Roman" panose="02020603050405020304" charset="0"/>
            </a:endParaRPr>
          </a:p>
          <a:p>
            <a:pPr marL="0" indent="0">
              <a:lnSpc>
                <a:spcPct val="130000"/>
              </a:lnSpc>
              <a:buNone/>
            </a:pPr>
            <a:endParaRPr lang="en-US" sz="2000">
              <a:latin typeface="Times New Roman" panose="02020603050405020304" charset="0"/>
              <a:cs typeface="Times New Roman" panose="02020603050405020304" charset="0"/>
            </a:endParaRPr>
          </a:p>
        </p:txBody>
      </p:sp>
      <p:pic>
        <p:nvPicPr>
          <p:cNvPr id="6" name="Picture 2" descr="Icon"/>
          <p:cNvPicPr>
            <a:picLocks noChangeAspect="1"/>
          </p:cNvPicPr>
          <p:nvPr/>
        </p:nvPicPr>
        <p:blipFill>
          <a:blip r:embed="rId1"/>
          <a:srcRect l="543" r="69840"/>
          <a:stretch>
            <a:fillRect/>
          </a:stretch>
        </p:blipFill>
        <p:spPr>
          <a:xfrm>
            <a:off x="116840" y="274955"/>
            <a:ext cx="1155065" cy="1285875"/>
          </a:xfrm>
          <a:prstGeom prst="rect">
            <a:avLst/>
          </a:prstGeom>
          <a:noFill/>
          <a:ln w="9525">
            <a:noFill/>
          </a:ln>
        </p:spPr>
      </p:pic>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8628</Words>
  <Application>WPS Presentation</Application>
  <PresentationFormat>Widescreen</PresentationFormat>
  <Paragraphs>166</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Times New Roman</vt:lpstr>
      <vt:lpstr>Microsoft YaHei</vt:lpstr>
      <vt:lpstr>Arial Unicode MS</vt:lpstr>
      <vt:lpstr>Calibri</vt:lpstr>
      <vt:lpstr>Wingdings</vt:lpstr>
      <vt:lpstr>Business Cooperate</vt:lpstr>
      <vt:lpstr>Mobile Price Range Prediction System</vt:lpstr>
      <vt:lpstr>Context</vt:lpstr>
      <vt:lpstr>Problem Statement</vt:lpstr>
      <vt:lpstr>Introduction</vt:lpstr>
      <vt:lpstr>Objective</vt:lpstr>
      <vt:lpstr>Training Process</vt:lpstr>
      <vt:lpstr>Training Process</vt:lpstr>
      <vt:lpstr>Training Process</vt:lpstr>
      <vt:lpstr>Training Process</vt:lpstr>
      <vt:lpstr>Graphical User Interface</vt:lpstr>
      <vt:lpstr>Graphical User Interface</vt:lpstr>
      <vt:lpstr>Feature Integration</vt:lpstr>
      <vt:lpstr>Feature Integration</vt:lpstr>
      <vt:lpstr>Use Case and Limitations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karmendra srivastava</cp:lastModifiedBy>
  <cp:revision>81</cp:revision>
  <dcterms:created xsi:type="dcterms:W3CDTF">2025-07-23T00:59:00Z</dcterms:created>
  <dcterms:modified xsi:type="dcterms:W3CDTF">2025-09-27T18:23:14Z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53D98EA922644B478A13410A32A3BB50_13</vt:lpwstr>
  </property>
  <property fmtid="{D5CDD505-2E9C-101B-9397-08002B2CF9AE}" pid="3" name="KSOProductBuildVer">
    <vt:lpwstr>1033-12.2.0.22549</vt:lpwstr>
  </property>
</Properties>
</file>