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charset="1" panose="00000000000000000000"/>
      <p:regular r:id="rId23"/>
    </p:embeddedFont>
    <p:embeddedFont>
      <p:font typeface="Canva Sans Bold" charset="1" panose="020B0803030501040103"/>
      <p:regular r:id="rId24"/>
    </p:embeddedFont>
    <p:embeddedFont>
      <p:font typeface="Copperplate Gothic 32 AB Bold" charset="1" panose="020E0707020206020404"/>
      <p:regular r:id="rId25"/>
    </p:embeddedFont>
    <p:embeddedFont>
      <p:font typeface="Canva Sans" charset="1" panose="020B0503030501040103"/>
      <p:regular r:id="rId26"/>
    </p:embeddedFont>
    <p:embeddedFont>
      <p:font typeface="DM Sans Bold" charset="1" panose="00000000000000000000"/>
      <p:regular r:id="rId27"/>
    </p:embeddedFont>
    <p:embeddedFont>
      <p:font typeface="Canva Sans Medium"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svg" Type="http://schemas.openxmlformats.org/officeDocument/2006/relationships/image"/><Relationship Id="rId12" Target="../media/image42.png" Type="http://schemas.openxmlformats.org/officeDocument/2006/relationships/image"/><Relationship Id="rId13" Target="../media/image43.svg" Type="http://schemas.openxmlformats.org/officeDocument/2006/relationships/image"/><Relationship Id="rId14" Target="../media/image44.png" Type="http://schemas.openxmlformats.org/officeDocument/2006/relationships/image"/><Relationship Id="rId15" Target="../media/image45.svg" Type="http://schemas.openxmlformats.org/officeDocument/2006/relationships/image"/><Relationship Id="rId16" Target="../media/image46.png" Type="http://schemas.openxmlformats.org/officeDocument/2006/relationships/image"/><Relationship Id="rId17" Target="../media/image47.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1844908">
            <a:off x="12298270" y="1165394"/>
            <a:ext cx="7087456" cy="12470359"/>
            <a:chOff x="0" y="0"/>
            <a:chExt cx="660400" cy="1161972"/>
          </a:xfrm>
        </p:grpSpPr>
        <p:sp>
          <p:nvSpPr>
            <p:cNvPr name="Freeform 3" id="3"/>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2B1511"/>
            </a:solidFill>
          </p:spPr>
        </p:sp>
        <p:sp>
          <p:nvSpPr>
            <p:cNvPr name="TextBox 4" id="4"/>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1396859" y="1991036"/>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0" t="0" r="0" b="0"/>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17EF4"/>
            </a:solidFill>
          </p:spPr>
        </p:sp>
      </p:grpSp>
      <p:grpSp>
        <p:nvGrpSpPr>
          <p:cNvPr name="Group 8" id="8"/>
          <p:cNvGrpSpPr/>
          <p:nvPr/>
        </p:nvGrpSpPr>
        <p:grpSpPr>
          <a:xfrm rot="0">
            <a:off x="-808019" y="856320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5146139" y="-572397"/>
            <a:ext cx="1144795" cy="114479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6707776" y="230133"/>
            <a:ext cx="684529" cy="6845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7" id="17"/>
          <p:cNvSpPr txBox="true"/>
          <p:nvPr/>
        </p:nvSpPr>
        <p:spPr>
          <a:xfrm rot="0">
            <a:off x="735031" y="4852005"/>
            <a:ext cx="9412396" cy="2354141"/>
          </a:xfrm>
          <a:prstGeom prst="rect">
            <a:avLst/>
          </a:prstGeom>
        </p:spPr>
        <p:txBody>
          <a:bodyPr anchor="t" rtlCol="false" tIns="0" lIns="0" bIns="0" rIns="0">
            <a:spAutoFit/>
          </a:bodyPr>
          <a:lstStyle/>
          <a:p>
            <a:pPr algn="l">
              <a:lnSpc>
                <a:spcPts val="4709"/>
              </a:lnSpc>
            </a:pPr>
            <a:r>
              <a:rPr lang="en-US" sz="3364">
                <a:solidFill>
                  <a:srgbClr val="FFFFFF"/>
                </a:solidFill>
                <a:latin typeface="DM Sans"/>
              </a:rPr>
              <a:t>Team Members :</a:t>
            </a:r>
          </a:p>
          <a:p>
            <a:pPr algn="l" marL="726310" indent="-363155" lvl="1">
              <a:lnSpc>
                <a:spcPts val="4709"/>
              </a:lnSpc>
              <a:buAutoNum type="arabicPeriod" startAt="1"/>
            </a:pPr>
            <a:r>
              <a:rPr lang="en-US" sz="3364">
                <a:solidFill>
                  <a:srgbClr val="FFFFFF"/>
                </a:solidFill>
                <a:latin typeface="DM Sans"/>
              </a:rPr>
              <a:t>Renu B -1RVU22CSE129</a:t>
            </a:r>
          </a:p>
          <a:p>
            <a:pPr algn="l" marL="726310" indent="-363155" lvl="1">
              <a:lnSpc>
                <a:spcPts val="4709"/>
              </a:lnSpc>
              <a:buAutoNum type="arabicPeriod" startAt="1"/>
            </a:pPr>
            <a:r>
              <a:rPr lang="en-US" sz="3364">
                <a:solidFill>
                  <a:srgbClr val="FFFFFF"/>
                </a:solidFill>
                <a:latin typeface="DM Sans"/>
              </a:rPr>
              <a:t>Karmishtha P-1RVU22CSE077</a:t>
            </a:r>
          </a:p>
          <a:p>
            <a:pPr algn="l" marL="726310" indent="-363155" lvl="1">
              <a:lnSpc>
                <a:spcPts val="4709"/>
              </a:lnSpc>
              <a:buAutoNum type="arabicPeriod" startAt="1"/>
            </a:pPr>
            <a:r>
              <a:rPr lang="en-US" sz="3364">
                <a:solidFill>
                  <a:srgbClr val="FFFFFF"/>
                </a:solidFill>
                <a:latin typeface="DM Sans"/>
              </a:rPr>
              <a:t>Radhika P-1RVU22CSE126</a:t>
            </a:r>
          </a:p>
        </p:txBody>
      </p:sp>
      <p:sp>
        <p:nvSpPr>
          <p:cNvPr name="TextBox 18" id="18"/>
          <p:cNvSpPr txBox="true"/>
          <p:nvPr/>
        </p:nvSpPr>
        <p:spPr>
          <a:xfrm rot="0">
            <a:off x="-235025" y="1727116"/>
            <a:ext cx="11631884" cy="2495550"/>
          </a:xfrm>
          <a:prstGeom prst="rect">
            <a:avLst/>
          </a:prstGeom>
        </p:spPr>
        <p:txBody>
          <a:bodyPr anchor="t" rtlCol="false" tIns="0" lIns="0" bIns="0" rIns="0">
            <a:spAutoFit/>
          </a:bodyPr>
          <a:lstStyle/>
          <a:p>
            <a:pPr algn="ctr">
              <a:lnSpc>
                <a:spcPts val="9878"/>
              </a:lnSpc>
            </a:pPr>
            <a:r>
              <a:rPr lang="en-US" sz="8232">
                <a:solidFill>
                  <a:srgbClr val="FFFFFF"/>
                </a:solidFill>
                <a:latin typeface="Canva Sans Bold"/>
              </a:rPr>
              <a:t>INVENTORY FORECAST DEMAND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10800000">
            <a:off x="2426553" y="1116864"/>
            <a:ext cx="4519697" cy="1103335"/>
            <a:chOff x="0" y="0"/>
            <a:chExt cx="746862" cy="182322"/>
          </a:xfrm>
        </p:grpSpPr>
        <p:sp>
          <p:nvSpPr>
            <p:cNvPr name="Freeform 3" id="3"/>
            <p:cNvSpPr/>
            <p:nvPr/>
          </p:nvSpPr>
          <p:spPr>
            <a:xfrm flipH="false" flipV="false" rot="0">
              <a:off x="0" y="0"/>
              <a:ext cx="746862" cy="182322"/>
            </a:xfrm>
            <a:custGeom>
              <a:avLst/>
              <a:gdLst/>
              <a:ahLst/>
              <a:cxnLst/>
              <a:rect r="r" b="b" t="t" l="l"/>
              <a:pathLst>
                <a:path h="182322" w="746862">
                  <a:moveTo>
                    <a:pt x="0" y="0"/>
                  </a:moveTo>
                  <a:lnTo>
                    <a:pt x="746862" y="0"/>
                  </a:lnTo>
                  <a:lnTo>
                    <a:pt x="746862" y="182322"/>
                  </a:lnTo>
                  <a:lnTo>
                    <a:pt x="0" y="182322"/>
                  </a:lnTo>
                  <a:close/>
                </a:path>
              </a:pathLst>
            </a:custGeom>
            <a:solidFill>
              <a:srgbClr val="1C1816"/>
            </a:solidFill>
            <a:ln w="247650" cap="sq">
              <a:solidFill>
                <a:srgbClr val="FFFFFF"/>
              </a:solidFill>
              <a:prstDash val="solid"/>
              <a:miter/>
            </a:ln>
          </p:spPr>
        </p:sp>
        <p:sp>
          <p:nvSpPr>
            <p:cNvPr name="TextBox 4" id="4"/>
            <p:cNvSpPr txBox="true"/>
            <p:nvPr/>
          </p:nvSpPr>
          <p:spPr>
            <a:xfrm>
              <a:off x="0" y="-28575"/>
              <a:ext cx="746862" cy="210897"/>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15112735" y="8140435"/>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613155" y="-2146565"/>
            <a:ext cx="4293129" cy="42931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1" id="11"/>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650815" y="1384382"/>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Unsupervised Learning</a:t>
            </a:r>
          </a:p>
        </p:txBody>
      </p:sp>
      <p:grpSp>
        <p:nvGrpSpPr>
          <p:cNvPr name="Group 13" id="13"/>
          <p:cNvGrpSpPr/>
          <p:nvPr/>
        </p:nvGrpSpPr>
        <p:grpSpPr>
          <a:xfrm rot="0">
            <a:off x="746808" y="2220199"/>
            <a:ext cx="3359490" cy="1868047"/>
            <a:chOff x="0" y="0"/>
            <a:chExt cx="884804" cy="491996"/>
          </a:xfrm>
        </p:grpSpPr>
        <p:sp>
          <p:nvSpPr>
            <p:cNvPr name="Freeform 14" id="14"/>
            <p:cNvSpPr/>
            <p:nvPr/>
          </p:nvSpPr>
          <p:spPr>
            <a:xfrm flipH="false" flipV="false" rot="0">
              <a:off x="0" y="0"/>
              <a:ext cx="884804" cy="491996"/>
            </a:xfrm>
            <a:custGeom>
              <a:avLst/>
              <a:gdLst/>
              <a:ahLst/>
              <a:cxnLst/>
              <a:rect r="r" b="b" t="t" l="l"/>
              <a:pathLst>
                <a:path h="491996" w="884804">
                  <a:moveTo>
                    <a:pt x="25349" y="0"/>
                  </a:moveTo>
                  <a:lnTo>
                    <a:pt x="859455" y="0"/>
                  </a:lnTo>
                  <a:cubicBezTo>
                    <a:pt x="866178" y="0"/>
                    <a:pt x="872625" y="2671"/>
                    <a:pt x="877379" y="7425"/>
                  </a:cubicBezTo>
                  <a:cubicBezTo>
                    <a:pt x="882133" y="12179"/>
                    <a:pt x="884804" y="18626"/>
                    <a:pt x="884804" y="25349"/>
                  </a:cubicBezTo>
                  <a:lnTo>
                    <a:pt x="884804" y="466646"/>
                  </a:lnTo>
                  <a:cubicBezTo>
                    <a:pt x="884804" y="473369"/>
                    <a:pt x="882133" y="479817"/>
                    <a:pt x="877379" y="484571"/>
                  </a:cubicBezTo>
                  <a:cubicBezTo>
                    <a:pt x="872625" y="489325"/>
                    <a:pt x="866178" y="491996"/>
                    <a:pt x="859455" y="491996"/>
                  </a:cubicBezTo>
                  <a:lnTo>
                    <a:pt x="25349" y="491996"/>
                  </a:lnTo>
                  <a:cubicBezTo>
                    <a:pt x="18626" y="491996"/>
                    <a:pt x="12179" y="489325"/>
                    <a:pt x="7425" y="484571"/>
                  </a:cubicBezTo>
                  <a:cubicBezTo>
                    <a:pt x="2671" y="479817"/>
                    <a:pt x="0" y="473369"/>
                    <a:pt x="0" y="466646"/>
                  </a:cubicBezTo>
                  <a:lnTo>
                    <a:pt x="0" y="25349"/>
                  </a:lnTo>
                  <a:cubicBezTo>
                    <a:pt x="0" y="18626"/>
                    <a:pt x="2671" y="12179"/>
                    <a:pt x="7425" y="7425"/>
                  </a:cubicBezTo>
                  <a:cubicBezTo>
                    <a:pt x="12179" y="2671"/>
                    <a:pt x="18626" y="0"/>
                    <a:pt x="25349" y="0"/>
                  </a:cubicBezTo>
                  <a:close/>
                </a:path>
              </a:pathLst>
            </a:custGeom>
            <a:gradFill rotWithShape="true">
              <a:gsLst>
                <a:gs pos="0">
                  <a:srgbClr val="000000">
                    <a:alpha val="100000"/>
                  </a:srgbClr>
                </a:gs>
                <a:gs pos="100000">
                  <a:srgbClr val="3533CD">
                    <a:alpha val="100000"/>
                  </a:srgbClr>
                </a:gs>
              </a:gsLst>
              <a:lin ang="0"/>
            </a:gradFill>
          </p:spPr>
        </p:sp>
        <p:sp>
          <p:nvSpPr>
            <p:cNvPr name="TextBox 15" id="15"/>
            <p:cNvSpPr txBox="true"/>
            <p:nvPr/>
          </p:nvSpPr>
          <p:spPr>
            <a:xfrm>
              <a:off x="0" y="-28575"/>
              <a:ext cx="884804" cy="520571"/>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5571365" y="88959"/>
            <a:ext cx="7576620" cy="1027905"/>
            <a:chOff x="0" y="0"/>
            <a:chExt cx="1995488" cy="270724"/>
          </a:xfrm>
        </p:grpSpPr>
        <p:sp>
          <p:nvSpPr>
            <p:cNvPr name="Freeform 17" id="17"/>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84AEEE"/>
            </a:solidFill>
            <a:ln cap="sq">
              <a:noFill/>
              <a:prstDash val="solid"/>
              <a:miter/>
            </a:ln>
          </p:spPr>
        </p:sp>
        <p:sp>
          <p:nvSpPr>
            <p:cNvPr name="TextBox 18" id="18"/>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Methods &amp; Models </a:t>
              </a:r>
            </a:p>
          </p:txBody>
        </p:sp>
      </p:grpSp>
      <p:grpSp>
        <p:nvGrpSpPr>
          <p:cNvPr name="Group 19" id="19"/>
          <p:cNvGrpSpPr/>
          <p:nvPr/>
        </p:nvGrpSpPr>
        <p:grpSpPr>
          <a:xfrm rot="0">
            <a:off x="5393419" y="2220199"/>
            <a:ext cx="3482291" cy="1868047"/>
            <a:chOff x="0" y="0"/>
            <a:chExt cx="917147" cy="491996"/>
          </a:xfrm>
        </p:grpSpPr>
        <p:sp>
          <p:nvSpPr>
            <p:cNvPr name="Freeform 20" id="20"/>
            <p:cNvSpPr/>
            <p:nvPr/>
          </p:nvSpPr>
          <p:spPr>
            <a:xfrm flipH="false" flipV="false" rot="0">
              <a:off x="0" y="0"/>
              <a:ext cx="917147" cy="491996"/>
            </a:xfrm>
            <a:custGeom>
              <a:avLst/>
              <a:gdLst/>
              <a:ahLst/>
              <a:cxnLst/>
              <a:rect r="r" b="b" t="t" l="l"/>
              <a:pathLst>
                <a:path h="491996" w="917147">
                  <a:moveTo>
                    <a:pt x="24455" y="0"/>
                  </a:moveTo>
                  <a:lnTo>
                    <a:pt x="892691" y="0"/>
                  </a:lnTo>
                  <a:cubicBezTo>
                    <a:pt x="899177" y="0"/>
                    <a:pt x="905397" y="2577"/>
                    <a:pt x="909984" y="7163"/>
                  </a:cubicBezTo>
                  <a:cubicBezTo>
                    <a:pt x="914570" y="11749"/>
                    <a:pt x="917147" y="17969"/>
                    <a:pt x="917147" y="24455"/>
                  </a:cubicBezTo>
                  <a:lnTo>
                    <a:pt x="917147" y="467540"/>
                  </a:lnTo>
                  <a:cubicBezTo>
                    <a:pt x="917147" y="474026"/>
                    <a:pt x="914570" y="480247"/>
                    <a:pt x="909984" y="484833"/>
                  </a:cubicBezTo>
                  <a:cubicBezTo>
                    <a:pt x="905397" y="489419"/>
                    <a:pt x="899177" y="491996"/>
                    <a:pt x="892691" y="491996"/>
                  </a:cubicBezTo>
                  <a:lnTo>
                    <a:pt x="24455" y="491996"/>
                  </a:lnTo>
                  <a:cubicBezTo>
                    <a:pt x="17969" y="491996"/>
                    <a:pt x="11749" y="489419"/>
                    <a:pt x="7163" y="484833"/>
                  </a:cubicBezTo>
                  <a:cubicBezTo>
                    <a:pt x="2577" y="480247"/>
                    <a:pt x="0" y="474026"/>
                    <a:pt x="0" y="467540"/>
                  </a:cubicBezTo>
                  <a:lnTo>
                    <a:pt x="0" y="24455"/>
                  </a:lnTo>
                  <a:cubicBezTo>
                    <a:pt x="0" y="17969"/>
                    <a:pt x="2577" y="11749"/>
                    <a:pt x="7163" y="7163"/>
                  </a:cubicBezTo>
                  <a:cubicBezTo>
                    <a:pt x="11749" y="2577"/>
                    <a:pt x="17969" y="0"/>
                    <a:pt x="24455" y="0"/>
                  </a:cubicBezTo>
                  <a:close/>
                </a:path>
              </a:pathLst>
            </a:custGeom>
            <a:gradFill rotWithShape="true">
              <a:gsLst>
                <a:gs pos="0">
                  <a:srgbClr val="000000">
                    <a:alpha val="100000"/>
                  </a:srgbClr>
                </a:gs>
                <a:gs pos="100000">
                  <a:srgbClr val="3533CD">
                    <a:alpha val="100000"/>
                  </a:srgbClr>
                </a:gs>
              </a:gsLst>
              <a:lin ang="0"/>
            </a:gradFill>
          </p:spPr>
        </p:sp>
        <p:sp>
          <p:nvSpPr>
            <p:cNvPr name="TextBox 21" id="21"/>
            <p:cNvSpPr txBox="true"/>
            <p:nvPr/>
          </p:nvSpPr>
          <p:spPr>
            <a:xfrm>
              <a:off x="0" y="-28575"/>
              <a:ext cx="917147" cy="520571"/>
            </a:xfrm>
            <a:prstGeom prst="rect">
              <a:avLst/>
            </a:prstGeom>
          </p:spPr>
          <p:txBody>
            <a:bodyPr anchor="ctr" rtlCol="false" tIns="50800" lIns="50800" bIns="50800" rIns="50800"/>
            <a:lstStyle/>
            <a:p>
              <a:pPr algn="ctr">
                <a:lnSpc>
                  <a:spcPts val="2590"/>
                </a:lnSpc>
              </a:pPr>
            </a:p>
          </p:txBody>
        </p:sp>
      </p:grpSp>
      <p:grpSp>
        <p:nvGrpSpPr>
          <p:cNvPr name="Group 22" id="22"/>
          <p:cNvGrpSpPr/>
          <p:nvPr/>
        </p:nvGrpSpPr>
        <p:grpSpPr>
          <a:xfrm rot="0">
            <a:off x="11752772" y="2220199"/>
            <a:ext cx="3636939" cy="1868047"/>
            <a:chOff x="0" y="0"/>
            <a:chExt cx="957877" cy="491996"/>
          </a:xfrm>
        </p:grpSpPr>
        <p:sp>
          <p:nvSpPr>
            <p:cNvPr name="Freeform 23" id="23"/>
            <p:cNvSpPr/>
            <p:nvPr/>
          </p:nvSpPr>
          <p:spPr>
            <a:xfrm flipH="false" flipV="false" rot="0">
              <a:off x="0" y="0"/>
              <a:ext cx="957877" cy="491996"/>
            </a:xfrm>
            <a:custGeom>
              <a:avLst/>
              <a:gdLst/>
              <a:ahLst/>
              <a:cxnLst/>
              <a:rect r="r" b="b" t="t" l="l"/>
              <a:pathLst>
                <a:path h="491996" w="957877">
                  <a:moveTo>
                    <a:pt x="23416" y="0"/>
                  </a:moveTo>
                  <a:lnTo>
                    <a:pt x="934461" y="0"/>
                  </a:lnTo>
                  <a:cubicBezTo>
                    <a:pt x="947393" y="0"/>
                    <a:pt x="957877" y="10484"/>
                    <a:pt x="957877" y="23416"/>
                  </a:cubicBezTo>
                  <a:lnTo>
                    <a:pt x="957877" y="468580"/>
                  </a:lnTo>
                  <a:cubicBezTo>
                    <a:pt x="957877" y="481512"/>
                    <a:pt x="947393" y="491996"/>
                    <a:pt x="934461" y="491996"/>
                  </a:cubicBezTo>
                  <a:lnTo>
                    <a:pt x="23416" y="491996"/>
                  </a:lnTo>
                  <a:cubicBezTo>
                    <a:pt x="10484" y="491996"/>
                    <a:pt x="0" y="481512"/>
                    <a:pt x="0" y="468580"/>
                  </a:cubicBezTo>
                  <a:lnTo>
                    <a:pt x="0" y="23416"/>
                  </a:lnTo>
                  <a:cubicBezTo>
                    <a:pt x="0" y="10484"/>
                    <a:pt x="10484" y="0"/>
                    <a:pt x="23416" y="0"/>
                  </a:cubicBezTo>
                  <a:close/>
                </a:path>
              </a:pathLst>
            </a:custGeom>
            <a:gradFill rotWithShape="true">
              <a:gsLst>
                <a:gs pos="0">
                  <a:srgbClr val="000000">
                    <a:alpha val="100000"/>
                  </a:srgbClr>
                </a:gs>
                <a:gs pos="100000">
                  <a:srgbClr val="3533CD">
                    <a:alpha val="100000"/>
                  </a:srgbClr>
                </a:gs>
              </a:gsLst>
              <a:lin ang="0"/>
            </a:gradFill>
          </p:spPr>
        </p:sp>
        <p:sp>
          <p:nvSpPr>
            <p:cNvPr name="TextBox 24" id="24"/>
            <p:cNvSpPr txBox="true"/>
            <p:nvPr/>
          </p:nvSpPr>
          <p:spPr>
            <a:xfrm>
              <a:off x="0" y="-28575"/>
              <a:ext cx="957877" cy="520571"/>
            </a:xfrm>
            <a:prstGeom prst="rect">
              <a:avLst/>
            </a:prstGeom>
          </p:spPr>
          <p:txBody>
            <a:bodyPr anchor="ctr" rtlCol="false" tIns="50800" lIns="50800" bIns="50800" rIns="50800"/>
            <a:lstStyle/>
            <a:p>
              <a:pPr algn="ctr">
                <a:lnSpc>
                  <a:spcPts val="2590"/>
                </a:lnSpc>
              </a:pPr>
            </a:p>
          </p:txBody>
        </p:sp>
      </p:grpSp>
      <p:sp>
        <p:nvSpPr>
          <p:cNvPr name="TextBox 25" id="25"/>
          <p:cNvSpPr txBox="true"/>
          <p:nvPr/>
        </p:nvSpPr>
        <p:spPr>
          <a:xfrm rot="0">
            <a:off x="670291" y="4040620"/>
            <a:ext cx="3539531"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Grouping unlabeled datasets</a:t>
            </a:r>
          </a:p>
        </p:txBody>
      </p:sp>
      <p:sp>
        <p:nvSpPr>
          <p:cNvPr name="TextBox 26" id="26"/>
          <p:cNvSpPr txBox="true"/>
          <p:nvPr/>
        </p:nvSpPr>
        <p:spPr>
          <a:xfrm rot="0">
            <a:off x="5839955" y="2605478"/>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Hierachical</a:t>
            </a:r>
          </a:p>
          <a:p>
            <a:pPr algn="ctr">
              <a:lnSpc>
                <a:spcPts val="4796"/>
              </a:lnSpc>
            </a:pPr>
            <a:r>
              <a:rPr lang="en-US" sz="3425">
                <a:solidFill>
                  <a:srgbClr val="FFFAEB"/>
                </a:solidFill>
                <a:latin typeface="Canva Sans Bold"/>
              </a:rPr>
              <a:t>Clustering</a:t>
            </a:r>
          </a:p>
        </p:txBody>
      </p:sp>
      <p:sp>
        <p:nvSpPr>
          <p:cNvPr name="TextBox 27" id="27"/>
          <p:cNvSpPr txBox="true"/>
          <p:nvPr/>
        </p:nvSpPr>
        <p:spPr>
          <a:xfrm rot="0">
            <a:off x="5151436" y="4040620"/>
            <a:ext cx="3966256"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 Organizing groups based on similarities</a:t>
            </a:r>
          </a:p>
        </p:txBody>
      </p:sp>
      <p:sp>
        <p:nvSpPr>
          <p:cNvPr name="TextBox 28" id="28"/>
          <p:cNvSpPr txBox="true"/>
          <p:nvPr/>
        </p:nvSpPr>
        <p:spPr>
          <a:xfrm rot="0">
            <a:off x="1131944" y="2605478"/>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K Means</a:t>
            </a:r>
          </a:p>
          <a:p>
            <a:pPr algn="ctr">
              <a:lnSpc>
                <a:spcPts val="4796"/>
              </a:lnSpc>
            </a:pPr>
            <a:r>
              <a:rPr lang="en-US" sz="3425">
                <a:solidFill>
                  <a:srgbClr val="FFFAEB"/>
                </a:solidFill>
                <a:latin typeface="Canva Sans Bold"/>
              </a:rPr>
              <a:t>Clustering</a:t>
            </a:r>
          </a:p>
        </p:txBody>
      </p:sp>
      <p:sp>
        <p:nvSpPr>
          <p:cNvPr name="TextBox 29" id="29"/>
          <p:cNvSpPr txBox="true"/>
          <p:nvPr/>
        </p:nvSpPr>
        <p:spPr>
          <a:xfrm rot="0">
            <a:off x="12320212" y="2515474"/>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Multi-Layer</a:t>
            </a:r>
          </a:p>
          <a:p>
            <a:pPr algn="ctr">
              <a:lnSpc>
                <a:spcPts val="4796"/>
              </a:lnSpc>
            </a:pPr>
            <a:r>
              <a:rPr lang="en-US" sz="3425">
                <a:solidFill>
                  <a:srgbClr val="FFFAEB"/>
                </a:solidFill>
                <a:latin typeface="Canva Sans Bold"/>
              </a:rPr>
              <a:t>Perceptron</a:t>
            </a:r>
          </a:p>
        </p:txBody>
      </p:sp>
      <p:sp>
        <p:nvSpPr>
          <p:cNvPr name="TextBox 30" id="30"/>
          <p:cNvSpPr txBox="true"/>
          <p:nvPr/>
        </p:nvSpPr>
        <p:spPr>
          <a:xfrm rot="0">
            <a:off x="11811312" y="4112431"/>
            <a:ext cx="3382756"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 Interconnected neural network</a:t>
            </a:r>
          </a:p>
        </p:txBody>
      </p:sp>
      <p:grpSp>
        <p:nvGrpSpPr>
          <p:cNvPr name="Group 31" id="31"/>
          <p:cNvGrpSpPr/>
          <p:nvPr/>
        </p:nvGrpSpPr>
        <p:grpSpPr>
          <a:xfrm rot="-10800000">
            <a:off x="11354973" y="1116864"/>
            <a:ext cx="4295435" cy="1103335"/>
            <a:chOff x="0" y="0"/>
            <a:chExt cx="709804" cy="182322"/>
          </a:xfrm>
        </p:grpSpPr>
        <p:sp>
          <p:nvSpPr>
            <p:cNvPr name="Freeform 32" id="32"/>
            <p:cNvSpPr/>
            <p:nvPr/>
          </p:nvSpPr>
          <p:spPr>
            <a:xfrm flipH="false" flipV="false" rot="0">
              <a:off x="0" y="0"/>
              <a:ext cx="709804" cy="182322"/>
            </a:xfrm>
            <a:custGeom>
              <a:avLst/>
              <a:gdLst/>
              <a:ahLst/>
              <a:cxnLst/>
              <a:rect r="r" b="b" t="t" l="l"/>
              <a:pathLst>
                <a:path h="182322" w="709804">
                  <a:moveTo>
                    <a:pt x="0" y="0"/>
                  </a:moveTo>
                  <a:lnTo>
                    <a:pt x="709804" y="0"/>
                  </a:lnTo>
                  <a:lnTo>
                    <a:pt x="709804" y="182322"/>
                  </a:lnTo>
                  <a:lnTo>
                    <a:pt x="0" y="182322"/>
                  </a:lnTo>
                  <a:close/>
                </a:path>
              </a:pathLst>
            </a:custGeom>
            <a:solidFill>
              <a:srgbClr val="1C1816"/>
            </a:solidFill>
            <a:ln w="276225" cap="sq">
              <a:solidFill>
                <a:srgbClr val="FFFFFF"/>
              </a:solidFill>
              <a:prstDash val="solid"/>
              <a:miter/>
            </a:ln>
          </p:spPr>
        </p:sp>
        <p:sp>
          <p:nvSpPr>
            <p:cNvPr name="TextBox 33" id="33"/>
            <p:cNvSpPr txBox="true"/>
            <p:nvPr/>
          </p:nvSpPr>
          <p:spPr>
            <a:xfrm>
              <a:off x="0" y="-28575"/>
              <a:ext cx="709804" cy="210897"/>
            </a:xfrm>
            <a:prstGeom prst="rect">
              <a:avLst/>
            </a:prstGeom>
          </p:spPr>
          <p:txBody>
            <a:bodyPr anchor="ctr" rtlCol="false" tIns="50800" lIns="50800" bIns="50800" rIns="50800"/>
            <a:lstStyle/>
            <a:p>
              <a:pPr algn="ctr">
                <a:lnSpc>
                  <a:spcPts val="2590"/>
                </a:lnSpc>
              </a:pPr>
            </a:p>
          </p:txBody>
        </p:sp>
      </p:grpSp>
      <p:sp>
        <p:nvSpPr>
          <p:cNvPr name="TextBox 34" id="34"/>
          <p:cNvSpPr txBox="true"/>
          <p:nvPr/>
        </p:nvSpPr>
        <p:spPr>
          <a:xfrm rot="0">
            <a:off x="11579234" y="1421199"/>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Deep Learning</a:t>
            </a:r>
          </a:p>
        </p:txBody>
      </p:sp>
      <p:grpSp>
        <p:nvGrpSpPr>
          <p:cNvPr name="Group 35" id="35"/>
          <p:cNvGrpSpPr/>
          <p:nvPr/>
        </p:nvGrpSpPr>
        <p:grpSpPr>
          <a:xfrm rot="-10800000">
            <a:off x="2650815" y="5257800"/>
            <a:ext cx="4295435" cy="1107614"/>
            <a:chOff x="0" y="0"/>
            <a:chExt cx="709804" cy="183029"/>
          </a:xfrm>
        </p:grpSpPr>
        <p:sp>
          <p:nvSpPr>
            <p:cNvPr name="Freeform 36" id="36"/>
            <p:cNvSpPr/>
            <p:nvPr/>
          </p:nvSpPr>
          <p:spPr>
            <a:xfrm flipH="false" flipV="false" rot="0">
              <a:off x="0" y="0"/>
              <a:ext cx="709804" cy="183029"/>
            </a:xfrm>
            <a:custGeom>
              <a:avLst/>
              <a:gdLst/>
              <a:ahLst/>
              <a:cxnLst/>
              <a:rect r="r" b="b" t="t" l="l"/>
              <a:pathLst>
                <a:path h="183029" w="709804">
                  <a:moveTo>
                    <a:pt x="0" y="0"/>
                  </a:moveTo>
                  <a:lnTo>
                    <a:pt x="709804" y="0"/>
                  </a:lnTo>
                  <a:lnTo>
                    <a:pt x="709804" y="183029"/>
                  </a:lnTo>
                  <a:lnTo>
                    <a:pt x="0" y="183029"/>
                  </a:lnTo>
                  <a:close/>
                </a:path>
              </a:pathLst>
            </a:custGeom>
            <a:solidFill>
              <a:srgbClr val="1C1816"/>
            </a:solidFill>
            <a:ln w="219075" cap="sq">
              <a:solidFill>
                <a:srgbClr val="FFFFFF"/>
              </a:solidFill>
              <a:prstDash val="solid"/>
              <a:miter/>
            </a:ln>
          </p:spPr>
        </p:sp>
        <p:sp>
          <p:nvSpPr>
            <p:cNvPr name="TextBox 37" id="37"/>
            <p:cNvSpPr txBox="true"/>
            <p:nvPr/>
          </p:nvSpPr>
          <p:spPr>
            <a:xfrm>
              <a:off x="0" y="-28575"/>
              <a:ext cx="709804" cy="211604"/>
            </a:xfrm>
            <a:prstGeom prst="rect">
              <a:avLst/>
            </a:prstGeom>
          </p:spPr>
          <p:txBody>
            <a:bodyPr anchor="ctr" rtlCol="false" tIns="50800" lIns="50800" bIns="50800" rIns="50800"/>
            <a:lstStyle/>
            <a:p>
              <a:pPr algn="ctr">
                <a:lnSpc>
                  <a:spcPts val="2590"/>
                </a:lnSpc>
              </a:pPr>
            </a:p>
          </p:txBody>
        </p:sp>
      </p:grpSp>
      <p:sp>
        <p:nvSpPr>
          <p:cNvPr name="TextBox 38" id="38"/>
          <p:cNvSpPr txBox="true"/>
          <p:nvPr/>
        </p:nvSpPr>
        <p:spPr>
          <a:xfrm rot="0">
            <a:off x="2679974" y="5564275"/>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Evaluation Metrics</a:t>
            </a:r>
          </a:p>
        </p:txBody>
      </p:sp>
      <p:grpSp>
        <p:nvGrpSpPr>
          <p:cNvPr name="Group 39" id="39"/>
          <p:cNvGrpSpPr/>
          <p:nvPr/>
        </p:nvGrpSpPr>
        <p:grpSpPr>
          <a:xfrm rot="0">
            <a:off x="320960" y="7194089"/>
            <a:ext cx="3482291" cy="2996935"/>
            <a:chOff x="0" y="0"/>
            <a:chExt cx="917147" cy="789316"/>
          </a:xfrm>
        </p:grpSpPr>
        <p:sp>
          <p:nvSpPr>
            <p:cNvPr name="Freeform 40" id="40"/>
            <p:cNvSpPr/>
            <p:nvPr/>
          </p:nvSpPr>
          <p:spPr>
            <a:xfrm flipH="false" flipV="false" rot="0">
              <a:off x="0" y="0"/>
              <a:ext cx="917147" cy="789316"/>
            </a:xfrm>
            <a:custGeom>
              <a:avLst/>
              <a:gdLst/>
              <a:ahLst/>
              <a:cxnLst/>
              <a:rect r="r" b="b" t="t" l="l"/>
              <a:pathLst>
                <a:path h="789316" w="917147">
                  <a:moveTo>
                    <a:pt x="24455" y="0"/>
                  </a:moveTo>
                  <a:lnTo>
                    <a:pt x="892691" y="0"/>
                  </a:lnTo>
                  <a:cubicBezTo>
                    <a:pt x="899177" y="0"/>
                    <a:pt x="905397" y="2577"/>
                    <a:pt x="909984" y="7163"/>
                  </a:cubicBezTo>
                  <a:cubicBezTo>
                    <a:pt x="914570" y="11749"/>
                    <a:pt x="917147" y="17969"/>
                    <a:pt x="917147" y="24455"/>
                  </a:cubicBezTo>
                  <a:lnTo>
                    <a:pt x="917147" y="764861"/>
                  </a:lnTo>
                  <a:cubicBezTo>
                    <a:pt x="917147" y="771347"/>
                    <a:pt x="914570" y="777567"/>
                    <a:pt x="909984" y="782154"/>
                  </a:cubicBezTo>
                  <a:cubicBezTo>
                    <a:pt x="905397" y="786740"/>
                    <a:pt x="899177" y="789316"/>
                    <a:pt x="892691" y="789316"/>
                  </a:cubicBezTo>
                  <a:lnTo>
                    <a:pt x="24455" y="789316"/>
                  </a:lnTo>
                  <a:cubicBezTo>
                    <a:pt x="17969" y="789316"/>
                    <a:pt x="11749" y="786740"/>
                    <a:pt x="7163" y="782154"/>
                  </a:cubicBezTo>
                  <a:cubicBezTo>
                    <a:pt x="2577" y="777567"/>
                    <a:pt x="0" y="771347"/>
                    <a:pt x="0" y="764861"/>
                  </a:cubicBezTo>
                  <a:lnTo>
                    <a:pt x="0" y="24455"/>
                  </a:lnTo>
                  <a:cubicBezTo>
                    <a:pt x="0" y="17969"/>
                    <a:pt x="2577" y="11749"/>
                    <a:pt x="7163" y="7163"/>
                  </a:cubicBezTo>
                  <a:cubicBezTo>
                    <a:pt x="11749" y="2577"/>
                    <a:pt x="17969" y="0"/>
                    <a:pt x="24455" y="0"/>
                  </a:cubicBezTo>
                  <a:close/>
                </a:path>
              </a:pathLst>
            </a:custGeom>
            <a:gradFill rotWithShape="true">
              <a:gsLst>
                <a:gs pos="0">
                  <a:srgbClr val="000000">
                    <a:alpha val="100000"/>
                  </a:srgbClr>
                </a:gs>
                <a:gs pos="100000">
                  <a:srgbClr val="3533CD">
                    <a:alpha val="100000"/>
                  </a:srgbClr>
                </a:gs>
              </a:gsLst>
              <a:lin ang="0"/>
            </a:gradFill>
          </p:spPr>
        </p:sp>
        <p:sp>
          <p:nvSpPr>
            <p:cNvPr name="TextBox 41" id="41"/>
            <p:cNvSpPr txBox="true"/>
            <p:nvPr/>
          </p:nvSpPr>
          <p:spPr>
            <a:xfrm>
              <a:off x="0" y="-28575"/>
              <a:ext cx="917147" cy="817891"/>
            </a:xfrm>
            <a:prstGeom prst="rect">
              <a:avLst/>
            </a:prstGeom>
          </p:spPr>
          <p:txBody>
            <a:bodyPr anchor="ctr" rtlCol="false" tIns="50800" lIns="50800" bIns="50800" rIns="50800"/>
            <a:lstStyle/>
            <a:p>
              <a:pPr algn="ctr">
                <a:lnSpc>
                  <a:spcPts val="2590"/>
                </a:lnSpc>
              </a:pPr>
            </a:p>
          </p:txBody>
        </p:sp>
      </p:grpSp>
      <p:sp>
        <p:nvSpPr>
          <p:cNvPr name="TextBox 42" id="42"/>
          <p:cNvSpPr txBox="true"/>
          <p:nvPr/>
        </p:nvSpPr>
        <p:spPr>
          <a:xfrm rot="0">
            <a:off x="376466" y="7247113"/>
            <a:ext cx="3371278" cy="3039887"/>
          </a:xfrm>
          <a:prstGeom prst="rect">
            <a:avLst/>
          </a:prstGeom>
        </p:spPr>
        <p:txBody>
          <a:bodyPr anchor="t" rtlCol="false" tIns="0" lIns="0" bIns="0" rIns="0">
            <a:spAutoFit/>
          </a:bodyPr>
          <a:lstStyle/>
          <a:p>
            <a:pPr algn="l" marL="473776" indent="-236888" lvl="1">
              <a:lnSpc>
                <a:spcPts val="3072"/>
              </a:lnSpc>
              <a:buAutoNum type="arabicPeriod" startAt="1"/>
            </a:pPr>
            <a:r>
              <a:rPr lang="en-US" sz="2194">
                <a:solidFill>
                  <a:srgbClr val="FFFAEB"/>
                </a:solidFill>
                <a:latin typeface="DM Sans Bold"/>
              </a:rPr>
              <a:t>Mean Absolute Error (MAE)</a:t>
            </a:r>
          </a:p>
          <a:p>
            <a:pPr algn="l" marL="473776" indent="-236888" lvl="1">
              <a:lnSpc>
                <a:spcPts val="3072"/>
              </a:lnSpc>
              <a:buAutoNum type="arabicPeriod" startAt="1"/>
            </a:pPr>
            <a:r>
              <a:rPr lang="en-US" sz="2194">
                <a:solidFill>
                  <a:srgbClr val="FFFAEB"/>
                </a:solidFill>
                <a:latin typeface="DM Sans Bold"/>
              </a:rPr>
              <a:t>Mean Squared Error (MSE)</a:t>
            </a:r>
          </a:p>
          <a:p>
            <a:pPr algn="l" marL="473776" indent="-236888" lvl="1">
              <a:lnSpc>
                <a:spcPts val="3072"/>
              </a:lnSpc>
              <a:buAutoNum type="arabicPeriod" startAt="1"/>
            </a:pPr>
            <a:r>
              <a:rPr lang="en-US" sz="2194">
                <a:solidFill>
                  <a:srgbClr val="FFFAEB"/>
                </a:solidFill>
                <a:latin typeface="DM Sans Bold"/>
              </a:rPr>
              <a:t>Root Mean Squared Error (RMSE)</a:t>
            </a:r>
          </a:p>
          <a:p>
            <a:pPr algn="l" marL="473776" indent="-236888" lvl="1">
              <a:lnSpc>
                <a:spcPts val="3072"/>
              </a:lnSpc>
              <a:buAutoNum type="arabicPeriod" startAt="1"/>
            </a:pPr>
            <a:r>
              <a:rPr lang="en-US" sz="2194">
                <a:solidFill>
                  <a:srgbClr val="FFFAEB"/>
                </a:solidFill>
                <a:latin typeface="DM Sans Bold"/>
              </a:rPr>
              <a:t>R Squared (R2)</a:t>
            </a:r>
          </a:p>
          <a:p>
            <a:pPr algn="l">
              <a:lnSpc>
                <a:spcPts val="3072"/>
              </a:lnSpc>
              <a:spcBef>
                <a:spcPct val="0"/>
              </a:spcBef>
            </a:pPr>
          </a:p>
        </p:txBody>
      </p:sp>
      <p:grpSp>
        <p:nvGrpSpPr>
          <p:cNvPr name="Group 43" id="43"/>
          <p:cNvGrpSpPr/>
          <p:nvPr/>
        </p:nvGrpSpPr>
        <p:grpSpPr>
          <a:xfrm rot="0">
            <a:off x="5151436" y="7194089"/>
            <a:ext cx="3482291" cy="1344437"/>
            <a:chOff x="0" y="0"/>
            <a:chExt cx="917147" cy="354090"/>
          </a:xfrm>
        </p:grpSpPr>
        <p:sp>
          <p:nvSpPr>
            <p:cNvPr name="Freeform 44" id="44"/>
            <p:cNvSpPr/>
            <p:nvPr/>
          </p:nvSpPr>
          <p:spPr>
            <a:xfrm flipH="false" flipV="false" rot="0">
              <a:off x="0" y="0"/>
              <a:ext cx="917147" cy="354090"/>
            </a:xfrm>
            <a:custGeom>
              <a:avLst/>
              <a:gdLst/>
              <a:ahLst/>
              <a:cxnLst/>
              <a:rect r="r" b="b" t="t" l="l"/>
              <a:pathLst>
                <a:path h="354090" w="917147">
                  <a:moveTo>
                    <a:pt x="24455" y="0"/>
                  </a:moveTo>
                  <a:lnTo>
                    <a:pt x="892691" y="0"/>
                  </a:lnTo>
                  <a:cubicBezTo>
                    <a:pt x="899177" y="0"/>
                    <a:pt x="905397" y="2577"/>
                    <a:pt x="909984" y="7163"/>
                  </a:cubicBezTo>
                  <a:cubicBezTo>
                    <a:pt x="914570" y="11749"/>
                    <a:pt x="917147" y="17969"/>
                    <a:pt x="917147" y="24455"/>
                  </a:cubicBezTo>
                  <a:lnTo>
                    <a:pt x="917147" y="329635"/>
                  </a:lnTo>
                  <a:cubicBezTo>
                    <a:pt x="917147" y="336121"/>
                    <a:pt x="914570" y="342341"/>
                    <a:pt x="909984" y="346927"/>
                  </a:cubicBezTo>
                  <a:cubicBezTo>
                    <a:pt x="905397" y="351514"/>
                    <a:pt x="899177" y="354090"/>
                    <a:pt x="892691" y="354090"/>
                  </a:cubicBezTo>
                  <a:lnTo>
                    <a:pt x="24455" y="354090"/>
                  </a:lnTo>
                  <a:cubicBezTo>
                    <a:pt x="17969" y="354090"/>
                    <a:pt x="11749" y="351514"/>
                    <a:pt x="7163" y="346927"/>
                  </a:cubicBezTo>
                  <a:cubicBezTo>
                    <a:pt x="2577" y="342341"/>
                    <a:pt x="0" y="336121"/>
                    <a:pt x="0" y="329635"/>
                  </a:cubicBezTo>
                  <a:lnTo>
                    <a:pt x="0" y="24455"/>
                  </a:lnTo>
                  <a:cubicBezTo>
                    <a:pt x="0" y="17969"/>
                    <a:pt x="2577" y="11749"/>
                    <a:pt x="7163" y="7163"/>
                  </a:cubicBezTo>
                  <a:cubicBezTo>
                    <a:pt x="11749" y="2577"/>
                    <a:pt x="17969" y="0"/>
                    <a:pt x="24455" y="0"/>
                  </a:cubicBezTo>
                  <a:close/>
                </a:path>
              </a:pathLst>
            </a:custGeom>
            <a:gradFill rotWithShape="true">
              <a:gsLst>
                <a:gs pos="0">
                  <a:srgbClr val="000000">
                    <a:alpha val="100000"/>
                  </a:srgbClr>
                </a:gs>
                <a:gs pos="100000">
                  <a:srgbClr val="3533CD">
                    <a:alpha val="100000"/>
                  </a:srgbClr>
                </a:gs>
              </a:gsLst>
              <a:lin ang="0"/>
            </a:gradFill>
          </p:spPr>
        </p:sp>
        <p:sp>
          <p:nvSpPr>
            <p:cNvPr name="TextBox 45" id="45"/>
            <p:cNvSpPr txBox="true"/>
            <p:nvPr/>
          </p:nvSpPr>
          <p:spPr>
            <a:xfrm>
              <a:off x="0" y="-28575"/>
              <a:ext cx="917147" cy="382665"/>
            </a:xfrm>
            <a:prstGeom prst="rect">
              <a:avLst/>
            </a:prstGeom>
          </p:spPr>
          <p:txBody>
            <a:bodyPr anchor="ctr" rtlCol="false" tIns="50800" lIns="50800" bIns="50800" rIns="50800"/>
            <a:lstStyle/>
            <a:p>
              <a:pPr algn="ctr">
                <a:lnSpc>
                  <a:spcPts val="2590"/>
                </a:lnSpc>
              </a:pPr>
            </a:p>
          </p:txBody>
        </p:sp>
      </p:grpSp>
      <p:sp>
        <p:nvSpPr>
          <p:cNvPr name="TextBox 46" id="46"/>
          <p:cNvSpPr txBox="true"/>
          <p:nvPr/>
        </p:nvSpPr>
        <p:spPr>
          <a:xfrm rot="0">
            <a:off x="5151436" y="7322677"/>
            <a:ext cx="3371278" cy="1134887"/>
          </a:xfrm>
          <a:prstGeom prst="rect">
            <a:avLst/>
          </a:prstGeom>
        </p:spPr>
        <p:txBody>
          <a:bodyPr anchor="t" rtlCol="false" tIns="0" lIns="0" bIns="0" rIns="0">
            <a:spAutoFit/>
          </a:bodyPr>
          <a:lstStyle/>
          <a:p>
            <a:pPr algn="l" marL="473776" indent="-236888" lvl="1">
              <a:lnSpc>
                <a:spcPts val="3072"/>
              </a:lnSpc>
              <a:buAutoNum type="arabicPeriod" startAt="1"/>
            </a:pPr>
            <a:r>
              <a:rPr lang="en-US" sz="2194">
                <a:solidFill>
                  <a:srgbClr val="FFFAEB"/>
                </a:solidFill>
                <a:latin typeface="DM Sans Bold"/>
              </a:rPr>
              <a:t>Silhouette score</a:t>
            </a:r>
          </a:p>
          <a:p>
            <a:pPr algn="l" marL="473776" indent="-236888" lvl="1">
              <a:lnSpc>
                <a:spcPts val="3072"/>
              </a:lnSpc>
              <a:buAutoNum type="arabicPeriod" startAt="1"/>
            </a:pPr>
            <a:r>
              <a:rPr lang="en-US" sz="2194">
                <a:solidFill>
                  <a:srgbClr val="FFFAEB"/>
                </a:solidFill>
                <a:latin typeface="DM Sans Bold"/>
              </a:rPr>
              <a:t>index</a:t>
            </a:r>
          </a:p>
          <a:p>
            <a:pPr algn="l">
              <a:lnSpc>
                <a:spcPts val="3072"/>
              </a:lnSpc>
              <a:spcBef>
                <a:spcPct val="0"/>
              </a:spcBef>
            </a:pPr>
          </a:p>
        </p:txBody>
      </p:sp>
      <p:grpSp>
        <p:nvGrpSpPr>
          <p:cNvPr name="Group 47" id="47"/>
          <p:cNvGrpSpPr/>
          <p:nvPr/>
        </p:nvGrpSpPr>
        <p:grpSpPr>
          <a:xfrm rot="-10800000">
            <a:off x="5036349" y="6232730"/>
            <a:ext cx="4295435" cy="908972"/>
            <a:chOff x="0" y="0"/>
            <a:chExt cx="709804" cy="150204"/>
          </a:xfrm>
        </p:grpSpPr>
        <p:sp>
          <p:nvSpPr>
            <p:cNvPr name="Freeform 48" id="48"/>
            <p:cNvSpPr/>
            <p:nvPr/>
          </p:nvSpPr>
          <p:spPr>
            <a:xfrm flipH="false" flipV="false" rot="0">
              <a:off x="0" y="0"/>
              <a:ext cx="709804" cy="150204"/>
            </a:xfrm>
            <a:custGeom>
              <a:avLst/>
              <a:gdLst/>
              <a:ahLst/>
              <a:cxnLst/>
              <a:rect r="r" b="b" t="t" l="l"/>
              <a:pathLst>
                <a:path h="150204" w="709804">
                  <a:moveTo>
                    <a:pt x="0" y="0"/>
                  </a:moveTo>
                  <a:lnTo>
                    <a:pt x="709804" y="0"/>
                  </a:lnTo>
                  <a:lnTo>
                    <a:pt x="709804" y="150204"/>
                  </a:lnTo>
                  <a:lnTo>
                    <a:pt x="0" y="150204"/>
                  </a:lnTo>
                  <a:close/>
                </a:path>
              </a:pathLst>
            </a:custGeom>
            <a:solidFill>
              <a:srgbClr val="1C1816"/>
            </a:solidFill>
          </p:spPr>
        </p:sp>
        <p:sp>
          <p:nvSpPr>
            <p:cNvPr name="TextBox 49" id="49"/>
            <p:cNvSpPr txBox="true"/>
            <p:nvPr/>
          </p:nvSpPr>
          <p:spPr>
            <a:xfrm>
              <a:off x="0" y="-28575"/>
              <a:ext cx="709804" cy="178779"/>
            </a:xfrm>
            <a:prstGeom prst="rect">
              <a:avLst/>
            </a:prstGeom>
          </p:spPr>
          <p:txBody>
            <a:bodyPr anchor="ctr" rtlCol="false" tIns="50800" lIns="50800" bIns="50800" rIns="50800"/>
            <a:lstStyle/>
            <a:p>
              <a:pPr algn="ctr">
                <a:lnSpc>
                  <a:spcPts val="2590"/>
                </a:lnSpc>
              </a:pPr>
            </a:p>
          </p:txBody>
        </p:sp>
      </p:grpSp>
      <p:grpSp>
        <p:nvGrpSpPr>
          <p:cNvPr name="Group 50" id="50"/>
          <p:cNvGrpSpPr/>
          <p:nvPr/>
        </p:nvGrpSpPr>
        <p:grpSpPr>
          <a:xfrm rot="-10800000">
            <a:off x="-85612" y="6256542"/>
            <a:ext cx="4295435" cy="908972"/>
            <a:chOff x="0" y="0"/>
            <a:chExt cx="709804" cy="150204"/>
          </a:xfrm>
        </p:grpSpPr>
        <p:sp>
          <p:nvSpPr>
            <p:cNvPr name="Freeform 51" id="51"/>
            <p:cNvSpPr/>
            <p:nvPr/>
          </p:nvSpPr>
          <p:spPr>
            <a:xfrm flipH="false" flipV="false" rot="0">
              <a:off x="0" y="0"/>
              <a:ext cx="709804" cy="150204"/>
            </a:xfrm>
            <a:custGeom>
              <a:avLst/>
              <a:gdLst/>
              <a:ahLst/>
              <a:cxnLst/>
              <a:rect r="r" b="b" t="t" l="l"/>
              <a:pathLst>
                <a:path h="150204" w="709804">
                  <a:moveTo>
                    <a:pt x="0" y="0"/>
                  </a:moveTo>
                  <a:lnTo>
                    <a:pt x="709804" y="0"/>
                  </a:lnTo>
                  <a:lnTo>
                    <a:pt x="709804" y="150204"/>
                  </a:lnTo>
                  <a:lnTo>
                    <a:pt x="0" y="150204"/>
                  </a:lnTo>
                  <a:close/>
                </a:path>
              </a:pathLst>
            </a:custGeom>
            <a:solidFill>
              <a:srgbClr val="1C1816"/>
            </a:solidFill>
          </p:spPr>
        </p:sp>
        <p:sp>
          <p:nvSpPr>
            <p:cNvPr name="TextBox 52" id="52"/>
            <p:cNvSpPr txBox="true"/>
            <p:nvPr/>
          </p:nvSpPr>
          <p:spPr>
            <a:xfrm>
              <a:off x="0" y="-28575"/>
              <a:ext cx="709804" cy="178779"/>
            </a:xfrm>
            <a:prstGeom prst="rect">
              <a:avLst/>
            </a:prstGeom>
          </p:spPr>
          <p:txBody>
            <a:bodyPr anchor="ctr" rtlCol="false" tIns="50800" lIns="50800" bIns="50800" rIns="50800"/>
            <a:lstStyle/>
            <a:p>
              <a:pPr algn="ctr">
                <a:lnSpc>
                  <a:spcPts val="2590"/>
                </a:lnSpc>
              </a:pPr>
            </a:p>
          </p:txBody>
        </p:sp>
      </p:grpSp>
      <p:sp>
        <p:nvSpPr>
          <p:cNvPr name="TextBox 53" id="53"/>
          <p:cNvSpPr txBox="true"/>
          <p:nvPr/>
        </p:nvSpPr>
        <p:spPr>
          <a:xfrm rot="0">
            <a:off x="-85612" y="6439883"/>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Supervised &amp; Deep</a:t>
            </a:r>
          </a:p>
        </p:txBody>
      </p:sp>
      <p:sp>
        <p:nvSpPr>
          <p:cNvPr name="TextBox 54" id="54"/>
          <p:cNvSpPr txBox="true"/>
          <p:nvPr/>
        </p:nvSpPr>
        <p:spPr>
          <a:xfrm rot="0">
            <a:off x="5151436" y="6439883"/>
            <a:ext cx="4130846" cy="452894"/>
          </a:xfrm>
          <a:prstGeom prst="rect">
            <a:avLst/>
          </a:prstGeom>
        </p:spPr>
        <p:txBody>
          <a:bodyPr anchor="t" rtlCol="false" tIns="0" lIns="0" bIns="0" rIns="0">
            <a:spAutoFit/>
          </a:bodyPr>
          <a:lstStyle/>
          <a:p>
            <a:pPr algn="ctr">
              <a:lnSpc>
                <a:spcPts val="3764"/>
              </a:lnSpc>
              <a:spcBef>
                <a:spcPct val="0"/>
              </a:spcBef>
            </a:pPr>
            <a:r>
              <a:rPr lang="en-US" sz="2688">
                <a:solidFill>
                  <a:srgbClr val="FFFAEB"/>
                </a:solidFill>
                <a:latin typeface="DM Sans Bold"/>
              </a:rPr>
              <a:t>Unsupervised </a:t>
            </a:r>
          </a:p>
        </p:txBody>
      </p:sp>
      <p:grpSp>
        <p:nvGrpSpPr>
          <p:cNvPr name="Group 55" id="55"/>
          <p:cNvGrpSpPr/>
          <p:nvPr/>
        </p:nvGrpSpPr>
        <p:grpSpPr>
          <a:xfrm rot="-10800000">
            <a:off x="11311393" y="5457308"/>
            <a:ext cx="4295435" cy="1103335"/>
            <a:chOff x="0" y="0"/>
            <a:chExt cx="709804" cy="182322"/>
          </a:xfrm>
        </p:grpSpPr>
        <p:sp>
          <p:nvSpPr>
            <p:cNvPr name="Freeform 56" id="56"/>
            <p:cNvSpPr/>
            <p:nvPr/>
          </p:nvSpPr>
          <p:spPr>
            <a:xfrm flipH="false" flipV="false" rot="0">
              <a:off x="0" y="0"/>
              <a:ext cx="709804" cy="182322"/>
            </a:xfrm>
            <a:custGeom>
              <a:avLst/>
              <a:gdLst/>
              <a:ahLst/>
              <a:cxnLst/>
              <a:rect r="r" b="b" t="t" l="l"/>
              <a:pathLst>
                <a:path h="182322" w="709804">
                  <a:moveTo>
                    <a:pt x="0" y="0"/>
                  </a:moveTo>
                  <a:lnTo>
                    <a:pt x="709804" y="0"/>
                  </a:lnTo>
                  <a:lnTo>
                    <a:pt x="709804" y="182322"/>
                  </a:lnTo>
                  <a:lnTo>
                    <a:pt x="0" y="182322"/>
                  </a:lnTo>
                  <a:close/>
                </a:path>
              </a:pathLst>
            </a:custGeom>
            <a:solidFill>
              <a:srgbClr val="1C1816"/>
            </a:solidFill>
            <a:ln w="276225" cap="sq">
              <a:solidFill>
                <a:srgbClr val="FFFFFF"/>
              </a:solidFill>
              <a:prstDash val="solid"/>
              <a:miter/>
            </a:ln>
          </p:spPr>
        </p:sp>
        <p:sp>
          <p:nvSpPr>
            <p:cNvPr name="TextBox 57" id="57"/>
            <p:cNvSpPr txBox="true"/>
            <p:nvPr/>
          </p:nvSpPr>
          <p:spPr>
            <a:xfrm>
              <a:off x="0" y="-28575"/>
              <a:ext cx="709804" cy="210897"/>
            </a:xfrm>
            <a:prstGeom prst="rect">
              <a:avLst/>
            </a:prstGeom>
          </p:spPr>
          <p:txBody>
            <a:bodyPr anchor="ctr" rtlCol="false" tIns="50800" lIns="50800" bIns="50800" rIns="50800"/>
            <a:lstStyle/>
            <a:p>
              <a:pPr algn="ctr">
                <a:lnSpc>
                  <a:spcPts val="2590"/>
                </a:lnSpc>
              </a:pPr>
            </a:p>
          </p:txBody>
        </p:sp>
      </p:grpSp>
      <p:sp>
        <p:nvSpPr>
          <p:cNvPr name="TextBox 58" id="58"/>
          <p:cNvSpPr txBox="true"/>
          <p:nvPr/>
        </p:nvSpPr>
        <p:spPr>
          <a:xfrm rot="0">
            <a:off x="11423524" y="5754468"/>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Visualization</a:t>
            </a:r>
          </a:p>
        </p:txBody>
      </p:sp>
      <p:grpSp>
        <p:nvGrpSpPr>
          <p:cNvPr name="Group 59" id="59"/>
          <p:cNvGrpSpPr/>
          <p:nvPr/>
        </p:nvGrpSpPr>
        <p:grpSpPr>
          <a:xfrm rot="0">
            <a:off x="11761545" y="6616442"/>
            <a:ext cx="3482291" cy="1468193"/>
            <a:chOff x="0" y="0"/>
            <a:chExt cx="917147" cy="386684"/>
          </a:xfrm>
        </p:grpSpPr>
        <p:sp>
          <p:nvSpPr>
            <p:cNvPr name="Freeform 60" id="60"/>
            <p:cNvSpPr/>
            <p:nvPr/>
          </p:nvSpPr>
          <p:spPr>
            <a:xfrm flipH="false" flipV="false" rot="0">
              <a:off x="0" y="0"/>
              <a:ext cx="917147" cy="386684"/>
            </a:xfrm>
            <a:custGeom>
              <a:avLst/>
              <a:gdLst/>
              <a:ahLst/>
              <a:cxnLst/>
              <a:rect r="r" b="b" t="t" l="l"/>
              <a:pathLst>
                <a:path h="386684" w="917147">
                  <a:moveTo>
                    <a:pt x="24455" y="0"/>
                  </a:moveTo>
                  <a:lnTo>
                    <a:pt x="892691" y="0"/>
                  </a:lnTo>
                  <a:cubicBezTo>
                    <a:pt x="899177" y="0"/>
                    <a:pt x="905397" y="2577"/>
                    <a:pt x="909984" y="7163"/>
                  </a:cubicBezTo>
                  <a:cubicBezTo>
                    <a:pt x="914570" y="11749"/>
                    <a:pt x="917147" y="17969"/>
                    <a:pt x="917147" y="24455"/>
                  </a:cubicBezTo>
                  <a:lnTo>
                    <a:pt x="917147" y="362229"/>
                  </a:lnTo>
                  <a:cubicBezTo>
                    <a:pt x="917147" y="368715"/>
                    <a:pt x="914570" y="374935"/>
                    <a:pt x="909984" y="379522"/>
                  </a:cubicBezTo>
                  <a:cubicBezTo>
                    <a:pt x="905397" y="384108"/>
                    <a:pt x="899177" y="386684"/>
                    <a:pt x="892691" y="386684"/>
                  </a:cubicBezTo>
                  <a:lnTo>
                    <a:pt x="24455" y="386684"/>
                  </a:lnTo>
                  <a:cubicBezTo>
                    <a:pt x="17969" y="386684"/>
                    <a:pt x="11749" y="384108"/>
                    <a:pt x="7163" y="379522"/>
                  </a:cubicBezTo>
                  <a:cubicBezTo>
                    <a:pt x="2577" y="374935"/>
                    <a:pt x="0" y="368715"/>
                    <a:pt x="0" y="362229"/>
                  </a:cubicBezTo>
                  <a:lnTo>
                    <a:pt x="0" y="24455"/>
                  </a:lnTo>
                  <a:cubicBezTo>
                    <a:pt x="0" y="17969"/>
                    <a:pt x="2577" y="11749"/>
                    <a:pt x="7163" y="7163"/>
                  </a:cubicBezTo>
                  <a:cubicBezTo>
                    <a:pt x="11749" y="2577"/>
                    <a:pt x="17969" y="0"/>
                    <a:pt x="24455" y="0"/>
                  </a:cubicBezTo>
                  <a:close/>
                </a:path>
              </a:pathLst>
            </a:custGeom>
            <a:gradFill rotWithShape="true">
              <a:gsLst>
                <a:gs pos="0">
                  <a:srgbClr val="000000">
                    <a:alpha val="100000"/>
                  </a:srgbClr>
                </a:gs>
                <a:gs pos="100000">
                  <a:srgbClr val="3533CD">
                    <a:alpha val="100000"/>
                  </a:srgbClr>
                </a:gs>
              </a:gsLst>
              <a:lin ang="0"/>
            </a:gradFill>
          </p:spPr>
        </p:sp>
        <p:sp>
          <p:nvSpPr>
            <p:cNvPr name="TextBox 61" id="61"/>
            <p:cNvSpPr txBox="true"/>
            <p:nvPr/>
          </p:nvSpPr>
          <p:spPr>
            <a:xfrm>
              <a:off x="0" y="-28575"/>
              <a:ext cx="917147" cy="415259"/>
            </a:xfrm>
            <a:prstGeom prst="rect">
              <a:avLst/>
            </a:prstGeom>
          </p:spPr>
          <p:txBody>
            <a:bodyPr anchor="ctr" rtlCol="false" tIns="50800" lIns="50800" bIns="50800" rIns="50800"/>
            <a:lstStyle/>
            <a:p>
              <a:pPr algn="ctr">
                <a:lnSpc>
                  <a:spcPts val="2590"/>
                </a:lnSpc>
              </a:pPr>
            </a:p>
          </p:txBody>
        </p:sp>
      </p:grpSp>
      <p:sp>
        <p:nvSpPr>
          <p:cNvPr name="TextBox 62" id="62"/>
          <p:cNvSpPr txBox="true"/>
          <p:nvPr/>
        </p:nvSpPr>
        <p:spPr>
          <a:xfrm rot="0">
            <a:off x="12320212" y="7009635"/>
            <a:ext cx="3371278" cy="372887"/>
          </a:xfrm>
          <a:prstGeom prst="rect">
            <a:avLst/>
          </a:prstGeom>
        </p:spPr>
        <p:txBody>
          <a:bodyPr anchor="t" rtlCol="false" tIns="0" lIns="0" bIns="0" rIns="0">
            <a:spAutoFit/>
          </a:bodyPr>
          <a:lstStyle/>
          <a:p>
            <a:pPr algn="l">
              <a:lnSpc>
                <a:spcPts val="3072"/>
              </a:lnSpc>
              <a:spcBef>
                <a:spcPct val="0"/>
              </a:spcBef>
            </a:pPr>
            <a:r>
              <a:rPr lang="en-US" sz="2194">
                <a:solidFill>
                  <a:srgbClr val="FFFAEB"/>
                </a:solidFill>
                <a:latin typeface="DM Sans Bold"/>
              </a:rPr>
              <a:t>Distribution Plot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0190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92D3FA"/>
            </a:solidFill>
          </p:spPr>
        </p:sp>
        <p:sp>
          <p:nvSpPr>
            <p:cNvPr name="TextBox 4" id="4"/>
            <p:cNvSpPr txBox="true"/>
            <p:nvPr/>
          </p:nvSpPr>
          <p:spPr>
            <a:xfrm>
              <a:off x="0" y="-28575"/>
              <a:ext cx="812800" cy="2737908"/>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1028700" y="614481"/>
            <a:ext cx="6724410" cy="837962"/>
          </a:xfrm>
          <a:prstGeom prst="rect">
            <a:avLst/>
          </a:prstGeom>
        </p:spPr>
        <p:txBody>
          <a:bodyPr anchor="t" rtlCol="false" tIns="0" lIns="0" bIns="0" rIns="0">
            <a:spAutoFit/>
          </a:bodyPr>
          <a:lstStyle/>
          <a:p>
            <a:pPr algn="l">
              <a:lnSpc>
                <a:spcPts val="6699"/>
              </a:lnSpc>
            </a:pPr>
            <a:r>
              <a:rPr lang="en-US" sz="5582">
                <a:solidFill>
                  <a:srgbClr val="FFFFFF"/>
                </a:solidFill>
                <a:latin typeface="DM Sans Bold"/>
              </a:rPr>
              <a:t>Dataset Details</a:t>
            </a:r>
          </a:p>
        </p:txBody>
      </p:sp>
      <p:sp>
        <p:nvSpPr>
          <p:cNvPr name="TextBox 6" id="6"/>
          <p:cNvSpPr txBox="true"/>
          <p:nvPr/>
        </p:nvSpPr>
        <p:spPr>
          <a:xfrm rot="0">
            <a:off x="666510" y="1838325"/>
            <a:ext cx="14180597" cy="7961252"/>
          </a:xfrm>
          <a:prstGeom prst="rect">
            <a:avLst/>
          </a:prstGeom>
        </p:spPr>
        <p:txBody>
          <a:bodyPr anchor="t" rtlCol="false" tIns="0" lIns="0" bIns="0" rIns="0">
            <a:spAutoFit/>
          </a:bodyPr>
          <a:lstStyle/>
          <a:p>
            <a:pPr algn="l" marL="505464" indent="-252732" lvl="1">
              <a:lnSpc>
                <a:spcPts val="2809"/>
              </a:lnSpc>
              <a:buFont typeface="Arial"/>
              <a:buChar char="•"/>
            </a:pPr>
            <a:r>
              <a:rPr lang="en-US" sz="2341">
                <a:solidFill>
                  <a:srgbClr val="FFFFFF"/>
                </a:solidFill>
                <a:latin typeface="DM Sans"/>
              </a:rPr>
              <a:t>Well-documented</a:t>
            </a:r>
          </a:p>
          <a:p>
            <a:pPr algn="l" marL="505464" indent="-252732" lvl="1">
              <a:lnSpc>
                <a:spcPts val="2809"/>
              </a:lnSpc>
              <a:buFont typeface="Arial"/>
              <a:buChar char="•"/>
            </a:pPr>
            <a:r>
              <a:rPr lang="en-US" sz="2341">
                <a:solidFill>
                  <a:srgbClr val="FFFFFF"/>
                </a:solidFill>
                <a:latin typeface="DM Sans"/>
              </a:rPr>
              <a:t>Learning purpose</a:t>
            </a:r>
          </a:p>
          <a:p>
            <a:pPr algn="l" marL="505464" indent="-252732" lvl="1">
              <a:lnSpc>
                <a:spcPts val="2809"/>
              </a:lnSpc>
              <a:buFont typeface="Arial"/>
              <a:buChar char="•"/>
            </a:pPr>
            <a:r>
              <a:rPr lang="en-US" sz="2341">
                <a:solidFill>
                  <a:srgbClr val="FFFFFF"/>
                </a:solidFill>
                <a:latin typeface="DM Sans"/>
              </a:rPr>
              <a:t>covers sales from 2010-02-05 to 2012-11-01</a:t>
            </a:r>
          </a:p>
          <a:p>
            <a:pPr algn="l" marL="505464" indent="-252732" lvl="1">
              <a:lnSpc>
                <a:spcPts val="2809"/>
              </a:lnSpc>
              <a:buFont typeface="Arial"/>
              <a:buChar char="•"/>
            </a:pPr>
            <a:r>
              <a:rPr lang="en-US" sz="2341">
                <a:solidFill>
                  <a:srgbClr val="FFFFFF"/>
                </a:solidFill>
                <a:latin typeface="DM Sans"/>
              </a:rPr>
              <a:t>In the dataset,</a:t>
            </a:r>
          </a:p>
          <a:p>
            <a:pPr algn="l" marL="1010928" indent="-336976" lvl="2">
              <a:lnSpc>
                <a:spcPts val="2809"/>
              </a:lnSpc>
              <a:buFont typeface="Arial"/>
              <a:buChar char="⚬"/>
            </a:pPr>
            <a:r>
              <a:rPr lang="en-US" sz="2341">
                <a:solidFill>
                  <a:srgbClr val="FFFFFF"/>
                </a:solidFill>
                <a:latin typeface="DM Sans"/>
              </a:rPr>
              <a:t>Store - the store number</a:t>
            </a:r>
          </a:p>
          <a:p>
            <a:pPr algn="l" marL="1010928" indent="-336976" lvl="2">
              <a:lnSpc>
                <a:spcPts val="2809"/>
              </a:lnSpc>
              <a:buFont typeface="Arial"/>
              <a:buChar char="⚬"/>
            </a:pPr>
            <a:r>
              <a:rPr lang="en-US" sz="2341">
                <a:solidFill>
                  <a:srgbClr val="FFFFFF"/>
                </a:solidFill>
                <a:latin typeface="DM Sans"/>
              </a:rPr>
              <a:t>Date - the week of sales</a:t>
            </a:r>
          </a:p>
          <a:p>
            <a:pPr algn="l" marL="1010928" indent="-336976" lvl="2">
              <a:lnSpc>
                <a:spcPts val="2809"/>
              </a:lnSpc>
              <a:buFont typeface="Arial"/>
              <a:buChar char="⚬"/>
            </a:pPr>
            <a:r>
              <a:rPr lang="en-US" sz="2341">
                <a:solidFill>
                  <a:srgbClr val="FFFFFF"/>
                </a:solidFill>
                <a:latin typeface="DM Sans"/>
              </a:rPr>
              <a:t>Weekly_Sales - sales for the given store</a:t>
            </a:r>
          </a:p>
          <a:p>
            <a:pPr algn="l" marL="1010928" indent="-336976" lvl="2">
              <a:lnSpc>
                <a:spcPts val="2809"/>
              </a:lnSpc>
              <a:buFont typeface="Arial"/>
              <a:buChar char="⚬"/>
            </a:pPr>
            <a:r>
              <a:rPr lang="en-US" sz="2341">
                <a:solidFill>
                  <a:srgbClr val="FFFFFF"/>
                </a:solidFill>
                <a:latin typeface="DM Sans"/>
              </a:rPr>
              <a:t>Holiday_Flag - whether the week is a special holiday week 1 – Holiday week 0 – Non-holiday week</a:t>
            </a:r>
          </a:p>
          <a:p>
            <a:pPr algn="l" marL="1010928" indent="-336976" lvl="2">
              <a:lnSpc>
                <a:spcPts val="2809"/>
              </a:lnSpc>
              <a:buFont typeface="Arial"/>
              <a:buChar char="⚬"/>
            </a:pPr>
            <a:r>
              <a:rPr lang="en-US" sz="2341">
                <a:solidFill>
                  <a:srgbClr val="FFFFFF"/>
                </a:solidFill>
                <a:latin typeface="DM Sans"/>
              </a:rPr>
              <a:t>Temperature - Temperature on the day of sale</a:t>
            </a:r>
          </a:p>
          <a:p>
            <a:pPr algn="l" marL="1010928" indent="-336976" lvl="2">
              <a:lnSpc>
                <a:spcPts val="2809"/>
              </a:lnSpc>
              <a:buFont typeface="Arial"/>
              <a:buChar char="⚬"/>
            </a:pPr>
            <a:r>
              <a:rPr lang="en-US" sz="2341">
                <a:solidFill>
                  <a:srgbClr val="FFFFFF"/>
                </a:solidFill>
                <a:latin typeface="DM Sans"/>
              </a:rPr>
              <a:t>Fuel_Price - Cost of fuel in the region</a:t>
            </a:r>
          </a:p>
          <a:p>
            <a:pPr algn="l" marL="1010928" indent="-336976" lvl="2">
              <a:lnSpc>
                <a:spcPts val="2809"/>
              </a:lnSpc>
              <a:buFont typeface="Arial"/>
              <a:buChar char="⚬"/>
            </a:pPr>
            <a:r>
              <a:rPr lang="en-US" sz="2341">
                <a:solidFill>
                  <a:srgbClr val="FFFFFF"/>
                </a:solidFill>
                <a:latin typeface="DM Sans"/>
              </a:rPr>
              <a:t>CPI – Prevailing consumer price index</a:t>
            </a:r>
          </a:p>
          <a:p>
            <a:pPr algn="l" marL="1010928" indent="-336976" lvl="2">
              <a:lnSpc>
                <a:spcPts val="2809"/>
              </a:lnSpc>
              <a:buFont typeface="Arial"/>
              <a:buChar char="⚬"/>
            </a:pPr>
            <a:r>
              <a:rPr lang="en-US" sz="2341">
                <a:solidFill>
                  <a:srgbClr val="FFFFFF"/>
                </a:solidFill>
                <a:latin typeface="DM Sans"/>
              </a:rPr>
              <a:t>Unemployment - Prevailing unemployment rate</a:t>
            </a:r>
          </a:p>
          <a:p>
            <a:pPr algn="l" marL="1010928" indent="-336976" lvl="2">
              <a:lnSpc>
                <a:spcPts val="2809"/>
              </a:lnSpc>
              <a:buFont typeface="Arial"/>
              <a:buChar char="⚬"/>
            </a:pPr>
            <a:r>
              <a:rPr lang="en-US" sz="2341">
                <a:solidFill>
                  <a:srgbClr val="FFFFFF"/>
                </a:solidFill>
                <a:latin typeface="DM Sans"/>
              </a:rPr>
              <a:t>Holiday Events</a:t>
            </a:r>
          </a:p>
          <a:p>
            <a:pPr algn="l" marL="1516392" indent="-379098" lvl="3">
              <a:lnSpc>
                <a:spcPts val="2809"/>
              </a:lnSpc>
              <a:buFont typeface="Arial"/>
              <a:buChar char="￭"/>
            </a:pPr>
            <a:r>
              <a:rPr lang="en-US" sz="2341">
                <a:solidFill>
                  <a:srgbClr val="FFFFFF"/>
                </a:solidFill>
                <a:latin typeface="DM Sans"/>
              </a:rPr>
              <a:t>Super Bowl: 12-Feb-10, 11-Feb-11, 10-Feb-12, 8-Feb-13</a:t>
            </a:r>
          </a:p>
          <a:p>
            <a:pPr algn="l" marL="1516392" indent="-379098" lvl="3">
              <a:lnSpc>
                <a:spcPts val="2809"/>
              </a:lnSpc>
              <a:buFont typeface="Arial"/>
              <a:buChar char="￭"/>
            </a:pPr>
            <a:r>
              <a:rPr lang="en-US" sz="2341">
                <a:solidFill>
                  <a:srgbClr val="FFFFFF"/>
                </a:solidFill>
                <a:latin typeface="DM Sans"/>
              </a:rPr>
              <a:t>Labour Day: 10-Sep-10, 9-Sep-11, 7-Sep-12, 6-Sep-13</a:t>
            </a:r>
          </a:p>
          <a:p>
            <a:pPr algn="l" marL="1516392" indent="-379098" lvl="3">
              <a:lnSpc>
                <a:spcPts val="2809"/>
              </a:lnSpc>
              <a:buFont typeface="Arial"/>
              <a:buChar char="￭"/>
            </a:pPr>
            <a:r>
              <a:rPr lang="en-US" sz="2341">
                <a:solidFill>
                  <a:srgbClr val="FFFFFF"/>
                </a:solidFill>
                <a:latin typeface="DM Sans"/>
              </a:rPr>
              <a:t>Thanksgiving: 26-Nov-10, 25-Nov-11, 23-Nov-12, 29-Nov-13</a:t>
            </a:r>
          </a:p>
          <a:p>
            <a:pPr algn="l" marL="1516392" indent="-379098" lvl="3">
              <a:lnSpc>
                <a:spcPts val="2809"/>
              </a:lnSpc>
              <a:buFont typeface="Arial"/>
              <a:buChar char="￭"/>
            </a:pPr>
            <a:r>
              <a:rPr lang="en-US" sz="2341">
                <a:solidFill>
                  <a:srgbClr val="FFFFFF"/>
                </a:solidFill>
                <a:latin typeface="DM Sans"/>
              </a:rPr>
              <a:t>Christmas: 31-Dec-10, 30-Dec-11, 28-Dec-12, 27-Dec-13</a:t>
            </a:r>
          </a:p>
          <a:p>
            <a:pPr algn="l" marL="505464" indent="-252732" lvl="1">
              <a:lnSpc>
                <a:spcPts val="2809"/>
              </a:lnSpc>
              <a:buFont typeface="Arial"/>
              <a:buChar char="•"/>
            </a:pPr>
            <a:r>
              <a:rPr lang="en-US" sz="2341">
                <a:solidFill>
                  <a:srgbClr val="FFFFFF"/>
                </a:solidFill>
                <a:latin typeface="DM Sans"/>
              </a:rPr>
              <a:t>One of the leading retail stores in the US, Walmart, would like to predict the sales and demand accurately. There are certain events and holidays which impact sales on each day. There are sales data available for 45 stores of Walmart. The business is facing a challenge due to unforeseen demands and runs out of stock some times</a:t>
            </a:r>
          </a:p>
          <a:p>
            <a:pPr algn="l">
              <a:lnSpc>
                <a:spcPts val="182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829165" y="375532"/>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84AEEE"/>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Experimental Results </a:t>
              </a:r>
            </a:p>
          </p:txBody>
        </p:sp>
      </p:grpSp>
      <p:grpSp>
        <p:nvGrpSpPr>
          <p:cNvPr name="Group 8" id="8"/>
          <p:cNvGrpSpPr/>
          <p:nvPr/>
        </p:nvGrpSpPr>
        <p:grpSpPr>
          <a:xfrm rot="0">
            <a:off x="-641135" y="925830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3153034" y="2368632"/>
            <a:ext cx="11544584" cy="6713197"/>
          </a:xfrm>
          <a:custGeom>
            <a:avLst/>
            <a:gdLst/>
            <a:ahLst/>
            <a:cxnLst/>
            <a:rect r="r" b="b" t="t" l="l"/>
            <a:pathLst>
              <a:path h="6713197" w="11544584">
                <a:moveTo>
                  <a:pt x="0" y="0"/>
                </a:moveTo>
                <a:lnTo>
                  <a:pt x="11544583" y="0"/>
                </a:lnTo>
                <a:lnTo>
                  <a:pt x="11544583" y="6713196"/>
                </a:lnTo>
                <a:lnTo>
                  <a:pt x="0" y="671319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829165" y="375532"/>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84AEEE"/>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Experimental Results </a:t>
              </a:r>
            </a:p>
          </p:txBody>
        </p:sp>
      </p:grpSp>
      <p:grpSp>
        <p:nvGrpSpPr>
          <p:cNvPr name="Group 8" id="8"/>
          <p:cNvGrpSpPr/>
          <p:nvPr/>
        </p:nvGrpSpPr>
        <p:grpSpPr>
          <a:xfrm rot="0">
            <a:off x="-641135" y="925830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3645435" y="2352519"/>
            <a:ext cx="11098922" cy="6745422"/>
          </a:xfrm>
          <a:custGeom>
            <a:avLst/>
            <a:gdLst/>
            <a:ahLst/>
            <a:cxnLst/>
            <a:rect r="r" b="b" t="t" l="l"/>
            <a:pathLst>
              <a:path h="6745422" w="11098922">
                <a:moveTo>
                  <a:pt x="0" y="0"/>
                </a:moveTo>
                <a:lnTo>
                  <a:pt x="11098922" y="0"/>
                </a:lnTo>
                <a:lnTo>
                  <a:pt x="11098922" y="6745422"/>
                </a:lnTo>
                <a:lnTo>
                  <a:pt x="0" y="674542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829165" y="375532"/>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84AEEE"/>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Experimental Results </a:t>
              </a:r>
            </a:p>
          </p:txBody>
        </p:sp>
      </p:grpSp>
      <p:grpSp>
        <p:nvGrpSpPr>
          <p:cNvPr name="Group 8" id="8"/>
          <p:cNvGrpSpPr/>
          <p:nvPr/>
        </p:nvGrpSpPr>
        <p:grpSpPr>
          <a:xfrm rot="0">
            <a:off x="-641135" y="925830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1C1816"/>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3048744" y="2732488"/>
            <a:ext cx="12190512" cy="4822025"/>
          </a:xfrm>
          <a:custGeom>
            <a:avLst/>
            <a:gdLst/>
            <a:ahLst/>
            <a:cxnLst/>
            <a:rect r="r" b="b" t="t" l="l"/>
            <a:pathLst>
              <a:path h="4822025" w="12190512">
                <a:moveTo>
                  <a:pt x="0" y="0"/>
                </a:moveTo>
                <a:lnTo>
                  <a:pt x="12190512" y="0"/>
                </a:lnTo>
                <a:lnTo>
                  <a:pt x="12190512" y="4822024"/>
                </a:lnTo>
                <a:lnTo>
                  <a:pt x="0" y="4822024"/>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303886" y="-594687"/>
            <a:ext cx="1537234" cy="15372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0425671" y="458568"/>
            <a:ext cx="483979" cy="48397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5400000">
            <a:off x="5688475" y="-2730277"/>
            <a:ext cx="4114800" cy="13168878"/>
            <a:chOff x="0" y="0"/>
            <a:chExt cx="567589" cy="1816493"/>
          </a:xfrm>
        </p:grpSpPr>
        <p:sp>
          <p:nvSpPr>
            <p:cNvPr name="Freeform 12" id="12"/>
            <p:cNvSpPr/>
            <p:nvPr/>
          </p:nvSpPr>
          <p:spPr>
            <a:xfrm flipH="false" flipV="false" rot="0">
              <a:off x="0" y="0"/>
              <a:ext cx="567589" cy="1816493"/>
            </a:xfrm>
            <a:custGeom>
              <a:avLst/>
              <a:gdLst/>
              <a:ahLst/>
              <a:cxnLst/>
              <a:rect r="r" b="b" t="t" l="l"/>
              <a:pathLst>
                <a:path h="1816493" w="567589">
                  <a:moveTo>
                    <a:pt x="189298" y="19070"/>
                  </a:moveTo>
                  <a:cubicBezTo>
                    <a:pt x="218303" y="7556"/>
                    <a:pt x="251479" y="0"/>
                    <a:pt x="283947" y="0"/>
                  </a:cubicBezTo>
                  <a:cubicBezTo>
                    <a:pt x="316417" y="0"/>
                    <a:pt x="347660" y="6476"/>
                    <a:pt x="376452" y="17990"/>
                  </a:cubicBezTo>
                  <a:cubicBezTo>
                    <a:pt x="377066" y="18350"/>
                    <a:pt x="377678" y="18350"/>
                    <a:pt x="378290" y="18710"/>
                  </a:cubicBezTo>
                  <a:cubicBezTo>
                    <a:pt x="486417" y="64765"/>
                    <a:pt x="566057" y="186379"/>
                    <a:pt x="567589" y="350797"/>
                  </a:cubicBezTo>
                  <a:lnTo>
                    <a:pt x="567589" y="1816493"/>
                  </a:lnTo>
                  <a:lnTo>
                    <a:pt x="0" y="1816493"/>
                  </a:lnTo>
                  <a:lnTo>
                    <a:pt x="0" y="351885"/>
                  </a:lnTo>
                  <a:cubicBezTo>
                    <a:pt x="1532" y="185660"/>
                    <a:pt x="79946" y="64045"/>
                    <a:pt x="189298" y="19070"/>
                  </a:cubicBezTo>
                  <a:close/>
                </a:path>
              </a:pathLst>
            </a:custGeom>
            <a:solidFill>
              <a:srgbClr val="1C1816"/>
            </a:solidFill>
          </p:spPr>
        </p:sp>
        <p:sp>
          <p:nvSpPr>
            <p:cNvPr name="TextBox 13" id="13"/>
            <p:cNvSpPr txBox="true"/>
            <p:nvPr/>
          </p:nvSpPr>
          <p:spPr>
            <a:xfrm>
              <a:off x="0" y="98425"/>
              <a:ext cx="567589" cy="1718068"/>
            </a:xfrm>
            <a:prstGeom prst="rect">
              <a:avLst/>
            </a:prstGeom>
          </p:spPr>
          <p:txBody>
            <a:bodyPr anchor="ctr" rtlCol="false" tIns="50800" lIns="50800" bIns="50800" rIns="50800"/>
            <a:lstStyle/>
            <a:p>
              <a:pPr algn="ctr">
                <a:lnSpc>
                  <a:spcPts val="2590"/>
                </a:lnSpc>
              </a:pPr>
            </a:p>
          </p:txBody>
        </p:sp>
      </p:grpSp>
      <p:grpSp>
        <p:nvGrpSpPr>
          <p:cNvPr name="Group 14" id="14"/>
          <p:cNvGrpSpPr>
            <a:grpSpLocks noChangeAspect="true"/>
          </p:cNvGrpSpPr>
          <p:nvPr/>
        </p:nvGrpSpPr>
        <p:grpSpPr>
          <a:xfrm rot="0">
            <a:off x="1522943" y="2150735"/>
            <a:ext cx="3406855" cy="3406855"/>
            <a:chOff x="0" y="0"/>
            <a:chExt cx="6350000" cy="6350000"/>
          </a:xfrm>
        </p:grpSpPr>
        <p:sp>
          <p:nvSpPr>
            <p:cNvPr name="Freeform 15" id="15"/>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0" t="0" r="0" b="0"/>
              </a:stretch>
            </a:blipFill>
          </p:spPr>
        </p:sp>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17EF4"/>
            </a:solidFill>
          </p:spPr>
        </p:sp>
      </p:grpSp>
      <p:grpSp>
        <p:nvGrpSpPr>
          <p:cNvPr name="Group 17" id="17"/>
          <p:cNvGrpSpPr/>
          <p:nvPr/>
        </p:nvGrpSpPr>
        <p:grpSpPr>
          <a:xfrm rot="-10800000">
            <a:off x="2866926" y="5985129"/>
            <a:ext cx="14392374" cy="4114800"/>
            <a:chOff x="0" y="0"/>
            <a:chExt cx="19189833" cy="5486400"/>
          </a:xfrm>
        </p:grpSpPr>
        <p:grpSp>
          <p:nvGrpSpPr>
            <p:cNvPr name="Group 18" id="18"/>
            <p:cNvGrpSpPr/>
            <p:nvPr/>
          </p:nvGrpSpPr>
          <p:grpSpPr>
            <a:xfrm rot="-10800000">
              <a:off x="18477550" y="0"/>
              <a:ext cx="712283" cy="71228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1" id="21"/>
            <p:cNvGrpSpPr/>
            <p:nvPr/>
          </p:nvGrpSpPr>
          <p:grpSpPr>
            <a:xfrm rot="-5400000">
              <a:off x="6036052" y="-6036052"/>
              <a:ext cx="5486400" cy="17558503"/>
              <a:chOff x="0" y="0"/>
              <a:chExt cx="567589" cy="1816493"/>
            </a:xfrm>
          </p:grpSpPr>
          <p:sp>
            <p:nvSpPr>
              <p:cNvPr name="Freeform 22" id="22"/>
              <p:cNvSpPr/>
              <p:nvPr/>
            </p:nvSpPr>
            <p:spPr>
              <a:xfrm flipH="false" flipV="false" rot="0">
                <a:off x="0" y="0"/>
                <a:ext cx="567589" cy="1816493"/>
              </a:xfrm>
              <a:custGeom>
                <a:avLst/>
                <a:gdLst/>
                <a:ahLst/>
                <a:cxnLst/>
                <a:rect r="r" b="b" t="t" l="l"/>
                <a:pathLst>
                  <a:path h="1816493" w="567589">
                    <a:moveTo>
                      <a:pt x="189298" y="19070"/>
                    </a:moveTo>
                    <a:cubicBezTo>
                      <a:pt x="218303" y="7556"/>
                      <a:pt x="251479" y="0"/>
                      <a:pt x="283947" y="0"/>
                    </a:cubicBezTo>
                    <a:cubicBezTo>
                      <a:pt x="316417" y="0"/>
                      <a:pt x="347660" y="6476"/>
                      <a:pt x="376452" y="17990"/>
                    </a:cubicBezTo>
                    <a:cubicBezTo>
                      <a:pt x="377066" y="18350"/>
                      <a:pt x="377678" y="18350"/>
                      <a:pt x="378290" y="18710"/>
                    </a:cubicBezTo>
                    <a:cubicBezTo>
                      <a:pt x="486417" y="64765"/>
                      <a:pt x="566057" y="186379"/>
                      <a:pt x="567589" y="350797"/>
                    </a:cubicBezTo>
                    <a:lnTo>
                      <a:pt x="567589" y="1816493"/>
                    </a:lnTo>
                    <a:lnTo>
                      <a:pt x="0" y="1816493"/>
                    </a:lnTo>
                    <a:lnTo>
                      <a:pt x="0" y="351885"/>
                    </a:lnTo>
                    <a:cubicBezTo>
                      <a:pt x="1532" y="185660"/>
                      <a:pt x="79946" y="64045"/>
                      <a:pt x="189298" y="19070"/>
                    </a:cubicBezTo>
                    <a:close/>
                  </a:path>
                </a:pathLst>
              </a:custGeom>
              <a:solidFill>
                <a:srgbClr val="1C1816"/>
              </a:solidFill>
            </p:spPr>
          </p:sp>
          <p:sp>
            <p:nvSpPr>
              <p:cNvPr name="TextBox 23" id="23"/>
              <p:cNvSpPr txBox="true"/>
              <p:nvPr/>
            </p:nvSpPr>
            <p:spPr>
              <a:xfrm>
                <a:off x="0" y="98425"/>
                <a:ext cx="567589" cy="1718068"/>
              </a:xfrm>
              <a:prstGeom prst="rect">
                <a:avLst/>
              </a:prstGeom>
            </p:spPr>
            <p:txBody>
              <a:bodyPr anchor="ctr" rtlCol="false" tIns="50800" lIns="50800" bIns="50800" rIns="50800"/>
              <a:lstStyle/>
              <a:p>
                <a:pPr algn="ctr">
                  <a:lnSpc>
                    <a:spcPts val="2590"/>
                  </a:lnSpc>
                </a:pPr>
              </a:p>
            </p:txBody>
          </p:sp>
        </p:grpSp>
        <p:sp>
          <p:nvSpPr>
            <p:cNvPr name="TextBox 24" id="24"/>
            <p:cNvSpPr txBox="true"/>
            <p:nvPr/>
          </p:nvSpPr>
          <p:spPr>
            <a:xfrm rot="-10800000">
              <a:off x="5204606" y="0"/>
              <a:ext cx="11352769" cy="5318831"/>
            </a:xfrm>
            <a:prstGeom prst="rect">
              <a:avLst/>
            </a:prstGeom>
          </p:spPr>
          <p:txBody>
            <a:bodyPr anchor="t" rtlCol="false" tIns="0" lIns="0" bIns="0" rIns="0">
              <a:spAutoFit/>
            </a:bodyPr>
            <a:lstStyle/>
            <a:p>
              <a:pPr algn="l" marL="617561" indent="-308780" lvl="1">
                <a:lnSpc>
                  <a:spcPts val="4004"/>
                </a:lnSpc>
                <a:buFont typeface="Arial"/>
                <a:buChar char="•"/>
              </a:pPr>
              <a:r>
                <a:rPr lang="en-US" sz="2860">
                  <a:solidFill>
                    <a:srgbClr val="FFFFFF"/>
                  </a:solidFill>
                  <a:latin typeface="Canva Sans Semi-Bold"/>
                </a:rPr>
                <a:t>Deep Learning Model (MLP)</a:t>
              </a:r>
            </a:p>
            <a:p>
              <a:pPr algn="l" marL="336896" indent="-168448" lvl="1">
                <a:lnSpc>
                  <a:spcPts val="2184"/>
                </a:lnSpc>
                <a:buFont typeface="Arial"/>
                <a:buChar char="•"/>
              </a:pPr>
              <a:r>
                <a:rPr lang="en-US" sz="1560">
                  <a:solidFill>
                    <a:srgbClr val="FFFFFF"/>
                  </a:solidFill>
                  <a:latin typeface="Canva Sans"/>
                </a:rPr>
                <a:t>High errors</a:t>
              </a:r>
            </a:p>
            <a:p>
              <a:pPr algn="l" marL="380075" indent="-190038" lvl="1">
                <a:lnSpc>
                  <a:spcPts val="2464"/>
                </a:lnSpc>
                <a:buFont typeface="Arial"/>
                <a:buChar char="•"/>
              </a:pPr>
              <a:r>
                <a:rPr lang="en-US" sz="1760">
                  <a:solidFill>
                    <a:srgbClr val="FFFFFF"/>
                  </a:solidFill>
                  <a:latin typeface="Canva Sans"/>
                </a:rPr>
                <a:t>Low R2 values</a:t>
              </a:r>
            </a:p>
            <a:p>
              <a:pPr algn="l" marL="595970" indent="-297985" lvl="1">
                <a:lnSpc>
                  <a:spcPts val="3864"/>
                </a:lnSpc>
                <a:buFont typeface="Arial"/>
                <a:buChar char="•"/>
              </a:pPr>
              <a:r>
                <a:rPr lang="en-US" sz="2760">
                  <a:solidFill>
                    <a:srgbClr val="FFFFFF"/>
                  </a:solidFill>
                  <a:latin typeface="Canva Sans Semi-Bold"/>
                </a:rPr>
                <a:t>Model Analysis</a:t>
              </a:r>
            </a:p>
            <a:p>
              <a:pPr algn="l" marL="423254" indent="-211627" lvl="1">
                <a:lnSpc>
                  <a:spcPts val="2744"/>
                </a:lnSpc>
                <a:buFont typeface="Arial"/>
                <a:buChar char="•"/>
              </a:pPr>
              <a:r>
                <a:rPr lang="en-US" sz="1960">
                  <a:solidFill>
                    <a:srgbClr val="FFFFFF"/>
                  </a:solidFill>
                  <a:latin typeface="Canva Sans"/>
                </a:rPr>
                <a:t>Polynomial Regression, Random Forest, and XGB Regressor outperform others</a:t>
              </a:r>
            </a:p>
            <a:p>
              <a:pPr algn="l" marL="423254" indent="-211627" lvl="1">
                <a:lnSpc>
                  <a:spcPts val="2744"/>
                </a:lnSpc>
                <a:buFont typeface="Arial"/>
                <a:buChar char="•"/>
              </a:pPr>
              <a:r>
                <a:rPr lang="en-US" sz="1960">
                  <a:solidFill>
                    <a:srgbClr val="FFFFFF"/>
                  </a:solidFill>
                  <a:latin typeface="Canva Sans"/>
                </a:rPr>
                <a:t>Best scores</a:t>
              </a:r>
            </a:p>
            <a:p>
              <a:pPr algn="l" marL="423254" indent="-211627" lvl="1">
                <a:lnSpc>
                  <a:spcPts val="2744"/>
                </a:lnSpc>
                <a:buFont typeface="Arial"/>
                <a:buChar char="•"/>
              </a:pPr>
              <a:r>
                <a:rPr lang="en-US" sz="1960">
                  <a:solidFill>
                    <a:srgbClr val="FFFFFF"/>
                  </a:solidFill>
                  <a:latin typeface="Canva Sans"/>
                </a:rPr>
                <a:t>Generalization capability</a:t>
              </a:r>
            </a:p>
            <a:p>
              <a:pPr algn="l" marL="423254" indent="-211627" lvl="1">
                <a:lnSpc>
                  <a:spcPts val="2744"/>
                </a:lnSpc>
                <a:buFont typeface="Arial"/>
                <a:buChar char="•"/>
              </a:pPr>
              <a:r>
                <a:rPr lang="en-US" sz="1960">
                  <a:solidFill>
                    <a:srgbClr val="FFFFFF"/>
                  </a:solidFill>
                  <a:latin typeface="Canva Sans"/>
                </a:rPr>
                <a:t>Avoiding overfitting</a:t>
              </a:r>
            </a:p>
            <a:p>
              <a:pPr algn="l" marL="423254" indent="-211627" lvl="1">
                <a:lnSpc>
                  <a:spcPts val="2744"/>
                </a:lnSpc>
                <a:buFont typeface="Arial"/>
                <a:buChar char="•"/>
              </a:pPr>
              <a:r>
                <a:rPr lang="en-US" sz="1960">
                  <a:solidFill>
                    <a:srgbClr val="FFFFFF"/>
                  </a:solidFill>
                  <a:latin typeface="Canva Sans"/>
                </a:rPr>
                <a:t>Polynomial Regression achieves highest score</a:t>
              </a:r>
            </a:p>
            <a:p>
              <a:pPr algn="l">
                <a:lnSpc>
                  <a:spcPts val="3024"/>
                </a:lnSpc>
              </a:pPr>
            </a:p>
          </p:txBody>
        </p:sp>
      </p:grpSp>
      <p:grpSp>
        <p:nvGrpSpPr>
          <p:cNvPr name="Group 25" id="25"/>
          <p:cNvGrpSpPr/>
          <p:nvPr/>
        </p:nvGrpSpPr>
        <p:grpSpPr>
          <a:xfrm rot="0">
            <a:off x="5428497" y="173930"/>
            <a:ext cx="6731462" cy="1306335"/>
            <a:chOff x="0" y="0"/>
            <a:chExt cx="1772895" cy="344055"/>
          </a:xfrm>
        </p:grpSpPr>
        <p:sp>
          <p:nvSpPr>
            <p:cNvPr name="Freeform 26" id="2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84AEEE"/>
            </a:solidFill>
            <a:ln cap="sq">
              <a:noFill/>
              <a:prstDash val="solid"/>
              <a:miter/>
            </a:ln>
          </p:spPr>
        </p:sp>
        <p:sp>
          <p:nvSpPr>
            <p:cNvPr name="TextBox 27" id="2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Conclusion</a:t>
              </a:r>
            </a:p>
          </p:txBody>
        </p:sp>
      </p:grpSp>
      <p:grpSp>
        <p:nvGrpSpPr>
          <p:cNvPr name="Group 28" id="28"/>
          <p:cNvGrpSpPr>
            <a:grpSpLocks noChangeAspect="true"/>
          </p:cNvGrpSpPr>
          <p:nvPr/>
        </p:nvGrpSpPr>
        <p:grpSpPr>
          <a:xfrm rot="0">
            <a:off x="13378247" y="6339102"/>
            <a:ext cx="3406855" cy="3406855"/>
            <a:chOff x="0" y="0"/>
            <a:chExt cx="6350000" cy="6350000"/>
          </a:xfrm>
        </p:grpSpPr>
        <p:sp>
          <p:nvSpPr>
            <p:cNvPr name="Freeform 29" id="29"/>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stretch>
                <a:fillRect l="-24999" t="0" r="-25000" b="0"/>
              </a:stretch>
            </a:blipFill>
          </p:spPr>
        </p:sp>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17EF4"/>
            </a:solidFill>
          </p:spPr>
        </p:sp>
      </p:grpSp>
      <p:sp>
        <p:nvSpPr>
          <p:cNvPr name="TextBox 31" id="31"/>
          <p:cNvSpPr txBox="true"/>
          <p:nvPr/>
        </p:nvSpPr>
        <p:spPr>
          <a:xfrm rot="0">
            <a:off x="5196904" y="1920681"/>
            <a:ext cx="8526466" cy="3819337"/>
          </a:xfrm>
          <a:prstGeom prst="rect">
            <a:avLst/>
          </a:prstGeom>
        </p:spPr>
        <p:txBody>
          <a:bodyPr anchor="t" rtlCol="false" tIns="0" lIns="0" bIns="0" rIns="0">
            <a:spAutoFit/>
          </a:bodyPr>
          <a:lstStyle/>
          <a:p>
            <a:pPr algn="l" marL="570096" indent="-285048" lvl="1">
              <a:lnSpc>
                <a:spcPts val="3696"/>
              </a:lnSpc>
              <a:buFont typeface="Arial"/>
              <a:buChar char="•"/>
            </a:pPr>
            <a:r>
              <a:rPr lang="en-US" sz="2640">
                <a:solidFill>
                  <a:srgbClr val="FFFFFF"/>
                </a:solidFill>
                <a:latin typeface="Canva Sans Semi-Bold"/>
              </a:rPr>
              <a:t>Best Supervised Model</a:t>
            </a:r>
          </a:p>
          <a:p>
            <a:pPr algn="l" marL="871918" indent="-290639" lvl="2">
              <a:lnSpc>
                <a:spcPts val="2826"/>
              </a:lnSpc>
              <a:buFont typeface="Arial"/>
              <a:buChar char="⚬"/>
            </a:pPr>
            <a:r>
              <a:rPr lang="en-US" sz="2019">
                <a:solidFill>
                  <a:srgbClr val="FFFFFF"/>
                </a:solidFill>
                <a:latin typeface="Canva Sans"/>
              </a:rPr>
              <a:t>Decision Tree with Random Search or Random Forest with Grid Search</a:t>
            </a:r>
          </a:p>
          <a:p>
            <a:pPr algn="l" marL="1307878" indent="-326969" lvl="3">
              <a:lnSpc>
                <a:spcPts val="2826"/>
              </a:lnSpc>
              <a:buFont typeface="Arial"/>
              <a:buChar char="￭"/>
            </a:pPr>
            <a:r>
              <a:rPr lang="en-US" sz="2019">
                <a:solidFill>
                  <a:srgbClr val="FFFFFF"/>
                </a:solidFill>
                <a:latin typeface="Canva Sans"/>
              </a:rPr>
              <a:t>Low MAE, MSE, RMSE</a:t>
            </a:r>
          </a:p>
          <a:p>
            <a:pPr algn="l" marL="1307878" indent="-326969" lvl="3">
              <a:lnSpc>
                <a:spcPts val="2826"/>
              </a:lnSpc>
              <a:buFont typeface="Arial"/>
              <a:buChar char="￭"/>
            </a:pPr>
            <a:r>
              <a:rPr lang="en-US" sz="2019">
                <a:solidFill>
                  <a:srgbClr val="FFFFFF"/>
                </a:solidFill>
                <a:latin typeface="Canva Sans"/>
              </a:rPr>
              <a:t>High R2 scores on training and testing data</a:t>
            </a:r>
          </a:p>
          <a:p>
            <a:pPr algn="l" marL="570096" indent="-285048" lvl="1">
              <a:lnSpc>
                <a:spcPts val="3696"/>
              </a:lnSpc>
              <a:buFont typeface="Arial"/>
              <a:buChar char="•"/>
            </a:pPr>
            <a:r>
              <a:rPr lang="en-US" sz="2640">
                <a:solidFill>
                  <a:srgbClr val="FFFFFF"/>
                </a:solidFill>
                <a:latin typeface="Canva Sans Semi-Bold"/>
              </a:rPr>
              <a:t>Best Unsupervised Model</a:t>
            </a:r>
          </a:p>
          <a:p>
            <a:pPr algn="l" marL="905453" indent="-301818" lvl="2">
              <a:lnSpc>
                <a:spcPts val="2935"/>
              </a:lnSpc>
              <a:buFont typeface="Arial"/>
              <a:buChar char="⚬"/>
            </a:pPr>
            <a:r>
              <a:rPr lang="en-US" sz="2096">
                <a:solidFill>
                  <a:srgbClr val="FFFFFF"/>
                </a:solidFill>
                <a:latin typeface="Canva Sans"/>
              </a:rPr>
              <a:t>Hierarchical clustering</a:t>
            </a:r>
          </a:p>
          <a:p>
            <a:pPr algn="l" marL="1358179" indent="-339545" lvl="3">
              <a:lnSpc>
                <a:spcPts val="2935"/>
              </a:lnSpc>
              <a:buFont typeface="Arial"/>
              <a:buChar char="￭"/>
            </a:pPr>
            <a:r>
              <a:rPr lang="en-US" sz="2096">
                <a:solidFill>
                  <a:srgbClr val="FFFFFF"/>
                </a:solidFill>
                <a:latin typeface="Canva Sans"/>
              </a:rPr>
              <a:t>Moderate cophenetic correlation</a:t>
            </a:r>
          </a:p>
          <a:p>
            <a:pPr algn="l" marL="1358179" indent="-339545" lvl="3">
              <a:lnSpc>
                <a:spcPts val="2935"/>
              </a:lnSpc>
              <a:buFont typeface="Arial"/>
              <a:buChar char="￭"/>
            </a:pPr>
            <a:r>
              <a:rPr lang="en-US" sz="2096">
                <a:solidFill>
                  <a:srgbClr val="FFFFFF"/>
                </a:solidFill>
                <a:latin typeface="Canva Sans"/>
              </a:rPr>
              <a:t>Higher silhouette score</a:t>
            </a:r>
          </a:p>
          <a:p>
            <a:pPr algn="l">
              <a:lnSpc>
                <a:spcPts val="2935"/>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B1511"/>
        </a:solidFill>
      </p:bgPr>
    </p:bg>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8DFF"/>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303886" y="-594687"/>
            <a:ext cx="1537234" cy="15372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8DFF"/>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0425671" y="458568"/>
            <a:ext cx="483979" cy="48397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2866926" y="9565717"/>
            <a:ext cx="534212" cy="534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5428497" y="173930"/>
            <a:ext cx="6731462" cy="1306335"/>
            <a:chOff x="0" y="0"/>
            <a:chExt cx="1772895" cy="344055"/>
          </a:xfrm>
        </p:grpSpPr>
        <p:sp>
          <p:nvSpPr>
            <p:cNvPr name="Freeform 15" id="15"/>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84AEEE"/>
            </a:solidFill>
            <a:ln cap="sq">
              <a:noFill/>
              <a:prstDash val="solid"/>
              <a:miter/>
            </a:ln>
          </p:spPr>
        </p:sp>
        <p:sp>
          <p:nvSpPr>
            <p:cNvPr name="TextBox 16" id="16"/>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Future Works</a:t>
              </a:r>
            </a:p>
          </p:txBody>
        </p:sp>
      </p:grpSp>
      <p:sp>
        <p:nvSpPr>
          <p:cNvPr name="TextBox 17" id="17"/>
          <p:cNvSpPr txBox="true"/>
          <p:nvPr/>
        </p:nvSpPr>
        <p:spPr>
          <a:xfrm rot="0">
            <a:off x="1303886" y="1891870"/>
            <a:ext cx="9808199" cy="7214617"/>
          </a:xfrm>
          <a:prstGeom prst="rect">
            <a:avLst/>
          </a:prstGeom>
        </p:spPr>
        <p:txBody>
          <a:bodyPr anchor="t" rtlCol="false" tIns="0" lIns="0" bIns="0" rIns="0">
            <a:spAutoFit/>
          </a:bodyPr>
          <a:lstStyle/>
          <a:p>
            <a:pPr algn="l" marL="462768" indent="-231384" lvl="1">
              <a:lnSpc>
                <a:spcPts val="3000"/>
              </a:lnSpc>
              <a:buFont typeface="Arial"/>
              <a:buChar char="•"/>
            </a:pPr>
            <a:r>
              <a:rPr lang="en-US" sz="2143">
                <a:solidFill>
                  <a:srgbClr val="FFFFFF"/>
                </a:solidFill>
                <a:latin typeface="DM Sans Bold"/>
              </a:rPr>
              <a:t>Feature Engineering Refinement</a:t>
            </a:r>
            <a:r>
              <a:rPr lang="en-US" sz="2143">
                <a:solidFill>
                  <a:srgbClr val="FFFFFF"/>
                </a:solidFill>
                <a:latin typeface="DM Sans"/>
              </a:rPr>
              <a:t> </a:t>
            </a:r>
          </a:p>
          <a:p>
            <a:pPr algn="l">
              <a:lnSpc>
                <a:spcPts val="3000"/>
              </a:lnSpc>
            </a:pPr>
            <a:r>
              <a:rPr lang="en-US" sz="2143">
                <a:solidFill>
                  <a:srgbClr val="FFFFFF"/>
                </a:solidFill>
                <a:latin typeface="DM Sans"/>
              </a:rPr>
              <a:t>Further exploration and engineering of features to capture more nuanced patterns and relationships in the data</a:t>
            </a:r>
          </a:p>
          <a:p>
            <a:pPr algn="l">
              <a:lnSpc>
                <a:spcPts val="3000"/>
              </a:lnSpc>
            </a:pPr>
          </a:p>
          <a:p>
            <a:pPr algn="l" marL="462768" indent="-231384" lvl="1">
              <a:lnSpc>
                <a:spcPts val="3000"/>
              </a:lnSpc>
              <a:buFont typeface="Arial"/>
              <a:buChar char="•"/>
            </a:pPr>
            <a:r>
              <a:rPr lang="en-US" sz="2143">
                <a:solidFill>
                  <a:srgbClr val="FFFFFF"/>
                </a:solidFill>
                <a:latin typeface="DM Sans Bold"/>
              </a:rPr>
              <a:t>Ensemble Methods Exploration </a:t>
            </a:r>
          </a:p>
          <a:p>
            <a:pPr algn="l">
              <a:lnSpc>
                <a:spcPts val="3000"/>
              </a:lnSpc>
            </a:pPr>
            <a:r>
              <a:rPr lang="en-US" sz="2143">
                <a:solidFill>
                  <a:srgbClr val="FFFFFF"/>
                </a:solidFill>
                <a:latin typeface="DM Sans Bold"/>
              </a:rPr>
              <a:t> </a:t>
            </a:r>
            <a:r>
              <a:rPr lang="en-US" sz="2143">
                <a:solidFill>
                  <a:srgbClr val="FFFFFF"/>
                </a:solidFill>
                <a:latin typeface="DM Sans"/>
              </a:rPr>
              <a:t>Investigate the effectiveness of ensemble methods such as stacking or blending to combine the strengths of multiple models and improve overall performance</a:t>
            </a:r>
          </a:p>
          <a:p>
            <a:pPr algn="l" marL="462768" indent="-231384" lvl="1">
              <a:lnSpc>
                <a:spcPts val="3000"/>
              </a:lnSpc>
              <a:buFont typeface="Arial"/>
              <a:buChar char="•"/>
            </a:pPr>
            <a:r>
              <a:rPr lang="en-US" sz="2143">
                <a:solidFill>
                  <a:srgbClr val="FFFFFF"/>
                </a:solidFill>
                <a:latin typeface="DM Sans Bold"/>
              </a:rPr>
              <a:t>Hyperparameter Fine-Tuning</a:t>
            </a:r>
          </a:p>
          <a:p>
            <a:pPr algn="l">
              <a:lnSpc>
                <a:spcPts val="3000"/>
              </a:lnSpc>
            </a:pPr>
            <a:r>
              <a:rPr lang="en-US" sz="2143">
                <a:solidFill>
                  <a:srgbClr val="FFFFFF"/>
                </a:solidFill>
                <a:latin typeface="DM Sans"/>
              </a:rPr>
              <a:t>Conduct thorough hyperparameter tuning for the selected models to optimize performance further and achieve even better results</a:t>
            </a:r>
          </a:p>
          <a:p>
            <a:pPr algn="l" marL="462768" indent="-231384" lvl="1">
              <a:lnSpc>
                <a:spcPts val="3000"/>
              </a:lnSpc>
              <a:buFont typeface="Arial"/>
              <a:buChar char="•"/>
            </a:pPr>
            <a:r>
              <a:rPr lang="en-US" sz="2143">
                <a:solidFill>
                  <a:srgbClr val="FFFFFF"/>
                </a:solidFill>
                <a:latin typeface="DM Sans Bold"/>
              </a:rPr>
              <a:t>Incorporate External Data</a:t>
            </a:r>
          </a:p>
          <a:p>
            <a:pPr algn="l">
              <a:lnSpc>
                <a:spcPts val="3000"/>
              </a:lnSpc>
            </a:pPr>
            <a:r>
              <a:rPr lang="en-US" sz="2143">
                <a:solidFill>
                  <a:srgbClr val="FFFFFF"/>
                </a:solidFill>
                <a:latin typeface="DM Sans"/>
              </a:rPr>
              <a:t>Explore the integration of additional external datasets, such as economic indicators or demographic information, to enhance the predictive capabilities of the models.</a:t>
            </a:r>
          </a:p>
          <a:p>
            <a:pPr algn="l" marL="462768" indent="-231384" lvl="1">
              <a:lnSpc>
                <a:spcPts val="3000"/>
              </a:lnSpc>
              <a:buFont typeface="Arial"/>
              <a:buChar char="•"/>
            </a:pPr>
            <a:r>
              <a:rPr lang="en-US" sz="2143">
                <a:solidFill>
                  <a:srgbClr val="FFFFFF"/>
                </a:solidFill>
                <a:latin typeface="DM Sans Bold"/>
              </a:rPr>
              <a:t>Deep Learning Architectures</a:t>
            </a:r>
          </a:p>
          <a:p>
            <a:pPr algn="l">
              <a:lnSpc>
                <a:spcPts val="3000"/>
              </a:lnSpc>
            </a:pPr>
            <a:r>
              <a:rPr lang="en-US" sz="2143">
                <a:solidFill>
                  <a:srgbClr val="FFFFFF"/>
                </a:solidFill>
                <a:latin typeface="DM Sans"/>
              </a:rPr>
              <a:t> Experiment with more complex deep learning architectures or pre-trained models to leverage the potential of neural networks for improved forecasting accuracy.</a:t>
            </a:r>
          </a:p>
        </p:txBody>
      </p:sp>
      <p:sp>
        <p:nvSpPr>
          <p:cNvPr name="Freeform 18" id="18"/>
          <p:cNvSpPr/>
          <p:nvPr/>
        </p:nvSpPr>
        <p:spPr>
          <a:xfrm flipH="false" flipV="false" rot="0">
            <a:off x="11307308" y="2019485"/>
            <a:ext cx="6248029" cy="6248029"/>
          </a:xfrm>
          <a:custGeom>
            <a:avLst/>
            <a:gdLst/>
            <a:ahLst/>
            <a:cxnLst/>
            <a:rect r="r" b="b" t="t" l="l"/>
            <a:pathLst>
              <a:path h="6248029" w="6248029">
                <a:moveTo>
                  <a:pt x="0" y="0"/>
                </a:moveTo>
                <a:lnTo>
                  <a:pt x="6248030" y="0"/>
                </a:lnTo>
                <a:lnTo>
                  <a:pt x="6248030" y="6248030"/>
                </a:lnTo>
                <a:lnTo>
                  <a:pt x="0" y="624803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2B1511"/>
        </a:solidFill>
      </p:bgPr>
    </p:bg>
    <p:spTree>
      <p:nvGrpSpPr>
        <p:cNvPr id="1" name=""/>
        <p:cNvGrpSpPr/>
        <p:nvPr/>
      </p:nvGrpSpPr>
      <p:grpSpPr>
        <a:xfrm>
          <a:off x="0" y="0"/>
          <a:ext cx="0" cy="0"/>
          <a:chOff x="0" y="0"/>
          <a:chExt cx="0" cy="0"/>
        </a:xfrm>
      </p:grpSpPr>
      <p:sp>
        <p:nvSpPr>
          <p:cNvPr name="TextBox 2" id="2"/>
          <p:cNvSpPr txBox="true"/>
          <p:nvPr/>
        </p:nvSpPr>
        <p:spPr>
          <a:xfrm rot="0">
            <a:off x="3811811" y="3582007"/>
            <a:ext cx="10598964" cy="2802769"/>
          </a:xfrm>
          <a:prstGeom prst="rect">
            <a:avLst/>
          </a:prstGeom>
        </p:spPr>
        <p:txBody>
          <a:bodyPr anchor="t" rtlCol="false" tIns="0" lIns="0" bIns="0" rIns="0">
            <a:spAutoFit/>
          </a:bodyPr>
          <a:lstStyle/>
          <a:p>
            <a:pPr algn="ctr">
              <a:lnSpc>
                <a:spcPts val="22965"/>
              </a:lnSpc>
            </a:pPr>
            <a:r>
              <a:rPr lang="en-US" sz="16404">
                <a:solidFill>
                  <a:srgbClr val="FFFFFF"/>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0">
            <a:off x="2297374" y="2000421"/>
            <a:ext cx="985825" cy="9858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4" id="4"/>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01</a:t>
              </a:r>
            </a:p>
          </p:txBody>
        </p:sp>
      </p:grpSp>
      <p:grpSp>
        <p:nvGrpSpPr>
          <p:cNvPr name="Group 5" id="5"/>
          <p:cNvGrpSpPr/>
          <p:nvPr/>
        </p:nvGrpSpPr>
        <p:grpSpPr>
          <a:xfrm rot="0">
            <a:off x="4414552" y="354299"/>
            <a:ext cx="7687056" cy="1348802"/>
            <a:chOff x="0" y="0"/>
            <a:chExt cx="1240314" cy="217631"/>
          </a:xfrm>
        </p:grpSpPr>
        <p:sp>
          <p:nvSpPr>
            <p:cNvPr name="Freeform 6" id="6"/>
            <p:cNvSpPr/>
            <p:nvPr/>
          </p:nvSpPr>
          <p:spPr>
            <a:xfrm flipH="false" flipV="false" rot="0">
              <a:off x="0" y="0"/>
              <a:ext cx="1240314" cy="217631"/>
            </a:xfrm>
            <a:custGeom>
              <a:avLst/>
              <a:gdLst/>
              <a:ahLst/>
              <a:cxnLst/>
              <a:rect r="r" b="b" t="t" l="l"/>
              <a:pathLst>
                <a:path h="217631" w="1240314">
                  <a:moveTo>
                    <a:pt x="0" y="0"/>
                  </a:moveTo>
                  <a:lnTo>
                    <a:pt x="1240314" y="0"/>
                  </a:lnTo>
                  <a:lnTo>
                    <a:pt x="1240314" y="217631"/>
                  </a:lnTo>
                  <a:lnTo>
                    <a:pt x="0" y="217631"/>
                  </a:lnTo>
                  <a:close/>
                </a:path>
              </a:pathLst>
            </a:custGeom>
            <a:solidFill>
              <a:srgbClr val="2B1511"/>
            </a:solidFill>
            <a:ln cap="sq">
              <a:noFill/>
              <a:prstDash val="solid"/>
              <a:miter/>
            </a:ln>
          </p:spPr>
        </p:sp>
        <p:sp>
          <p:nvSpPr>
            <p:cNvPr name="TextBox 7" id="7"/>
            <p:cNvSpPr txBox="true"/>
            <p:nvPr/>
          </p:nvSpPr>
          <p:spPr>
            <a:xfrm>
              <a:off x="0" y="-114300"/>
              <a:ext cx="1240314" cy="331931"/>
            </a:xfrm>
            <a:prstGeom prst="rect">
              <a:avLst/>
            </a:prstGeom>
          </p:spPr>
          <p:txBody>
            <a:bodyPr anchor="ctr" rtlCol="false" tIns="50800" lIns="50800" bIns="50800" rIns="50800"/>
            <a:lstStyle/>
            <a:p>
              <a:pPr algn="ctr" marL="0" indent="0" lvl="0">
                <a:lnSpc>
                  <a:spcPts val="7255"/>
                </a:lnSpc>
                <a:spcBef>
                  <a:spcPct val="0"/>
                </a:spcBef>
              </a:pPr>
              <a:r>
                <a:rPr lang="en-US" sz="6046">
                  <a:solidFill>
                    <a:srgbClr val="FFFFFF"/>
                  </a:solidFill>
                  <a:latin typeface="Copperplate Gothic 32 AB Bold"/>
                </a:rPr>
                <a:t>Overview</a:t>
              </a:r>
            </a:p>
          </p:txBody>
        </p:sp>
      </p:grpSp>
      <p:sp>
        <p:nvSpPr>
          <p:cNvPr name="TextBox 8" id="8"/>
          <p:cNvSpPr txBox="true"/>
          <p:nvPr/>
        </p:nvSpPr>
        <p:spPr>
          <a:xfrm rot="0">
            <a:off x="3675334" y="2191284"/>
            <a:ext cx="3176857" cy="633318"/>
          </a:xfrm>
          <a:prstGeom prst="rect">
            <a:avLst/>
          </a:prstGeom>
        </p:spPr>
        <p:txBody>
          <a:bodyPr anchor="t" rtlCol="false" tIns="0" lIns="0" bIns="0" rIns="0">
            <a:spAutoFit/>
          </a:bodyPr>
          <a:lstStyle/>
          <a:p>
            <a:pPr algn="l">
              <a:lnSpc>
                <a:spcPts val="5217"/>
              </a:lnSpc>
            </a:pPr>
            <a:r>
              <a:rPr lang="en-US" sz="3753">
                <a:solidFill>
                  <a:srgbClr val="FFFFFF"/>
                </a:solidFill>
                <a:latin typeface="DM Sans"/>
              </a:rPr>
              <a:t>Outline </a:t>
            </a:r>
          </a:p>
        </p:txBody>
      </p:sp>
      <p:sp>
        <p:nvSpPr>
          <p:cNvPr name="TextBox 9" id="9"/>
          <p:cNvSpPr txBox="true"/>
          <p:nvPr/>
        </p:nvSpPr>
        <p:spPr>
          <a:xfrm rot="0">
            <a:off x="3065798" y="3607800"/>
            <a:ext cx="5337872" cy="633318"/>
          </a:xfrm>
          <a:prstGeom prst="rect">
            <a:avLst/>
          </a:prstGeom>
        </p:spPr>
        <p:txBody>
          <a:bodyPr anchor="t" rtlCol="false" tIns="0" lIns="0" bIns="0" rIns="0">
            <a:spAutoFit/>
          </a:bodyPr>
          <a:lstStyle/>
          <a:p>
            <a:pPr algn="ctr">
              <a:lnSpc>
                <a:spcPts val="5217"/>
              </a:lnSpc>
            </a:pPr>
            <a:r>
              <a:rPr lang="en-US" sz="3753">
                <a:solidFill>
                  <a:srgbClr val="FFFFFF"/>
                </a:solidFill>
                <a:latin typeface="DM Sans"/>
              </a:rPr>
              <a:t>Problem Statement</a:t>
            </a:r>
          </a:p>
        </p:txBody>
      </p:sp>
      <p:sp>
        <p:nvSpPr>
          <p:cNvPr name="TextBox 10" id="10"/>
          <p:cNvSpPr txBox="true"/>
          <p:nvPr/>
        </p:nvSpPr>
        <p:spPr>
          <a:xfrm rot="0">
            <a:off x="2369048" y="5231800"/>
            <a:ext cx="5337872" cy="633318"/>
          </a:xfrm>
          <a:prstGeom prst="rect">
            <a:avLst/>
          </a:prstGeom>
        </p:spPr>
        <p:txBody>
          <a:bodyPr anchor="t" rtlCol="false" tIns="0" lIns="0" bIns="0" rIns="0">
            <a:spAutoFit/>
          </a:bodyPr>
          <a:lstStyle/>
          <a:p>
            <a:pPr algn="ctr">
              <a:lnSpc>
                <a:spcPts val="5217"/>
              </a:lnSpc>
            </a:pPr>
            <a:r>
              <a:rPr lang="en-US" sz="3753">
                <a:solidFill>
                  <a:srgbClr val="FFFFFF"/>
                </a:solidFill>
                <a:latin typeface="DM Sans"/>
              </a:rPr>
              <a:t>Introduction</a:t>
            </a:r>
          </a:p>
        </p:txBody>
      </p:sp>
      <p:sp>
        <p:nvSpPr>
          <p:cNvPr name="TextBox 11" id="11"/>
          <p:cNvSpPr txBox="true"/>
          <p:nvPr/>
        </p:nvSpPr>
        <p:spPr>
          <a:xfrm rot="0">
            <a:off x="11623590" y="2191284"/>
            <a:ext cx="5337872" cy="633318"/>
          </a:xfrm>
          <a:prstGeom prst="rect">
            <a:avLst/>
          </a:prstGeom>
        </p:spPr>
        <p:txBody>
          <a:bodyPr anchor="t" rtlCol="false" tIns="0" lIns="0" bIns="0" rIns="0">
            <a:spAutoFit/>
          </a:bodyPr>
          <a:lstStyle/>
          <a:p>
            <a:pPr algn="ctr">
              <a:lnSpc>
                <a:spcPts val="5217"/>
              </a:lnSpc>
            </a:pPr>
            <a:r>
              <a:rPr lang="en-US" sz="3753">
                <a:solidFill>
                  <a:srgbClr val="FFFFFF"/>
                </a:solidFill>
                <a:latin typeface="DM Sans"/>
              </a:rPr>
              <a:t>Experimental Results</a:t>
            </a:r>
          </a:p>
        </p:txBody>
      </p:sp>
      <p:grpSp>
        <p:nvGrpSpPr>
          <p:cNvPr name="Group 12" id="12"/>
          <p:cNvGrpSpPr/>
          <p:nvPr/>
        </p:nvGrpSpPr>
        <p:grpSpPr>
          <a:xfrm rot="0">
            <a:off x="10637764" y="2000421"/>
            <a:ext cx="985825" cy="9858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14" id="14"/>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06</a:t>
              </a:r>
            </a:p>
          </p:txBody>
        </p:sp>
      </p:grpSp>
      <p:grpSp>
        <p:nvGrpSpPr>
          <p:cNvPr name="Group 15" id="15"/>
          <p:cNvGrpSpPr/>
          <p:nvPr/>
        </p:nvGrpSpPr>
        <p:grpSpPr>
          <a:xfrm rot="0">
            <a:off x="2297374" y="3464883"/>
            <a:ext cx="985825" cy="98582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17" id="17"/>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02</a:t>
              </a:r>
            </a:p>
          </p:txBody>
        </p:sp>
      </p:grpSp>
      <p:grpSp>
        <p:nvGrpSpPr>
          <p:cNvPr name="Group 18" id="18"/>
          <p:cNvGrpSpPr/>
          <p:nvPr/>
        </p:nvGrpSpPr>
        <p:grpSpPr>
          <a:xfrm rot="0">
            <a:off x="2333211" y="5088884"/>
            <a:ext cx="985825" cy="98582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20" id="20"/>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03</a:t>
              </a:r>
            </a:p>
          </p:txBody>
        </p:sp>
      </p:grpSp>
      <p:grpSp>
        <p:nvGrpSpPr>
          <p:cNvPr name="Group 21" id="21"/>
          <p:cNvGrpSpPr/>
          <p:nvPr/>
        </p:nvGrpSpPr>
        <p:grpSpPr>
          <a:xfrm rot="0">
            <a:off x="2297374" y="6760509"/>
            <a:ext cx="985825" cy="98582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23" id="23"/>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04</a:t>
              </a:r>
            </a:p>
          </p:txBody>
        </p:sp>
      </p:grpSp>
      <p:grpSp>
        <p:nvGrpSpPr>
          <p:cNvPr name="Group 24" id="24"/>
          <p:cNvGrpSpPr/>
          <p:nvPr/>
        </p:nvGrpSpPr>
        <p:grpSpPr>
          <a:xfrm rot="0">
            <a:off x="10637764" y="3464883"/>
            <a:ext cx="985825" cy="98582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26" id="26"/>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07</a:t>
              </a:r>
            </a:p>
          </p:txBody>
        </p:sp>
      </p:grpSp>
      <p:grpSp>
        <p:nvGrpSpPr>
          <p:cNvPr name="Group 27" id="27"/>
          <p:cNvGrpSpPr/>
          <p:nvPr/>
        </p:nvGrpSpPr>
        <p:grpSpPr>
          <a:xfrm rot="0">
            <a:off x="10637764" y="5143500"/>
            <a:ext cx="985825" cy="98582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29" id="29"/>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08</a:t>
              </a:r>
            </a:p>
          </p:txBody>
        </p:sp>
      </p:grpSp>
      <p:grpSp>
        <p:nvGrpSpPr>
          <p:cNvPr name="Group 30" id="30"/>
          <p:cNvGrpSpPr/>
          <p:nvPr/>
        </p:nvGrpSpPr>
        <p:grpSpPr>
          <a:xfrm rot="0">
            <a:off x="2297374" y="8384509"/>
            <a:ext cx="985825" cy="98582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32" id="32"/>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05</a:t>
              </a:r>
            </a:p>
          </p:txBody>
        </p:sp>
      </p:grpSp>
      <p:sp>
        <p:nvSpPr>
          <p:cNvPr name="TextBox 33" id="33"/>
          <p:cNvSpPr txBox="true"/>
          <p:nvPr/>
        </p:nvSpPr>
        <p:spPr>
          <a:xfrm rot="0">
            <a:off x="3585695" y="8575009"/>
            <a:ext cx="3356134" cy="633318"/>
          </a:xfrm>
          <a:prstGeom prst="rect">
            <a:avLst/>
          </a:prstGeom>
        </p:spPr>
        <p:txBody>
          <a:bodyPr anchor="t" rtlCol="false" tIns="0" lIns="0" bIns="0" rIns="0">
            <a:spAutoFit/>
          </a:bodyPr>
          <a:lstStyle/>
          <a:p>
            <a:pPr algn="ctr">
              <a:lnSpc>
                <a:spcPts val="5217"/>
              </a:lnSpc>
            </a:pPr>
            <a:r>
              <a:rPr lang="en-US" sz="3753">
                <a:solidFill>
                  <a:srgbClr val="FFFFFF"/>
                </a:solidFill>
                <a:latin typeface="DM Sans"/>
              </a:rPr>
              <a:t>Dataset Details</a:t>
            </a:r>
          </a:p>
        </p:txBody>
      </p:sp>
      <p:grpSp>
        <p:nvGrpSpPr>
          <p:cNvPr name="Group 34" id="34"/>
          <p:cNvGrpSpPr/>
          <p:nvPr/>
        </p:nvGrpSpPr>
        <p:grpSpPr>
          <a:xfrm rot="0">
            <a:off x="10637764" y="6760509"/>
            <a:ext cx="985825" cy="985825"/>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C1816"/>
            </a:solidFill>
            <a:ln cap="sq">
              <a:noFill/>
              <a:prstDash val="solid"/>
              <a:miter/>
            </a:ln>
          </p:spPr>
        </p:sp>
        <p:sp>
          <p:nvSpPr>
            <p:cNvPr name="TextBox 36" id="36"/>
            <p:cNvSpPr txBox="true"/>
            <p:nvPr/>
          </p:nvSpPr>
          <p:spPr>
            <a:xfrm>
              <a:off x="0" y="-142875"/>
              <a:ext cx="812800" cy="955675"/>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Copperplate Gothic 32 AB Bold"/>
                </a:rPr>
                <a:t>09</a:t>
              </a:r>
            </a:p>
          </p:txBody>
        </p:sp>
      </p:grpSp>
      <p:sp>
        <p:nvSpPr>
          <p:cNvPr name="TextBox 37" id="37"/>
          <p:cNvSpPr txBox="true"/>
          <p:nvPr/>
        </p:nvSpPr>
        <p:spPr>
          <a:xfrm rot="0">
            <a:off x="3065798" y="6903425"/>
            <a:ext cx="5337872" cy="633318"/>
          </a:xfrm>
          <a:prstGeom prst="rect">
            <a:avLst/>
          </a:prstGeom>
        </p:spPr>
        <p:txBody>
          <a:bodyPr anchor="t" rtlCol="false" tIns="0" lIns="0" bIns="0" rIns="0">
            <a:spAutoFit/>
          </a:bodyPr>
          <a:lstStyle/>
          <a:p>
            <a:pPr algn="ctr">
              <a:lnSpc>
                <a:spcPts val="5217"/>
              </a:lnSpc>
            </a:pPr>
            <a:r>
              <a:rPr lang="en-US" sz="3753">
                <a:solidFill>
                  <a:srgbClr val="FFFFFF"/>
                </a:solidFill>
                <a:latin typeface="DM Sans"/>
              </a:rPr>
              <a:t>Model and Methods</a:t>
            </a:r>
          </a:p>
        </p:txBody>
      </p:sp>
      <p:sp>
        <p:nvSpPr>
          <p:cNvPr name="TextBox 38" id="38"/>
          <p:cNvSpPr txBox="true"/>
          <p:nvPr/>
        </p:nvSpPr>
        <p:spPr>
          <a:xfrm rot="0">
            <a:off x="12101608" y="3607800"/>
            <a:ext cx="5337872" cy="633318"/>
          </a:xfrm>
          <a:prstGeom prst="rect">
            <a:avLst/>
          </a:prstGeom>
        </p:spPr>
        <p:txBody>
          <a:bodyPr anchor="t" rtlCol="false" tIns="0" lIns="0" bIns="0" rIns="0">
            <a:spAutoFit/>
          </a:bodyPr>
          <a:lstStyle/>
          <a:p>
            <a:pPr algn="l">
              <a:lnSpc>
                <a:spcPts val="5217"/>
              </a:lnSpc>
            </a:pPr>
            <a:r>
              <a:rPr lang="en-US" sz="3753">
                <a:solidFill>
                  <a:srgbClr val="FFFFFF"/>
                </a:solidFill>
                <a:latin typeface="DM Sans"/>
              </a:rPr>
              <a:t>Result Analysis</a:t>
            </a:r>
          </a:p>
        </p:txBody>
      </p:sp>
      <p:sp>
        <p:nvSpPr>
          <p:cNvPr name="TextBox 39" id="39"/>
          <p:cNvSpPr txBox="true"/>
          <p:nvPr/>
        </p:nvSpPr>
        <p:spPr>
          <a:xfrm rot="0">
            <a:off x="12101608" y="5231800"/>
            <a:ext cx="5337872" cy="633318"/>
          </a:xfrm>
          <a:prstGeom prst="rect">
            <a:avLst/>
          </a:prstGeom>
        </p:spPr>
        <p:txBody>
          <a:bodyPr anchor="t" rtlCol="false" tIns="0" lIns="0" bIns="0" rIns="0">
            <a:spAutoFit/>
          </a:bodyPr>
          <a:lstStyle/>
          <a:p>
            <a:pPr algn="l">
              <a:lnSpc>
                <a:spcPts val="5217"/>
              </a:lnSpc>
            </a:pPr>
            <a:r>
              <a:rPr lang="en-US" sz="3753">
                <a:solidFill>
                  <a:srgbClr val="FFFFFF"/>
                </a:solidFill>
                <a:latin typeface="DM Sans"/>
              </a:rPr>
              <a:t>Future Work</a:t>
            </a:r>
          </a:p>
        </p:txBody>
      </p:sp>
      <p:sp>
        <p:nvSpPr>
          <p:cNvPr name="TextBox 40" id="40"/>
          <p:cNvSpPr txBox="true"/>
          <p:nvPr/>
        </p:nvSpPr>
        <p:spPr>
          <a:xfrm rot="0">
            <a:off x="12101608" y="6903425"/>
            <a:ext cx="5337872" cy="633318"/>
          </a:xfrm>
          <a:prstGeom prst="rect">
            <a:avLst/>
          </a:prstGeom>
        </p:spPr>
        <p:txBody>
          <a:bodyPr anchor="t" rtlCol="false" tIns="0" lIns="0" bIns="0" rIns="0">
            <a:spAutoFit/>
          </a:bodyPr>
          <a:lstStyle/>
          <a:p>
            <a:pPr algn="l">
              <a:lnSpc>
                <a:spcPts val="5217"/>
              </a:lnSpc>
            </a:pPr>
            <a:r>
              <a:rPr lang="en-US" sz="3753">
                <a:solidFill>
                  <a:srgbClr val="FFFFFF"/>
                </a:solidFill>
                <a:latin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816"/>
        </a:solidFill>
      </p:bgPr>
    </p:bg>
    <p:spTree>
      <p:nvGrpSpPr>
        <p:cNvPr id="1" name=""/>
        <p:cNvGrpSpPr/>
        <p:nvPr/>
      </p:nvGrpSpPr>
      <p:grpSpPr>
        <a:xfrm>
          <a:off x="0" y="0"/>
          <a:ext cx="0" cy="0"/>
          <a:chOff x="0" y="0"/>
          <a:chExt cx="0" cy="0"/>
        </a:xfrm>
      </p:grpSpPr>
      <p:grpSp>
        <p:nvGrpSpPr>
          <p:cNvPr name="Group 2" id="2"/>
          <p:cNvGrpSpPr/>
          <p:nvPr/>
        </p:nvGrpSpPr>
        <p:grpSpPr>
          <a:xfrm rot="0">
            <a:off x="11643301" y="5175645"/>
            <a:ext cx="10464525" cy="104645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7EF4"/>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2280321" y="-3487896"/>
            <a:ext cx="12607523" cy="126075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7EF4"/>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8" id="8"/>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753584" y="1295546"/>
            <a:ext cx="3513206" cy="1342402"/>
          </a:xfrm>
          <a:prstGeom prst="rect">
            <a:avLst/>
          </a:prstGeom>
        </p:spPr>
        <p:txBody>
          <a:bodyPr anchor="t" rtlCol="false" tIns="0" lIns="0" bIns="0" rIns="0">
            <a:spAutoFit/>
          </a:bodyPr>
          <a:lstStyle/>
          <a:p>
            <a:pPr algn="l">
              <a:lnSpc>
                <a:spcPts val="3565"/>
              </a:lnSpc>
            </a:pPr>
            <a:r>
              <a:rPr lang="en-US" sz="2971">
                <a:solidFill>
                  <a:srgbClr val="FFFFFF"/>
                </a:solidFill>
                <a:latin typeface="Canva Sans Bold"/>
              </a:rPr>
              <a:t> Data preparation</a:t>
            </a:r>
          </a:p>
          <a:p>
            <a:pPr algn="l">
              <a:lnSpc>
                <a:spcPts val="3565"/>
              </a:lnSpc>
            </a:pPr>
          </a:p>
          <a:p>
            <a:pPr algn="l" marL="0" indent="0" lvl="0">
              <a:lnSpc>
                <a:spcPts val="3565"/>
              </a:lnSpc>
              <a:spcBef>
                <a:spcPct val="0"/>
              </a:spcBef>
            </a:pPr>
            <a:r>
              <a:rPr lang="en-US" sz="2971">
                <a:solidFill>
                  <a:srgbClr val="FFFFFF"/>
                </a:solidFill>
                <a:latin typeface="Canva Sans Bold"/>
              </a:rPr>
              <a:t> </a:t>
            </a:r>
          </a:p>
        </p:txBody>
      </p:sp>
      <p:sp>
        <p:nvSpPr>
          <p:cNvPr name="Freeform 11" id="11"/>
          <p:cNvSpPr/>
          <p:nvPr/>
        </p:nvSpPr>
        <p:spPr>
          <a:xfrm flipH="false" flipV="false" rot="3207757">
            <a:off x="2876516" y="2406668"/>
            <a:ext cx="1637374" cy="462558"/>
          </a:xfrm>
          <a:custGeom>
            <a:avLst/>
            <a:gdLst/>
            <a:ahLst/>
            <a:cxnLst/>
            <a:rect r="r" b="b" t="t" l="l"/>
            <a:pathLst>
              <a:path h="462558" w="1637374">
                <a:moveTo>
                  <a:pt x="0" y="0"/>
                </a:moveTo>
                <a:lnTo>
                  <a:pt x="1637374" y="0"/>
                </a:lnTo>
                <a:lnTo>
                  <a:pt x="1637374" y="462559"/>
                </a:lnTo>
                <a:lnTo>
                  <a:pt x="0" y="4625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9952853" y="8422055"/>
            <a:ext cx="2975253" cy="1251763"/>
          </a:xfrm>
          <a:prstGeom prst="rect">
            <a:avLst/>
          </a:prstGeom>
        </p:spPr>
        <p:txBody>
          <a:bodyPr anchor="t" rtlCol="false" tIns="0" lIns="0" bIns="0" rIns="0">
            <a:spAutoFit/>
          </a:bodyPr>
          <a:lstStyle/>
          <a:p>
            <a:pPr algn="ctr">
              <a:lnSpc>
                <a:spcPts val="5030"/>
              </a:lnSpc>
              <a:spcBef>
                <a:spcPct val="0"/>
              </a:spcBef>
            </a:pPr>
          </a:p>
          <a:p>
            <a:pPr algn="ctr">
              <a:lnSpc>
                <a:spcPts val="5030"/>
              </a:lnSpc>
              <a:spcBef>
                <a:spcPct val="0"/>
              </a:spcBef>
            </a:pPr>
            <a:r>
              <a:rPr lang="en-US" sz="3593">
                <a:solidFill>
                  <a:srgbClr val="FFFFFF"/>
                </a:solidFill>
                <a:latin typeface="Canva Sans Bold"/>
              </a:rPr>
              <a:t> Visualisation</a:t>
            </a:r>
          </a:p>
        </p:txBody>
      </p:sp>
      <p:sp>
        <p:nvSpPr>
          <p:cNvPr name="TextBox 13" id="13"/>
          <p:cNvSpPr txBox="true"/>
          <p:nvPr/>
        </p:nvSpPr>
        <p:spPr>
          <a:xfrm rot="0">
            <a:off x="3464045" y="3433428"/>
            <a:ext cx="3513206" cy="447467"/>
          </a:xfrm>
          <a:prstGeom prst="rect">
            <a:avLst/>
          </a:prstGeom>
        </p:spPr>
        <p:txBody>
          <a:bodyPr anchor="t" rtlCol="false" tIns="0" lIns="0" bIns="0" rIns="0">
            <a:spAutoFit/>
          </a:bodyPr>
          <a:lstStyle/>
          <a:p>
            <a:pPr algn="l" marL="0" indent="0" lvl="0">
              <a:lnSpc>
                <a:spcPts val="3565"/>
              </a:lnSpc>
              <a:spcBef>
                <a:spcPct val="0"/>
              </a:spcBef>
            </a:pPr>
            <a:r>
              <a:rPr lang="en-US" sz="2971">
                <a:solidFill>
                  <a:srgbClr val="FFFFFF"/>
                </a:solidFill>
                <a:latin typeface="Canva Sans Bold"/>
              </a:rPr>
              <a:t>Data Splitting</a:t>
            </a:r>
          </a:p>
        </p:txBody>
      </p:sp>
      <p:sp>
        <p:nvSpPr>
          <p:cNvPr name="Freeform 14" id="14"/>
          <p:cNvSpPr/>
          <p:nvPr/>
        </p:nvSpPr>
        <p:spPr>
          <a:xfrm flipH="false" flipV="false" rot="3207757">
            <a:off x="4609976" y="4445097"/>
            <a:ext cx="1637374" cy="462558"/>
          </a:xfrm>
          <a:custGeom>
            <a:avLst/>
            <a:gdLst/>
            <a:ahLst/>
            <a:cxnLst/>
            <a:rect r="r" b="b" t="t" l="l"/>
            <a:pathLst>
              <a:path h="462558" w="1637374">
                <a:moveTo>
                  <a:pt x="0" y="0"/>
                </a:moveTo>
                <a:lnTo>
                  <a:pt x="1637374" y="0"/>
                </a:lnTo>
                <a:lnTo>
                  <a:pt x="1637374" y="462558"/>
                </a:lnTo>
                <a:lnTo>
                  <a:pt x="0" y="46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1925555">
            <a:off x="6688234" y="6397406"/>
            <a:ext cx="1637374" cy="462558"/>
          </a:xfrm>
          <a:custGeom>
            <a:avLst/>
            <a:gdLst/>
            <a:ahLst/>
            <a:cxnLst/>
            <a:rect r="r" b="b" t="t" l="l"/>
            <a:pathLst>
              <a:path h="462558" w="1637374">
                <a:moveTo>
                  <a:pt x="0" y="0"/>
                </a:moveTo>
                <a:lnTo>
                  <a:pt x="1637374" y="0"/>
                </a:lnTo>
                <a:lnTo>
                  <a:pt x="1637374" y="462558"/>
                </a:lnTo>
                <a:lnTo>
                  <a:pt x="0" y="46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925555">
            <a:off x="8915798" y="8257451"/>
            <a:ext cx="1637374" cy="462558"/>
          </a:xfrm>
          <a:custGeom>
            <a:avLst/>
            <a:gdLst/>
            <a:ahLst/>
            <a:cxnLst/>
            <a:rect r="r" b="b" t="t" l="l"/>
            <a:pathLst>
              <a:path h="462558" w="1637374">
                <a:moveTo>
                  <a:pt x="0" y="0"/>
                </a:moveTo>
                <a:lnTo>
                  <a:pt x="1637374" y="0"/>
                </a:lnTo>
                <a:lnTo>
                  <a:pt x="1637374" y="462558"/>
                </a:lnTo>
                <a:lnTo>
                  <a:pt x="0" y="46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6492416" y="2815865"/>
            <a:ext cx="1690503" cy="1690503"/>
          </a:xfrm>
          <a:custGeom>
            <a:avLst/>
            <a:gdLst/>
            <a:ahLst/>
            <a:cxnLst/>
            <a:rect r="r" b="b" t="t" l="l"/>
            <a:pathLst>
              <a:path h="1690503" w="1690503">
                <a:moveTo>
                  <a:pt x="0" y="0"/>
                </a:moveTo>
                <a:lnTo>
                  <a:pt x="1690503" y="0"/>
                </a:lnTo>
                <a:lnTo>
                  <a:pt x="1690503" y="1690503"/>
                </a:lnTo>
                <a:lnTo>
                  <a:pt x="0" y="16905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4368432" y="280314"/>
            <a:ext cx="1609603" cy="2030463"/>
          </a:xfrm>
          <a:custGeom>
            <a:avLst/>
            <a:gdLst/>
            <a:ahLst/>
            <a:cxnLst/>
            <a:rect r="r" b="b" t="t" l="l"/>
            <a:pathLst>
              <a:path h="2030463" w="1609603">
                <a:moveTo>
                  <a:pt x="0" y="0"/>
                </a:moveTo>
                <a:lnTo>
                  <a:pt x="1609603" y="0"/>
                </a:lnTo>
                <a:lnTo>
                  <a:pt x="1609603" y="2030463"/>
                </a:lnTo>
                <a:lnTo>
                  <a:pt x="0" y="20304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5173233" y="6157313"/>
            <a:ext cx="1487626" cy="1549736"/>
          </a:xfrm>
          <a:custGeom>
            <a:avLst/>
            <a:gdLst/>
            <a:ahLst/>
            <a:cxnLst/>
            <a:rect r="r" b="b" t="t" l="l"/>
            <a:pathLst>
              <a:path h="1549736" w="1487626">
                <a:moveTo>
                  <a:pt x="0" y="0"/>
                </a:moveTo>
                <a:lnTo>
                  <a:pt x="1487627" y="0"/>
                </a:lnTo>
                <a:lnTo>
                  <a:pt x="1487627" y="1549736"/>
                </a:lnTo>
                <a:lnTo>
                  <a:pt x="0" y="1549736"/>
                </a:lnTo>
                <a:lnTo>
                  <a:pt x="0" y="0"/>
                </a:lnTo>
                <a:close/>
              </a:path>
            </a:pathLst>
          </a:custGeom>
          <a:blipFill>
            <a:blip r:embed="rId10"/>
            <a:stretch>
              <a:fillRect l="-11740" t="0" r="0" b="0"/>
            </a:stretch>
          </a:blipFill>
        </p:spPr>
      </p:sp>
      <p:sp>
        <p:nvSpPr>
          <p:cNvPr name="Freeform 20" id="20"/>
          <p:cNvSpPr/>
          <p:nvPr/>
        </p:nvSpPr>
        <p:spPr>
          <a:xfrm flipH="false" flipV="false" rot="0">
            <a:off x="10327202" y="6628685"/>
            <a:ext cx="2043941" cy="1995630"/>
          </a:xfrm>
          <a:custGeom>
            <a:avLst/>
            <a:gdLst/>
            <a:ahLst/>
            <a:cxnLst/>
            <a:rect r="r" b="b" t="t" l="l"/>
            <a:pathLst>
              <a:path h="1995630" w="2043941">
                <a:moveTo>
                  <a:pt x="0" y="0"/>
                </a:moveTo>
                <a:lnTo>
                  <a:pt x="2043941" y="0"/>
                </a:lnTo>
                <a:lnTo>
                  <a:pt x="2043941" y="1995629"/>
                </a:lnTo>
                <a:lnTo>
                  <a:pt x="0" y="19956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3093393" y="8344467"/>
            <a:ext cx="1797759" cy="1827666"/>
          </a:xfrm>
          <a:custGeom>
            <a:avLst/>
            <a:gdLst/>
            <a:ahLst/>
            <a:cxnLst/>
            <a:rect r="r" b="b" t="t" l="l"/>
            <a:pathLst>
              <a:path h="1827666" w="1797759">
                <a:moveTo>
                  <a:pt x="0" y="0"/>
                </a:moveTo>
                <a:lnTo>
                  <a:pt x="1797759" y="0"/>
                </a:lnTo>
                <a:lnTo>
                  <a:pt x="1797759" y="1827666"/>
                </a:lnTo>
                <a:lnTo>
                  <a:pt x="0" y="182766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351858" y="258474"/>
            <a:ext cx="4016574" cy="770226"/>
          </a:xfrm>
          <a:prstGeom prst="rect">
            <a:avLst/>
          </a:prstGeom>
        </p:spPr>
        <p:txBody>
          <a:bodyPr anchor="t" rtlCol="false" tIns="0" lIns="0" bIns="0" rIns="0">
            <a:spAutoFit/>
          </a:bodyPr>
          <a:lstStyle/>
          <a:p>
            <a:pPr algn="l" marL="0" indent="0" lvl="0">
              <a:lnSpc>
                <a:spcPts val="6035"/>
              </a:lnSpc>
              <a:spcBef>
                <a:spcPct val="0"/>
              </a:spcBef>
            </a:pPr>
            <a:r>
              <a:rPr lang="en-US" sz="5029">
                <a:solidFill>
                  <a:srgbClr val="FFFFFF"/>
                </a:solidFill>
                <a:latin typeface="Canva Sans Bold"/>
              </a:rPr>
              <a:t>Outline </a:t>
            </a:r>
          </a:p>
        </p:txBody>
      </p:sp>
      <p:sp>
        <p:nvSpPr>
          <p:cNvPr name="TextBox 23" id="23"/>
          <p:cNvSpPr txBox="true"/>
          <p:nvPr/>
        </p:nvSpPr>
        <p:spPr>
          <a:xfrm rot="0">
            <a:off x="5428663" y="5471857"/>
            <a:ext cx="5122283" cy="447467"/>
          </a:xfrm>
          <a:prstGeom prst="rect">
            <a:avLst/>
          </a:prstGeom>
        </p:spPr>
        <p:txBody>
          <a:bodyPr anchor="t" rtlCol="false" tIns="0" lIns="0" bIns="0" rIns="0">
            <a:spAutoFit/>
          </a:bodyPr>
          <a:lstStyle/>
          <a:p>
            <a:pPr algn="l" marL="0" indent="0" lvl="0">
              <a:lnSpc>
                <a:spcPts val="3565"/>
              </a:lnSpc>
              <a:spcBef>
                <a:spcPct val="0"/>
              </a:spcBef>
            </a:pPr>
            <a:r>
              <a:rPr lang="en-US" sz="2971">
                <a:solidFill>
                  <a:srgbClr val="FFFFFF"/>
                </a:solidFill>
                <a:latin typeface="Canva Sans Bold"/>
              </a:rPr>
              <a:t>Model Development</a:t>
            </a:r>
          </a:p>
        </p:txBody>
      </p:sp>
      <p:sp>
        <p:nvSpPr>
          <p:cNvPr name="TextBox 24" id="24"/>
          <p:cNvSpPr txBox="true"/>
          <p:nvPr/>
        </p:nvSpPr>
        <p:spPr>
          <a:xfrm rot="0">
            <a:off x="6977251" y="7259582"/>
            <a:ext cx="5122283" cy="447467"/>
          </a:xfrm>
          <a:prstGeom prst="rect">
            <a:avLst/>
          </a:prstGeom>
        </p:spPr>
        <p:txBody>
          <a:bodyPr anchor="t" rtlCol="false" tIns="0" lIns="0" bIns="0" rIns="0">
            <a:spAutoFit/>
          </a:bodyPr>
          <a:lstStyle/>
          <a:p>
            <a:pPr algn="l" marL="0" indent="0" lvl="0">
              <a:lnSpc>
                <a:spcPts val="3565"/>
              </a:lnSpc>
              <a:spcBef>
                <a:spcPct val="0"/>
              </a:spcBef>
            </a:pPr>
            <a:r>
              <a:rPr lang="en-US" sz="2971">
                <a:solidFill>
                  <a:srgbClr val="FFFFFF"/>
                </a:solidFill>
                <a:latin typeface="Canva Sans Bold"/>
              </a:rPr>
              <a:t>Model Evaluation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0200"/>
        </a:solidFill>
      </p:bgPr>
    </p:bg>
    <p:spTree>
      <p:nvGrpSpPr>
        <p:cNvPr id="1" name=""/>
        <p:cNvGrpSpPr/>
        <p:nvPr/>
      </p:nvGrpSpPr>
      <p:grpSpPr>
        <a:xfrm>
          <a:off x="0" y="0"/>
          <a:ext cx="0" cy="0"/>
          <a:chOff x="0" y="0"/>
          <a:chExt cx="0" cy="0"/>
        </a:xfrm>
      </p:grpSpPr>
      <p:grpSp>
        <p:nvGrpSpPr>
          <p:cNvPr name="Group 2" id="2"/>
          <p:cNvGrpSpPr/>
          <p:nvPr/>
        </p:nvGrpSpPr>
        <p:grpSpPr>
          <a:xfrm rot="0">
            <a:off x="-4371582" y="-5570327"/>
            <a:ext cx="8477692" cy="847769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7EF4"/>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6263397" y="611242"/>
            <a:ext cx="5391748" cy="1163460"/>
            <a:chOff x="0" y="0"/>
            <a:chExt cx="1420049" cy="306426"/>
          </a:xfrm>
        </p:grpSpPr>
        <p:sp>
          <p:nvSpPr>
            <p:cNvPr name="Freeform 6" id="6"/>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84AEEE"/>
            </a:solidFill>
            <a:ln cap="sq">
              <a:noFill/>
              <a:prstDash val="solid"/>
              <a:miter/>
            </a:ln>
          </p:spPr>
        </p:sp>
        <p:sp>
          <p:nvSpPr>
            <p:cNvPr name="TextBox 7" id="7"/>
            <p:cNvSpPr txBox="true"/>
            <p:nvPr/>
          </p:nvSpPr>
          <p:spPr>
            <a:xfrm>
              <a:off x="0" y="-66675"/>
              <a:ext cx="1420049"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FFFFFF"/>
                  </a:solidFill>
                  <a:latin typeface="Canva Sans Bold"/>
                </a:rPr>
                <a:t>Problem Statement</a:t>
              </a:r>
            </a:p>
          </p:txBody>
        </p:sp>
      </p:grpSp>
      <p:grpSp>
        <p:nvGrpSpPr>
          <p:cNvPr name="Group 8" id="8"/>
          <p:cNvGrpSpPr/>
          <p:nvPr/>
        </p:nvGrpSpPr>
        <p:grpSpPr>
          <a:xfrm rot="0">
            <a:off x="15765501" y="7997226"/>
            <a:ext cx="8477692" cy="84776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7EF4"/>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1" id="11"/>
          <p:cNvSpPr/>
          <p:nvPr/>
        </p:nvSpPr>
        <p:spPr>
          <a:xfrm flipH="false" flipV="false" rot="0">
            <a:off x="2044142" y="3585704"/>
            <a:ext cx="1006562" cy="1006562"/>
          </a:xfrm>
          <a:custGeom>
            <a:avLst/>
            <a:gdLst/>
            <a:ahLst/>
            <a:cxnLst/>
            <a:rect r="r" b="b" t="t" l="l"/>
            <a:pathLst>
              <a:path h="1006562" w="1006562">
                <a:moveTo>
                  <a:pt x="0" y="0"/>
                </a:moveTo>
                <a:lnTo>
                  <a:pt x="1006562" y="0"/>
                </a:lnTo>
                <a:lnTo>
                  <a:pt x="1006562" y="1006562"/>
                </a:lnTo>
                <a:lnTo>
                  <a:pt x="0" y="10065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561453" y="5969009"/>
            <a:ext cx="2169599" cy="1781783"/>
          </a:xfrm>
          <a:custGeom>
            <a:avLst/>
            <a:gdLst/>
            <a:ahLst/>
            <a:cxnLst/>
            <a:rect r="r" b="b" t="t" l="l"/>
            <a:pathLst>
              <a:path h="1781783" w="2169599">
                <a:moveTo>
                  <a:pt x="0" y="0"/>
                </a:moveTo>
                <a:lnTo>
                  <a:pt x="2169599" y="0"/>
                </a:lnTo>
                <a:lnTo>
                  <a:pt x="2169599" y="1781783"/>
                </a:lnTo>
                <a:lnTo>
                  <a:pt x="0" y="1781783"/>
                </a:lnTo>
                <a:lnTo>
                  <a:pt x="0" y="0"/>
                </a:lnTo>
                <a:close/>
              </a:path>
            </a:pathLst>
          </a:custGeom>
          <a:blipFill>
            <a:blip r:embed="rId4"/>
            <a:stretch>
              <a:fillRect l="0" t="0" r="0" b="0"/>
            </a:stretch>
          </a:blipFill>
        </p:spPr>
      </p:sp>
      <p:sp>
        <p:nvSpPr>
          <p:cNvPr name="Freeform 13" id="13"/>
          <p:cNvSpPr/>
          <p:nvPr/>
        </p:nvSpPr>
        <p:spPr>
          <a:xfrm flipH="false" flipV="false" rot="0">
            <a:off x="8123811" y="3497087"/>
            <a:ext cx="1228466" cy="1183795"/>
          </a:xfrm>
          <a:custGeom>
            <a:avLst/>
            <a:gdLst/>
            <a:ahLst/>
            <a:cxnLst/>
            <a:rect r="r" b="b" t="t" l="l"/>
            <a:pathLst>
              <a:path h="1183795" w="1228466">
                <a:moveTo>
                  <a:pt x="0" y="0"/>
                </a:moveTo>
                <a:lnTo>
                  <a:pt x="1228466" y="0"/>
                </a:lnTo>
                <a:lnTo>
                  <a:pt x="1228466" y="1183795"/>
                </a:lnTo>
                <a:lnTo>
                  <a:pt x="0" y="11837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0751124" y="5969009"/>
            <a:ext cx="2641811" cy="1812943"/>
          </a:xfrm>
          <a:custGeom>
            <a:avLst/>
            <a:gdLst/>
            <a:ahLst/>
            <a:cxnLst/>
            <a:rect r="r" b="b" t="t" l="l"/>
            <a:pathLst>
              <a:path h="1812943" w="2641811">
                <a:moveTo>
                  <a:pt x="0" y="0"/>
                </a:moveTo>
                <a:lnTo>
                  <a:pt x="2641811" y="0"/>
                </a:lnTo>
                <a:lnTo>
                  <a:pt x="2641811" y="1812943"/>
                </a:lnTo>
                <a:lnTo>
                  <a:pt x="0" y="1812943"/>
                </a:lnTo>
                <a:lnTo>
                  <a:pt x="0" y="0"/>
                </a:lnTo>
                <a:close/>
              </a:path>
            </a:pathLst>
          </a:custGeom>
          <a:blipFill>
            <a:blip r:embed="rId7"/>
            <a:stretch>
              <a:fillRect l="0" t="0" r="0" b="0"/>
            </a:stretch>
          </a:blipFill>
        </p:spPr>
      </p:sp>
      <p:sp>
        <p:nvSpPr>
          <p:cNvPr name="Freeform 15" id="15"/>
          <p:cNvSpPr/>
          <p:nvPr/>
        </p:nvSpPr>
        <p:spPr>
          <a:xfrm flipH="false" flipV="false" rot="0">
            <a:off x="14928664" y="3142069"/>
            <a:ext cx="1637799" cy="1450196"/>
          </a:xfrm>
          <a:custGeom>
            <a:avLst/>
            <a:gdLst/>
            <a:ahLst/>
            <a:cxnLst/>
            <a:rect r="r" b="b" t="t" l="l"/>
            <a:pathLst>
              <a:path h="1450196" w="1637799">
                <a:moveTo>
                  <a:pt x="0" y="0"/>
                </a:moveTo>
                <a:lnTo>
                  <a:pt x="1637799" y="0"/>
                </a:lnTo>
                <a:lnTo>
                  <a:pt x="1637799" y="1450197"/>
                </a:lnTo>
                <a:lnTo>
                  <a:pt x="0" y="14501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2547423" y="2161340"/>
            <a:ext cx="12381241" cy="1071091"/>
          </a:xfrm>
          <a:prstGeom prst="rect">
            <a:avLst/>
          </a:prstGeom>
        </p:spPr>
        <p:txBody>
          <a:bodyPr anchor="t" rtlCol="false" tIns="0" lIns="0" bIns="0" rIns="0">
            <a:spAutoFit/>
          </a:bodyPr>
          <a:lstStyle/>
          <a:p>
            <a:pPr algn="ctr">
              <a:lnSpc>
                <a:spcPts val="2913"/>
              </a:lnSpc>
            </a:pPr>
            <a:r>
              <a:rPr lang="en-US" sz="2081">
                <a:solidFill>
                  <a:srgbClr val="FFFFFF"/>
                </a:solidFill>
                <a:latin typeface="Canva Sans"/>
              </a:rPr>
              <a:t>Efficient inventory management is essential for businesses to meet customer demand effectively while minimizing costs. However, accurately predicting inventory needs presents a significant challenge</a:t>
            </a:r>
          </a:p>
        </p:txBody>
      </p:sp>
      <p:sp>
        <p:nvSpPr>
          <p:cNvPr name="TextBox 17" id="17"/>
          <p:cNvSpPr txBox="true"/>
          <p:nvPr/>
        </p:nvSpPr>
        <p:spPr>
          <a:xfrm rot="0">
            <a:off x="1735595" y="4780117"/>
            <a:ext cx="1623655" cy="453073"/>
          </a:xfrm>
          <a:prstGeom prst="rect">
            <a:avLst/>
          </a:prstGeom>
        </p:spPr>
        <p:txBody>
          <a:bodyPr anchor="t" rtlCol="false" tIns="0" lIns="0" bIns="0" rIns="0">
            <a:spAutoFit/>
          </a:bodyPr>
          <a:lstStyle/>
          <a:p>
            <a:pPr algn="ctr">
              <a:lnSpc>
                <a:spcPts val="3639"/>
              </a:lnSpc>
            </a:pPr>
            <a:r>
              <a:rPr lang="en-US" sz="2599">
                <a:solidFill>
                  <a:srgbClr val="FFFFFF"/>
                </a:solidFill>
                <a:latin typeface="Canva Sans Bold"/>
              </a:rPr>
              <a:t>Stockouts</a:t>
            </a:r>
          </a:p>
        </p:txBody>
      </p:sp>
      <p:sp>
        <p:nvSpPr>
          <p:cNvPr name="TextBox 18" id="18"/>
          <p:cNvSpPr txBox="true"/>
          <p:nvPr/>
        </p:nvSpPr>
        <p:spPr>
          <a:xfrm rot="0">
            <a:off x="1061262" y="5430566"/>
            <a:ext cx="2972322" cy="1029261"/>
          </a:xfrm>
          <a:prstGeom prst="rect">
            <a:avLst/>
          </a:prstGeom>
        </p:spPr>
        <p:txBody>
          <a:bodyPr anchor="t" rtlCol="false" tIns="0" lIns="0" bIns="0" rIns="0">
            <a:spAutoFit/>
          </a:bodyPr>
          <a:lstStyle/>
          <a:p>
            <a:pPr algn="ctr">
              <a:lnSpc>
                <a:spcPts val="2726"/>
              </a:lnSpc>
            </a:pPr>
            <a:r>
              <a:rPr lang="en-US" sz="1947">
                <a:solidFill>
                  <a:srgbClr val="FFFFFF"/>
                </a:solidFill>
                <a:latin typeface="Canva Sans"/>
              </a:rPr>
              <a:t>Running out of products leads to lost sales &amp; unhappy customers.</a:t>
            </a:r>
          </a:p>
        </p:txBody>
      </p:sp>
      <p:sp>
        <p:nvSpPr>
          <p:cNvPr name="TextBox 19" id="19"/>
          <p:cNvSpPr txBox="true"/>
          <p:nvPr/>
        </p:nvSpPr>
        <p:spPr>
          <a:xfrm rot="0">
            <a:off x="4276051" y="7940076"/>
            <a:ext cx="2740402" cy="453073"/>
          </a:xfrm>
          <a:prstGeom prst="rect">
            <a:avLst/>
          </a:prstGeom>
        </p:spPr>
        <p:txBody>
          <a:bodyPr anchor="t" rtlCol="false" tIns="0" lIns="0" bIns="0" rIns="0">
            <a:spAutoFit/>
          </a:bodyPr>
          <a:lstStyle/>
          <a:p>
            <a:pPr algn="ctr">
              <a:lnSpc>
                <a:spcPts val="3639"/>
              </a:lnSpc>
            </a:pPr>
            <a:r>
              <a:rPr lang="en-US" sz="2599">
                <a:solidFill>
                  <a:srgbClr val="FFFFFF"/>
                </a:solidFill>
                <a:latin typeface="Canva Sans Bold"/>
              </a:rPr>
              <a:t>Excess Inventory</a:t>
            </a:r>
          </a:p>
        </p:txBody>
      </p:sp>
      <p:sp>
        <p:nvSpPr>
          <p:cNvPr name="TextBox 20" id="20"/>
          <p:cNvSpPr txBox="true"/>
          <p:nvPr/>
        </p:nvSpPr>
        <p:spPr>
          <a:xfrm rot="0">
            <a:off x="4160092" y="8591959"/>
            <a:ext cx="2972322" cy="1029261"/>
          </a:xfrm>
          <a:prstGeom prst="rect">
            <a:avLst/>
          </a:prstGeom>
        </p:spPr>
        <p:txBody>
          <a:bodyPr anchor="t" rtlCol="false" tIns="0" lIns="0" bIns="0" rIns="0">
            <a:spAutoFit/>
          </a:bodyPr>
          <a:lstStyle/>
          <a:p>
            <a:pPr algn="ctr">
              <a:lnSpc>
                <a:spcPts val="2726"/>
              </a:lnSpc>
            </a:pPr>
            <a:r>
              <a:rPr lang="en-US" sz="1947">
                <a:solidFill>
                  <a:srgbClr val="FFFFFF"/>
                </a:solidFill>
                <a:latin typeface="Canva Sans"/>
              </a:rPr>
              <a:t>Holding too much stock ties up money and space, increasing costs.</a:t>
            </a:r>
          </a:p>
        </p:txBody>
      </p:sp>
      <p:sp>
        <p:nvSpPr>
          <p:cNvPr name="TextBox 21" id="21"/>
          <p:cNvSpPr txBox="true"/>
          <p:nvPr/>
        </p:nvSpPr>
        <p:spPr>
          <a:xfrm rot="0">
            <a:off x="7173235" y="4890432"/>
            <a:ext cx="3129617" cy="453073"/>
          </a:xfrm>
          <a:prstGeom prst="rect">
            <a:avLst/>
          </a:prstGeom>
        </p:spPr>
        <p:txBody>
          <a:bodyPr anchor="t" rtlCol="false" tIns="0" lIns="0" bIns="0" rIns="0">
            <a:spAutoFit/>
          </a:bodyPr>
          <a:lstStyle/>
          <a:p>
            <a:pPr algn="ctr">
              <a:lnSpc>
                <a:spcPts val="3639"/>
              </a:lnSpc>
            </a:pPr>
            <a:r>
              <a:rPr lang="en-US" sz="2599">
                <a:solidFill>
                  <a:srgbClr val="FFFFFF"/>
                </a:solidFill>
                <a:latin typeface="Canva Sans Bold"/>
              </a:rPr>
              <a:t>Obsolete Inventory</a:t>
            </a:r>
          </a:p>
        </p:txBody>
      </p:sp>
      <p:sp>
        <p:nvSpPr>
          <p:cNvPr name="TextBox 22" id="22"/>
          <p:cNvSpPr txBox="true"/>
          <p:nvPr/>
        </p:nvSpPr>
        <p:spPr>
          <a:xfrm rot="0">
            <a:off x="7254927" y="5430566"/>
            <a:ext cx="2972322" cy="1029261"/>
          </a:xfrm>
          <a:prstGeom prst="rect">
            <a:avLst/>
          </a:prstGeom>
        </p:spPr>
        <p:txBody>
          <a:bodyPr anchor="t" rtlCol="false" tIns="0" lIns="0" bIns="0" rIns="0">
            <a:spAutoFit/>
          </a:bodyPr>
          <a:lstStyle/>
          <a:p>
            <a:pPr algn="ctr">
              <a:lnSpc>
                <a:spcPts val="2726"/>
              </a:lnSpc>
            </a:pPr>
            <a:r>
              <a:rPr lang="en-US" sz="1947">
                <a:solidFill>
                  <a:srgbClr val="FFFFFF"/>
                </a:solidFill>
                <a:latin typeface="Canva Sans"/>
              </a:rPr>
              <a:t>Products becoming outdated result in financial losses</a:t>
            </a:r>
          </a:p>
        </p:txBody>
      </p:sp>
      <p:sp>
        <p:nvSpPr>
          <p:cNvPr name="TextBox 23" id="23"/>
          <p:cNvSpPr txBox="true"/>
          <p:nvPr/>
        </p:nvSpPr>
        <p:spPr>
          <a:xfrm rot="0">
            <a:off x="10424888" y="7940076"/>
            <a:ext cx="3379351" cy="453073"/>
          </a:xfrm>
          <a:prstGeom prst="rect">
            <a:avLst/>
          </a:prstGeom>
        </p:spPr>
        <p:txBody>
          <a:bodyPr anchor="t" rtlCol="false" tIns="0" lIns="0" bIns="0" rIns="0">
            <a:spAutoFit/>
          </a:bodyPr>
          <a:lstStyle/>
          <a:p>
            <a:pPr algn="ctr">
              <a:lnSpc>
                <a:spcPts val="3639"/>
              </a:lnSpc>
            </a:pPr>
            <a:r>
              <a:rPr lang="en-US" sz="2599">
                <a:solidFill>
                  <a:srgbClr val="FFFFFF"/>
                </a:solidFill>
                <a:latin typeface="Canva Sans Bold"/>
              </a:rPr>
              <a:t>Inaccurate Forecasts</a:t>
            </a:r>
          </a:p>
        </p:txBody>
      </p:sp>
      <p:sp>
        <p:nvSpPr>
          <p:cNvPr name="TextBox 24" id="24"/>
          <p:cNvSpPr txBox="true"/>
          <p:nvPr/>
        </p:nvSpPr>
        <p:spPr>
          <a:xfrm rot="0">
            <a:off x="10184715" y="8591959"/>
            <a:ext cx="3774628" cy="1029261"/>
          </a:xfrm>
          <a:prstGeom prst="rect">
            <a:avLst/>
          </a:prstGeom>
        </p:spPr>
        <p:txBody>
          <a:bodyPr anchor="t" rtlCol="false" tIns="0" lIns="0" bIns="0" rIns="0">
            <a:spAutoFit/>
          </a:bodyPr>
          <a:lstStyle/>
          <a:p>
            <a:pPr algn="ctr">
              <a:lnSpc>
                <a:spcPts val="2726"/>
              </a:lnSpc>
            </a:pPr>
            <a:r>
              <a:rPr lang="en-US" sz="1947">
                <a:solidFill>
                  <a:srgbClr val="FFFFFF"/>
                </a:solidFill>
                <a:latin typeface="Canva Sans"/>
              </a:rPr>
              <a:t>Poor predictions lead to inefficient ordering and mismatched inventory levels.</a:t>
            </a:r>
          </a:p>
        </p:txBody>
      </p:sp>
      <p:sp>
        <p:nvSpPr>
          <p:cNvPr name="TextBox 25" id="25"/>
          <p:cNvSpPr txBox="true"/>
          <p:nvPr/>
        </p:nvSpPr>
        <p:spPr>
          <a:xfrm rot="0">
            <a:off x="13717120" y="4890432"/>
            <a:ext cx="4096762" cy="453073"/>
          </a:xfrm>
          <a:prstGeom prst="rect">
            <a:avLst/>
          </a:prstGeom>
        </p:spPr>
        <p:txBody>
          <a:bodyPr anchor="t" rtlCol="false" tIns="0" lIns="0" bIns="0" rIns="0">
            <a:spAutoFit/>
          </a:bodyPr>
          <a:lstStyle/>
          <a:p>
            <a:pPr algn="ctr">
              <a:lnSpc>
                <a:spcPts val="3639"/>
              </a:lnSpc>
            </a:pPr>
            <a:r>
              <a:rPr lang="en-US" sz="2599">
                <a:solidFill>
                  <a:srgbClr val="FFFFFF"/>
                </a:solidFill>
                <a:latin typeface="Canva Sans Bold"/>
              </a:rPr>
              <a:t>Supply Chain Disruptions</a:t>
            </a:r>
          </a:p>
        </p:txBody>
      </p:sp>
      <p:sp>
        <p:nvSpPr>
          <p:cNvPr name="TextBox 26" id="26"/>
          <p:cNvSpPr txBox="true"/>
          <p:nvPr/>
        </p:nvSpPr>
        <p:spPr>
          <a:xfrm rot="0">
            <a:off x="13802747" y="5430566"/>
            <a:ext cx="3889634" cy="1372961"/>
          </a:xfrm>
          <a:prstGeom prst="rect">
            <a:avLst/>
          </a:prstGeom>
        </p:spPr>
        <p:txBody>
          <a:bodyPr anchor="t" rtlCol="false" tIns="0" lIns="0" bIns="0" rIns="0">
            <a:spAutoFit/>
          </a:bodyPr>
          <a:lstStyle/>
          <a:p>
            <a:pPr algn="ctr">
              <a:lnSpc>
                <a:spcPts val="2726"/>
              </a:lnSpc>
            </a:pPr>
            <a:r>
              <a:rPr lang="en-US" sz="1947">
                <a:solidFill>
                  <a:srgbClr val="FFFFFF"/>
                </a:solidFill>
                <a:latin typeface="Canva Sans"/>
              </a:rPr>
              <a:t>Unexpected events like delays or transportation issues disrupt inventory flow, affecting customer satisfaction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gradFill rotWithShape="true">
              <a:gsLst>
                <a:gs pos="0">
                  <a:srgbClr val="000000">
                    <a:alpha val="44000"/>
                  </a:srgbClr>
                </a:gs>
                <a:gs pos="100000">
                  <a:srgbClr val="3533CD">
                    <a:alpha val="44000"/>
                  </a:srgbClr>
                </a:gs>
              </a:gsLst>
              <a:lin ang="0"/>
            </a:gra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1650427" y="5085196"/>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92D3FA"/>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92D3FA"/>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flipV="true">
            <a:off x="-2023730" y="7040723"/>
            <a:ext cx="3495899" cy="4260352"/>
          </a:xfrm>
          <a:prstGeom prst="line">
            <a:avLst/>
          </a:prstGeom>
          <a:ln cap="rnd" w="85725">
            <a:solidFill>
              <a:srgbClr val="1C1816"/>
            </a:solidFill>
            <a:prstDash val="solid"/>
            <a:headEnd type="none" len="sm" w="sm"/>
            <a:tailEnd type="none" len="sm" w="sm"/>
          </a:ln>
        </p:spPr>
      </p:sp>
      <p:grpSp>
        <p:nvGrpSpPr>
          <p:cNvPr name="Group 13" id="13"/>
          <p:cNvGrpSpPr/>
          <p:nvPr/>
        </p:nvGrpSpPr>
        <p:grpSpPr>
          <a:xfrm rot="-8419140">
            <a:off x="16781988" y="-3913825"/>
            <a:ext cx="2842082" cy="7253346"/>
            <a:chOff x="0" y="0"/>
            <a:chExt cx="660400" cy="1685423"/>
          </a:xfrm>
        </p:grpSpPr>
        <p:sp>
          <p:nvSpPr>
            <p:cNvPr name="Freeform 14" id="14"/>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gradFill rotWithShape="true">
              <a:gsLst>
                <a:gs pos="0">
                  <a:srgbClr val="000000">
                    <a:alpha val="44000"/>
                  </a:srgbClr>
                </a:gs>
                <a:gs pos="100000">
                  <a:srgbClr val="3533CD">
                    <a:alpha val="44000"/>
                  </a:srgbClr>
                </a:gs>
              </a:gsLst>
              <a:lin ang="0"/>
            </a:gradFill>
          </p:spPr>
        </p:sp>
        <p:sp>
          <p:nvSpPr>
            <p:cNvPr name="TextBox 15" id="15"/>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8422862">
            <a:off x="18303618" y="-391052"/>
            <a:ext cx="1338510" cy="5875601"/>
            <a:chOff x="0" y="0"/>
            <a:chExt cx="660400" cy="2898930"/>
          </a:xfrm>
        </p:grpSpPr>
        <p:sp>
          <p:nvSpPr>
            <p:cNvPr name="Freeform 17" id="17"/>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92D3FA"/>
            </a:solidFill>
          </p:spPr>
        </p:sp>
        <p:sp>
          <p:nvSpPr>
            <p:cNvPr name="TextBox 18" id="18"/>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9" id="19"/>
          <p:cNvGrpSpPr/>
          <p:nvPr/>
        </p:nvGrpSpPr>
        <p:grpSpPr>
          <a:xfrm rot="-8422862">
            <a:off x="14997526" y="-558072"/>
            <a:ext cx="411277" cy="1644511"/>
            <a:chOff x="0" y="0"/>
            <a:chExt cx="660400" cy="2640639"/>
          </a:xfrm>
        </p:grpSpPr>
        <p:sp>
          <p:nvSpPr>
            <p:cNvPr name="Freeform 20" id="20"/>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92D3FA"/>
            </a:solidFill>
          </p:spPr>
        </p:sp>
        <p:sp>
          <p:nvSpPr>
            <p:cNvPr name="TextBox 21" id="21"/>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2" id="22"/>
          <p:cNvSpPr/>
          <p:nvPr/>
        </p:nvSpPr>
        <p:spPr>
          <a:xfrm flipH="true">
            <a:off x="17077631" y="-274996"/>
            <a:ext cx="3190486" cy="3827111"/>
          </a:xfrm>
          <a:prstGeom prst="line">
            <a:avLst/>
          </a:prstGeom>
          <a:ln cap="rnd" w="85725">
            <a:solidFill>
              <a:srgbClr val="1C1816"/>
            </a:solidFill>
            <a:prstDash val="solid"/>
            <a:headEnd type="none" len="sm" w="sm"/>
            <a:tailEnd type="none" len="sm" w="sm"/>
          </a:ln>
        </p:spPr>
      </p:sp>
      <p:grpSp>
        <p:nvGrpSpPr>
          <p:cNvPr name="Group 23" id="23"/>
          <p:cNvGrpSpPr/>
          <p:nvPr/>
        </p:nvGrpSpPr>
        <p:grpSpPr>
          <a:xfrm rot="0">
            <a:off x="6115275" y="3169013"/>
            <a:ext cx="4975262" cy="497526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Freeform 25" id="25"/>
          <p:cNvSpPr/>
          <p:nvPr/>
        </p:nvSpPr>
        <p:spPr>
          <a:xfrm flipH="false" flipV="false" rot="0">
            <a:off x="1732974" y="3322320"/>
            <a:ext cx="1251019" cy="1235097"/>
          </a:xfrm>
          <a:custGeom>
            <a:avLst/>
            <a:gdLst/>
            <a:ahLst/>
            <a:cxnLst/>
            <a:rect r="r" b="b" t="t" l="l"/>
            <a:pathLst>
              <a:path h="1235097" w="1251019">
                <a:moveTo>
                  <a:pt x="0" y="0"/>
                </a:moveTo>
                <a:lnTo>
                  <a:pt x="1251019" y="0"/>
                </a:lnTo>
                <a:lnTo>
                  <a:pt x="1251019" y="1235097"/>
                </a:lnTo>
                <a:lnTo>
                  <a:pt x="0" y="12350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6" id="26"/>
          <p:cNvSpPr/>
          <p:nvPr/>
        </p:nvSpPr>
        <p:spPr>
          <a:xfrm flipH="false" flipV="false" rot="0">
            <a:off x="1899309" y="5656644"/>
            <a:ext cx="1684167" cy="1384079"/>
          </a:xfrm>
          <a:custGeom>
            <a:avLst/>
            <a:gdLst/>
            <a:ahLst/>
            <a:cxnLst/>
            <a:rect r="r" b="b" t="t" l="l"/>
            <a:pathLst>
              <a:path h="1384079" w="1684167">
                <a:moveTo>
                  <a:pt x="0" y="0"/>
                </a:moveTo>
                <a:lnTo>
                  <a:pt x="1684167" y="0"/>
                </a:lnTo>
                <a:lnTo>
                  <a:pt x="1684167" y="1384079"/>
                </a:lnTo>
                <a:lnTo>
                  <a:pt x="0" y="13840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4411778" y="5815430"/>
            <a:ext cx="1582774" cy="1444641"/>
          </a:xfrm>
          <a:custGeom>
            <a:avLst/>
            <a:gdLst/>
            <a:ahLst/>
            <a:cxnLst/>
            <a:rect r="r" b="b" t="t" l="l"/>
            <a:pathLst>
              <a:path h="1444641" w="1582774">
                <a:moveTo>
                  <a:pt x="0" y="0"/>
                </a:moveTo>
                <a:lnTo>
                  <a:pt x="1582774" y="0"/>
                </a:lnTo>
                <a:lnTo>
                  <a:pt x="1582774" y="1444640"/>
                </a:lnTo>
                <a:lnTo>
                  <a:pt x="0" y="14446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4232385" y="3411329"/>
            <a:ext cx="1435545" cy="1432934"/>
          </a:xfrm>
          <a:custGeom>
            <a:avLst/>
            <a:gdLst/>
            <a:ahLst/>
            <a:cxnLst/>
            <a:rect r="r" b="b" t="t" l="l"/>
            <a:pathLst>
              <a:path h="1432934" w="1435545">
                <a:moveTo>
                  <a:pt x="0" y="0"/>
                </a:moveTo>
                <a:lnTo>
                  <a:pt x="1435545" y="0"/>
                </a:lnTo>
                <a:lnTo>
                  <a:pt x="1435545" y="1432935"/>
                </a:lnTo>
                <a:lnTo>
                  <a:pt x="0" y="14329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9" id="29"/>
          <p:cNvGrpSpPr/>
          <p:nvPr/>
        </p:nvGrpSpPr>
        <p:grpSpPr>
          <a:xfrm rot="0">
            <a:off x="5174537" y="514748"/>
            <a:ext cx="7576620" cy="1027905"/>
            <a:chOff x="0" y="0"/>
            <a:chExt cx="1995488" cy="270724"/>
          </a:xfrm>
        </p:grpSpPr>
        <p:sp>
          <p:nvSpPr>
            <p:cNvPr name="Freeform 30" id="30"/>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000000"/>
            </a:solidFill>
            <a:ln cap="sq">
              <a:noFill/>
              <a:prstDash val="solid"/>
              <a:miter/>
            </a:ln>
          </p:spPr>
        </p:sp>
        <p:sp>
          <p:nvSpPr>
            <p:cNvPr name="TextBox 31" id="31"/>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Introduction </a:t>
              </a:r>
            </a:p>
          </p:txBody>
        </p:sp>
      </p:grpSp>
      <p:sp>
        <p:nvSpPr>
          <p:cNvPr name="TextBox 32" id="32"/>
          <p:cNvSpPr txBox="true"/>
          <p:nvPr/>
        </p:nvSpPr>
        <p:spPr>
          <a:xfrm rot="0">
            <a:off x="2358483" y="1807487"/>
            <a:ext cx="12825178" cy="1271145"/>
          </a:xfrm>
          <a:prstGeom prst="rect">
            <a:avLst/>
          </a:prstGeom>
        </p:spPr>
        <p:txBody>
          <a:bodyPr anchor="t" rtlCol="false" tIns="0" lIns="0" bIns="0" rIns="0">
            <a:spAutoFit/>
          </a:bodyPr>
          <a:lstStyle/>
          <a:p>
            <a:pPr algn="ctr">
              <a:lnSpc>
                <a:spcPts val="3436"/>
              </a:lnSpc>
            </a:pPr>
            <a:r>
              <a:rPr lang="en-US" sz="2454">
                <a:solidFill>
                  <a:srgbClr val="FFFFFF"/>
                </a:solidFill>
                <a:latin typeface="DM Sans Bold"/>
              </a:rPr>
              <a:t>Welcome to the Retail Sales Prediction presentation. Today, the focus is on analyzing sales data from 2010 to 2012 to forecast demand for Walmart, a major U.S. retail chain. This presentation will cover</a:t>
            </a:r>
          </a:p>
        </p:txBody>
      </p:sp>
      <p:sp>
        <p:nvSpPr>
          <p:cNvPr name="TextBox 33" id="33"/>
          <p:cNvSpPr txBox="true"/>
          <p:nvPr/>
        </p:nvSpPr>
        <p:spPr>
          <a:xfrm rot="0">
            <a:off x="2983993" y="3646415"/>
            <a:ext cx="3742962" cy="701146"/>
          </a:xfrm>
          <a:prstGeom prst="rect">
            <a:avLst/>
          </a:prstGeom>
        </p:spPr>
        <p:txBody>
          <a:bodyPr anchor="t" rtlCol="false" tIns="0" lIns="0" bIns="0" rIns="0">
            <a:spAutoFit/>
          </a:bodyPr>
          <a:lstStyle/>
          <a:p>
            <a:pPr algn="l">
              <a:lnSpc>
                <a:spcPts val="2829"/>
              </a:lnSpc>
            </a:pPr>
            <a:r>
              <a:rPr lang="en-US" sz="2020">
                <a:solidFill>
                  <a:srgbClr val="FFFFFF"/>
                </a:solidFill>
                <a:latin typeface="Canva Sans Bold"/>
              </a:rPr>
              <a:t>Project Overview Understanding the goals.</a:t>
            </a:r>
          </a:p>
        </p:txBody>
      </p:sp>
      <p:sp>
        <p:nvSpPr>
          <p:cNvPr name="TextBox 34" id="34"/>
          <p:cNvSpPr txBox="true"/>
          <p:nvPr/>
        </p:nvSpPr>
        <p:spPr>
          <a:xfrm rot="0">
            <a:off x="3583476" y="5950152"/>
            <a:ext cx="3111165" cy="701146"/>
          </a:xfrm>
          <a:prstGeom prst="rect">
            <a:avLst/>
          </a:prstGeom>
        </p:spPr>
        <p:txBody>
          <a:bodyPr anchor="t" rtlCol="false" tIns="0" lIns="0" bIns="0" rIns="0">
            <a:spAutoFit/>
          </a:bodyPr>
          <a:lstStyle/>
          <a:p>
            <a:pPr algn="l">
              <a:lnSpc>
                <a:spcPts val="2829"/>
              </a:lnSpc>
            </a:pPr>
            <a:r>
              <a:rPr lang="en-US" sz="2020">
                <a:solidFill>
                  <a:srgbClr val="FFFFFF"/>
                </a:solidFill>
                <a:latin typeface="Canva Sans Bold"/>
              </a:rPr>
              <a:t>Data Exploration &amp; Preparation</a:t>
            </a:r>
          </a:p>
        </p:txBody>
      </p:sp>
      <p:sp>
        <p:nvSpPr>
          <p:cNvPr name="TextBox 35" id="35"/>
          <p:cNvSpPr txBox="true"/>
          <p:nvPr/>
        </p:nvSpPr>
        <p:spPr>
          <a:xfrm rot="0">
            <a:off x="10855748" y="3646415"/>
            <a:ext cx="3376637" cy="701146"/>
          </a:xfrm>
          <a:prstGeom prst="rect">
            <a:avLst/>
          </a:prstGeom>
        </p:spPr>
        <p:txBody>
          <a:bodyPr anchor="t" rtlCol="false" tIns="0" lIns="0" bIns="0" rIns="0">
            <a:spAutoFit/>
          </a:bodyPr>
          <a:lstStyle/>
          <a:p>
            <a:pPr algn="r">
              <a:lnSpc>
                <a:spcPts val="2829"/>
              </a:lnSpc>
            </a:pPr>
            <a:r>
              <a:rPr lang="en-US" sz="2020">
                <a:solidFill>
                  <a:srgbClr val="FFFFFF"/>
                </a:solidFill>
                <a:latin typeface="Canva Sans Bold"/>
              </a:rPr>
              <a:t>Modeling Techniques Predicting sales methods.</a:t>
            </a:r>
          </a:p>
        </p:txBody>
      </p:sp>
      <p:sp>
        <p:nvSpPr>
          <p:cNvPr name="TextBox 36" id="36"/>
          <p:cNvSpPr txBox="true"/>
          <p:nvPr/>
        </p:nvSpPr>
        <p:spPr>
          <a:xfrm rot="0">
            <a:off x="11090537" y="5987152"/>
            <a:ext cx="3321241" cy="1027129"/>
          </a:xfrm>
          <a:prstGeom prst="rect">
            <a:avLst/>
          </a:prstGeom>
        </p:spPr>
        <p:txBody>
          <a:bodyPr anchor="t" rtlCol="false" tIns="0" lIns="0" bIns="0" rIns="0">
            <a:spAutoFit/>
          </a:bodyPr>
          <a:lstStyle/>
          <a:p>
            <a:pPr algn="r">
              <a:lnSpc>
                <a:spcPts val="2711"/>
              </a:lnSpc>
            </a:pPr>
            <a:r>
              <a:rPr lang="en-US" sz="1936">
                <a:solidFill>
                  <a:srgbClr val="FFFFFF"/>
                </a:solidFill>
                <a:latin typeface="Canva Sans Bold"/>
              </a:rPr>
              <a:t>Best Models and Analysis</a:t>
            </a:r>
          </a:p>
          <a:p>
            <a:pPr algn="r">
              <a:lnSpc>
                <a:spcPts val="2711"/>
              </a:lnSpc>
            </a:pPr>
            <a:r>
              <a:rPr lang="en-US" sz="1936">
                <a:solidFill>
                  <a:srgbClr val="FFFFFF"/>
                </a:solidFill>
                <a:latin typeface="Canva Sans Bold"/>
              </a:rPr>
              <a:t>Evaluating model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816"/>
        </a:solidFill>
      </p:bgPr>
    </p:bg>
    <p:spTree>
      <p:nvGrpSpPr>
        <p:cNvPr id="1" name=""/>
        <p:cNvGrpSpPr/>
        <p:nvPr/>
      </p:nvGrpSpPr>
      <p:grpSpPr>
        <a:xfrm>
          <a:off x="0" y="0"/>
          <a:ext cx="0" cy="0"/>
          <a:chOff x="0" y="0"/>
          <a:chExt cx="0" cy="0"/>
        </a:xfrm>
      </p:grpSpPr>
      <p:grpSp>
        <p:nvGrpSpPr>
          <p:cNvPr name="Group 2" id="2"/>
          <p:cNvGrpSpPr/>
          <p:nvPr/>
        </p:nvGrpSpPr>
        <p:grpSpPr>
          <a:xfrm rot="0">
            <a:off x="5355690" y="752081"/>
            <a:ext cx="7576620" cy="1027905"/>
            <a:chOff x="0" y="0"/>
            <a:chExt cx="1995488" cy="270724"/>
          </a:xfrm>
        </p:grpSpPr>
        <p:sp>
          <p:nvSpPr>
            <p:cNvPr name="Freeform 3" id="3"/>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84AEEE"/>
            </a:solidFill>
            <a:ln cap="sq">
              <a:noFill/>
              <a:prstDash val="solid"/>
              <a:miter/>
            </a:ln>
          </p:spPr>
        </p:sp>
        <p:sp>
          <p:nvSpPr>
            <p:cNvPr name="TextBox 4" id="4"/>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Methods &amp; Models </a:t>
              </a:r>
            </a:p>
          </p:txBody>
        </p:sp>
      </p:grpSp>
      <p:sp>
        <p:nvSpPr>
          <p:cNvPr name="Freeform 5" id="5"/>
          <p:cNvSpPr/>
          <p:nvPr/>
        </p:nvSpPr>
        <p:spPr>
          <a:xfrm flipH="false" flipV="false" rot="0">
            <a:off x="1305135" y="2053973"/>
            <a:ext cx="1967213" cy="1628902"/>
          </a:xfrm>
          <a:custGeom>
            <a:avLst/>
            <a:gdLst/>
            <a:ahLst/>
            <a:cxnLst/>
            <a:rect r="r" b="b" t="t" l="l"/>
            <a:pathLst>
              <a:path h="1628902" w="1967213">
                <a:moveTo>
                  <a:pt x="0" y="0"/>
                </a:moveTo>
                <a:lnTo>
                  <a:pt x="1967213" y="0"/>
                </a:lnTo>
                <a:lnTo>
                  <a:pt x="1967213" y="1628902"/>
                </a:lnTo>
                <a:lnTo>
                  <a:pt x="0" y="1628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94712">
            <a:off x="3407221" y="2896091"/>
            <a:ext cx="1637374" cy="462558"/>
          </a:xfrm>
          <a:custGeom>
            <a:avLst/>
            <a:gdLst/>
            <a:ahLst/>
            <a:cxnLst/>
            <a:rect r="r" b="b" t="t" l="l"/>
            <a:pathLst>
              <a:path h="462558" w="1637374">
                <a:moveTo>
                  <a:pt x="0" y="0"/>
                </a:moveTo>
                <a:lnTo>
                  <a:pt x="1637374" y="0"/>
                </a:lnTo>
                <a:lnTo>
                  <a:pt x="1637374" y="462559"/>
                </a:lnTo>
                <a:lnTo>
                  <a:pt x="0" y="4625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355690" y="2143578"/>
            <a:ext cx="1539298" cy="1539298"/>
          </a:xfrm>
          <a:custGeom>
            <a:avLst/>
            <a:gdLst/>
            <a:ahLst/>
            <a:cxnLst/>
            <a:rect r="r" b="b" t="t" l="l"/>
            <a:pathLst>
              <a:path h="1539298" w="1539298">
                <a:moveTo>
                  <a:pt x="0" y="0"/>
                </a:moveTo>
                <a:lnTo>
                  <a:pt x="1539297" y="0"/>
                </a:lnTo>
                <a:lnTo>
                  <a:pt x="1539297" y="1539297"/>
                </a:lnTo>
                <a:lnTo>
                  <a:pt x="0" y="15392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94712">
            <a:off x="7202042" y="2681948"/>
            <a:ext cx="1637374" cy="462558"/>
          </a:xfrm>
          <a:custGeom>
            <a:avLst/>
            <a:gdLst/>
            <a:ahLst/>
            <a:cxnLst/>
            <a:rect r="r" b="b" t="t" l="l"/>
            <a:pathLst>
              <a:path h="462558" w="1637374">
                <a:moveTo>
                  <a:pt x="0" y="0"/>
                </a:moveTo>
                <a:lnTo>
                  <a:pt x="1637374" y="0"/>
                </a:lnTo>
                <a:lnTo>
                  <a:pt x="1637374" y="462558"/>
                </a:lnTo>
                <a:lnTo>
                  <a:pt x="0" y="46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294404" y="1837792"/>
            <a:ext cx="2290245" cy="2294416"/>
          </a:xfrm>
          <a:custGeom>
            <a:avLst/>
            <a:gdLst/>
            <a:ahLst/>
            <a:cxnLst/>
            <a:rect r="r" b="b" t="t" l="l"/>
            <a:pathLst>
              <a:path h="2294416" w="2290245">
                <a:moveTo>
                  <a:pt x="0" y="0"/>
                </a:moveTo>
                <a:lnTo>
                  <a:pt x="2290244" y="0"/>
                </a:lnTo>
                <a:lnTo>
                  <a:pt x="2290244" y="2294416"/>
                </a:lnTo>
                <a:lnTo>
                  <a:pt x="0" y="22944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9144000" y="1975647"/>
            <a:ext cx="1439409" cy="1940380"/>
          </a:xfrm>
          <a:custGeom>
            <a:avLst/>
            <a:gdLst/>
            <a:ahLst/>
            <a:cxnLst/>
            <a:rect r="r" b="b" t="t" l="l"/>
            <a:pathLst>
              <a:path h="1940380" w="1439409">
                <a:moveTo>
                  <a:pt x="0" y="0"/>
                </a:moveTo>
                <a:lnTo>
                  <a:pt x="1439409" y="0"/>
                </a:lnTo>
                <a:lnTo>
                  <a:pt x="1439409" y="1940380"/>
                </a:lnTo>
                <a:lnTo>
                  <a:pt x="0" y="1940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194712">
            <a:off x="11283156" y="2753721"/>
            <a:ext cx="1637374" cy="462558"/>
          </a:xfrm>
          <a:custGeom>
            <a:avLst/>
            <a:gdLst/>
            <a:ahLst/>
            <a:cxnLst/>
            <a:rect r="r" b="b" t="t" l="l"/>
            <a:pathLst>
              <a:path h="462558" w="1637374">
                <a:moveTo>
                  <a:pt x="0" y="0"/>
                </a:moveTo>
                <a:lnTo>
                  <a:pt x="1637374" y="0"/>
                </a:lnTo>
                <a:lnTo>
                  <a:pt x="1637374" y="462558"/>
                </a:lnTo>
                <a:lnTo>
                  <a:pt x="0" y="46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true" rot="5010735">
            <a:off x="16134823" y="4518379"/>
            <a:ext cx="2248953" cy="635329"/>
          </a:xfrm>
          <a:custGeom>
            <a:avLst/>
            <a:gdLst/>
            <a:ahLst/>
            <a:cxnLst/>
            <a:rect r="r" b="b" t="t" l="l"/>
            <a:pathLst>
              <a:path h="635329" w="2248953">
                <a:moveTo>
                  <a:pt x="0" y="635330"/>
                </a:moveTo>
                <a:lnTo>
                  <a:pt x="2248954" y="635330"/>
                </a:lnTo>
                <a:lnTo>
                  <a:pt x="2248954" y="0"/>
                </a:lnTo>
                <a:lnTo>
                  <a:pt x="0" y="0"/>
                </a:lnTo>
                <a:lnTo>
                  <a:pt x="0" y="63533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3912642" y="5394955"/>
            <a:ext cx="2518229" cy="2518229"/>
          </a:xfrm>
          <a:custGeom>
            <a:avLst/>
            <a:gdLst/>
            <a:ahLst/>
            <a:cxnLst/>
            <a:rect r="r" b="b" t="t" l="l"/>
            <a:pathLst>
              <a:path h="2518229" w="2518229">
                <a:moveTo>
                  <a:pt x="0" y="0"/>
                </a:moveTo>
                <a:lnTo>
                  <a:pt x="2518228" y="0"/>
                </a:lnTo>
                <a:lnTo>
                  <a:pt x="2518228" y="2518229"/>
                </a:lnTo>
                <a:lnTo>
                  <a:pt x="0" y="25182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8851196" y="5553089"/>
            <a:ext cx="2284664" cy="2284664"/>
          </a:xfrm>
          <a:custGeom>
            <a:avLst/>
            <a:gdLst/>
            <a:ahLst/>
            <a:cxnLst/>
            <a:rect r="r" b="b" t="t" l="l"/>
            <a:pathLst>
              <a:path h="2284664" w="2284664">
                <a:moveTo>
                  <a:pt x="0" y="0"/>
                </a:moveTo>
                <a:lnTo>
                  <a:pt x="2284664" y="0"/>
                </a:lnTo>
                <a:lnTo>
                  <a:pt x="2284664" y="2284663"/>
                </a:lnTo>
                <a:lnTo>
                  <a:pt x="0" y="22846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597364" y="4068427"/>
            <a:ext cx="3382756" cy="479987"/>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Mount Drive </a:t>
            </a:r>
          </a:p>
        </p:txBody>
      </p:sp>
      <p:sp>
        <p:nvSpPr>
          <p:cNvPr name="TextBox 16" id="16"/>
          <p:cNvSpPr txBox="true"/>
          <p:nvPr/>
        </p:nvSpPr>
        <p:spPr>
          <a:xfrm rot="0">
            <a:off x="4461880" y="4084583"/>
            <a:ext cx="3382756" cy="479987"/>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Import Libraries </a:t>
            </a:r>
          </a:p>
        </p:txBody>
      </p:sp>
      <p:sp>
        <p:nvSpPr>
          <p:cNvPr name="TextBox 17" id="17"/>
          <p:cNvSpPr txBox="true"/>
          <p:nvPr/>
        </p:nvSpPr>
        <p:spPr>
          <a:xfrm rot="0">
            <a:off x="8326395" y="4068427"/>
            <a:ext cx="3382756" cy="479987"/>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Load Dataset </a:t>
            </a:r>
          </a:p>
        </p:txBody>
      </p:sp>
      <p:sp>
        <p:nvSpPr>
          <p:cNvPr name="TextBox 18" id="18"/>
          <p:cNvSpPr txBox="true"/>
          <p:nvPr/>
        </p:nvSpPr>
        <p:spPr>
          <a:xfrm rot="0">
            <a:off x="12932310" y="4084583"/>
            <a:ext cx="3382756" cy="479987"/>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Print First 5 Rows</a:t>
            </a:r>
          </a:p>
        </p:txBody>
      </p:sp>
      <p:sp>
        <p:nvSpPr>
          <p:cNvPr name="TextBox 19" id="19"/>
          <p:cNvSpPr txBox="true"/>
          <p:nvPr/>
        </p:nvSpPr>
        <p:spPr>
          <a:xfrm rot="0">
            <a:off x="13217820" y="8438464"/>
            <a:ext cx="4733657" cy="1206138"/>
          </a:xfrm>
          <a:prstGeom prst="rect">
            <a:avLst/>
          </a:prstGeom>
        </p:spPr>
        <p:txBody>
          <a:bodyPr anchor="t" rtlCol="false" tIns="0" lIns="0" bIns="0" rIns="0">
            <a:spAutoFit/>
          </a:bodyPr>
          <a:lstStyle/>
          <a:p>
            <a:pPr algn="ctr">
              <a:lnSpc>
                <a:spcPts val="3208"/>
              </a:lnSpc>
            </a:pPr>
            <a:r>
              <a:rPr lang="en-US" sz="2292">
                <a:solidFill>
                  <a:srgbClr val="FFFAEB"/>
                </a:solidFill>
                <a:latin typeface="Canva Sans"/>
              </a:rPr>
              <a:t>EDA</a:t>
            </a:r>
          </a:p>
          <a:p>
            <a:pPr algn="ctr">
              <a:lnSpc>
                <a:spcPts val="3208"/>
              </a:lnSpc>
            </a:pPr>
            <a:r>
              <a:rPr lang="en-US" sz="2292">
                <a:solidFill>
                  <a:srgbClr val="FFFAEB"/>
                </a:solidFill>
                <a:latin typeface="Canva Sans"/>
              </a:rPr>
              <a:t>Patterns+anomalies=Hypothesis</a:t>
            </a:r>
          </a:p>
          <a:p>
            <a:pPr algn="ctr">
              <a:lnSpc>
                <a:spcPts val="3208"/>
              </a:lnSpc>
            </a:pPr>
          </a:p>
        </p:txBody>
      </p:sp>
      <p:sp>
        <p:nvSpPr>
          <p:cNvPr name="TextBox 20" id="20"/>
          <p:cNvSpPr txBox="true"/>
          <p:nvPr/>
        </p:nvSpPr>
        <p:spPr>
          <a:xfrm rot="0">
            <a:off x="7190262" y="8288570"/>
            <a:ext cx="5423744" cy="1356032"/>
          </a:xfrm>
          <a:prstGeom prst="rect">
            <a:avLst/>
          </a:prstGeom>
        </p:spPr>
        <p:txBody>
          <a:bodyPr anchor="t" rtlCol="false" tIns="0" lIns="0" bIns="0" rIns="0">
            <a:spAutoFit/>
          </a:bodyPr>
          <a:lstStyle/>
          <a:p>
            <a:pPr algn="ctr">
              <a:lnSpc>
                <a:spcPts val="3676"/>
              </a:lnSpc>
            </a:pPr>
            <a:r>
              <a:rPr lang="en-US" sz="2626">
                <a:solidFill>
                  <a:srgbClr val="FFFAEB"/>
                </a:solidFill>
                <a:latin typeface="Canva Sans"/>
              </a:rPr>
              <a:t>     Data Pre-Processing</a:t>
            </a:r>
          </a:p>
          <a:p>
            <a:pPr algn="ctr" marL="566984" indent="-283492" lvl="1">
              <a:lnSpc>
                <a:spcPts val="3676"/>
              </a:lnSpc>
              <a:buAutoNum type="arabicPeriod" startAt="1"/>
            </a:pPr>
            <a:r>
              <a:rPr lang="en-US" sz="2626">
                <a:solidFill>
                  <a:srgbClr val="FFFAEB"/>
                </a:solidFill>
                <a:latin typeface="Canva Sans"/>
              </a:rPr>
              <a:t>Handling Missing values </a:t>
            </a:r>
          </a:p>
          <a:p>
            <a:pPr algn="ctr" marL="566984" indent="-283492" lvl="1">
              <a:lnSpc>
                <a:spcPts val="3676"/>
              </a:lnSpc>
              <a:buAutoNum type="arabicPeriod" startAt="1"/>
            </a:pPr>
            <a:r>
              <a:rPr lang="en-US" sz="2626">
                <a:solidFill>
                  <a:srgbClr val="FFFAEB"/>
                </a:solidFill>
                <a:latin typeface="Canva Sans"/>
              </a:rPr>
              <a:t>Feature Engineering</a:t>
            </a:r>
          </a:p>
        </p:txBody>
      </p:sp>
      <p:sp>
        <p:nvSpPr>
          <p:cNvPr name="Freeform 21" id="21"/>
          <p:cNvSpPr/>
          <p:nvPr/>
        </p:nvSpPr>
        <p:spPr>
          <a:xfrm flipH="false" flipV="true" rot="10612180">
            <a:off x="11830656" y="6285857"/>
            <a:ext cx="1637374" cy="462558"/>
          </a:xfrm>
          <a:custGeom>
            <a:avLst/>
            <a:gdLst/>
            <a:ahLst/>
            <a:cxnLst/>
            <a:rect r="r" b="b" t="t" l="l"/>
            <a:pathLst>
              <a:path h="462558" w="1637374">
                <a:moveTo>
                  <a:pt x="0" y="462559"/>
                </a:moveTo>
                <a:lnTo>
                  <a:pt x="1637374" y="462559"/>
                </a:lnTo>
                <a:lnTo>
                  <a:pt x="1637374" y="0"/>
                </a:lnTo>
                <a:lnTo>
                  <a:pt x="0" y="0"/>
                </a:lnTo>
                <a:lnTo>
                  <a:pt x="0" y="46255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3316125" y="5165290"/>
            <a:ext cx="2809214" cy="2334201"/>
          </a:xfrm>
          <a:custGeom>
            <a:avLst/>
            <a:gdLst/>
            <a:ahLst/>
            <a:cxnLst/>
            <a:rect r="r" b="b" t="t" l="l"/>
            <a:pathLst>
              <a:path h="2334201" w="2809214">
                <a:moveTo>
                  <a:pt x="0" y="0"/>
                </a:moveTo>
                <a:lnTo>
                  <a:pt x="2809214" y="0"/>
                </a:lnTo>
                <a:lnTo>
                  <a:pt x="2809214" y="2334201"/>
                </a:lnTo>
                <a:lnTo>
                  <a:pt x="0" y="23342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23" id="23"/>
          <p:cNvSpPr txBox="true"/>
          <p:nvPr/>
        </p:nvSpPr>
        <p:spPr>
          <a:xfrm rot="0">
            <a:off x="254944" y="6647795"/>
            <a:ext cx="6584707" cy="3489622"/>
          </a:xfrm>
          <a:prstGeom prst="rect">
            <a:avLst/>
          </a:prstGeom>
        </p:spPr>
        <p:txBody>
          <a:bodyPr anchor="t" rtlCol="false" tIns="0" lIns="0" bIns="0" rIns="0">
            <a:spAutoFit/>
          </a:bodyPr>
          <a:lstStyle/>
          <a:p>
            <a:pPr algn="just">
              <a:lnSpc>
                <a:spcPts val="3483"/>
              </a:lnSpc>
            </a:pPr>
            <a:r>
              <a:rPr lang="en-US" sz="2488">
                <a:solidFill>
                  <a:srgbClr val="FFFAEB"/>
                </a:solidFill>
                <a:latin typeface="Canva Sans"/>
              </a:rPr>
              <a:t>Data  Visualization</a:t>
            </a:r>
          </a:p>
          <a:p>
            <a:pPr algn="just">
              <a:lnSpc>
                <a:spcPts val="3483"/>
              </a:lnSpc>
            </a:pPr>
            <a:r>
              <a:rPr lang="en-US" sz="2488">
                <a:solidFill>
                  <a:srgbClr val="FFFAEB"/>
                </a:solidFill>
                <a:latin typeface="Canva Sans"/>
              </a:rPr>
              <a:t>Inference:</a:t>
            </a:r>
          </a:p>
          <a:p>
            <a:pPr algn="just" marL="537227" indent="-268613" lvl="1">
              <a:lnSpc>
                <a:spcPts val="3483"/>
              </a:lnSpc>
              <a:buAutoNum type="arabicPeriod" startAt="1"/>
            </a:pPr>
            <a:r>
              <a:rPr lang="en-US" sz="2488">
                <a:solidFill>
                  <a:srgbClr val="FFFAEB"/>
                </a:solidFill>
                <a:latin typeface="Canva Sans"/>
              </a:rPr>
              <a:t>Best season - summer</a:t>
            </a:r>
          </a:p>
          <a:p>
            <a:pPr algn="just" marL="537227" indent="-268613" lvl="1">
              <a:lnSpc>
                <a:spcPts val="3483"/>
              </a:lnSpc>
              <a:buAutoNum type="arabicPeriod" startAt="1"/>
            </a:pPr>
            <a:r>
              <a:rPr lang="en-US" sz="2488">
                <a:solidFill>
                  <a:srgbClr val="FFFAEB"/>
                </a:solidFill>
                <a:latin typeface="Canva Sans"/>
              </a:rPr>
              <a:t>TOTAL SALES IN EACH YR - 2011</a:t>
            </a:r>
          </a:p>
          <a:p>
            <a:pPr algn="just" marL="537227" indent="-268613" lvl="1">
              <a:lnSpc>
                <a:spcPts val="3483"/>
              </a:lnSpc>
              <a:buAutoNum type="arabicPeriod" startAt="1"/>
            </a:pPr>
            <a:r>
              <a:rPr lang="en-US" sz="2488">
                <a:solidFill>
                  <a:srgbClr val="FFFAEB"/>
                </a:solidFill>
                <a:latin typeface="Canva Sans"/>
              </a:rPr>
              <a:t>TOTAL SALES IN EACH MONTH - july</a:t>
            </a:r>
          </a:p>
          <a:p>
            <a:pPr algn="just" marL="537227" indent="-268613" lvl="1">
              <a:lnSpc>
                <a:spcPts val="3483"/>
              </a:lnSpc>
              <a:buAutoNum type="arabicPeriod" startAt="1"/>
            </a:pPr>
            <a:r>
              <a:rPr lang="en-US" sz="2488">
                <a:solidFill>
                  <a:srgbClr val="FFFAEB"/>
                </a:solidFill>
                <a:latin typeface="Canva Sans"/>
              </a:rPr>
              <a:t>TOTAL SALES IN EACH WEEK - week 51</a:t>
            </a:r>
          </a:p>
          <a:p>
            <a:pPr algn="just" marL="537227" indent="-268613" lvl="1">
              <a:lnSpc>
                <a:spcPts val="3483"/>
              </a:lnSpc>
              <a:buAutoNum type="arabicPeriod" startAt="1"/>
            </a:pPr>
            <a:r>
              <a:rPr lang="en-US" sz="2488">
                <a:solidFill>
                  <a:srgbClr val="FFFAEB"/>
                </a:solidFill>
                <a:latin typeface="Canva Sans"/>
              </a:rPr>
              <a:t>HEAT MAP</a:t>
            </a:r>
          </a:p>
          <a:p>
            <a:pPr algn="just">
              <a:lnSpc>
                <a:spcPts val="3483"/>
              </a:lnSpc>
            </a:pPr>
          </a:p>
        </p:txBody>
      </p:sp>
      <p:sp>
        <p:nvSpPr>
          <p:cNvPr name="Freeform 24" id="24"/>
          <p:cNvSpPr/>
          <p:nvPr/>
        </p:nvSpPr>
        <p:spPr>
          <a:xfrm flipH="false" flipV="true" rot="10612180">
            <a:off x="6677613" y="6376752"/>
            <a:ext cx="1637374" cy="462558"/>
          </a:xfrm>
          <a:custGeom>
            <a:avLst/>
            <a:gdLst/>
            <a:ahLst/>
            <a:cxnLst/>
            <a:rect r="r" b="b" t="t" l="l"/>
            <a:pathLst>
              <a:path h="462558" w="1637374">
                <a:moveTo>
                  <a:pt x="0" y="462558"/>
                </a:moveTo>
                <a:lnTo>
                  <a:pt x="1637374" y="462558"/>
                </a:lnTo>
                <a:lnTo>
                  <a:pt x="1637374" y="0"/>
                </a:lnTo>
                <a:lnTo>
                  <a:pt x="0" y="0"/>
                </a:lnTo>
                <a:lnTo>
                  <a:pt x="0" y="462558"/>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816"/>
        </a:solidFill>
      </p:bgPr>
    </p:bg>
    <p:spTree>
      <p:nvGrpSpPr>
        <p:cNvPr id="1" name=""/>
        <p:cNvGrpSpPr/>
        <p:nvPr/>
      </p:nvGrpSpPr>
      <p:grpSpPr>
        <a:xfrm>
          <a:off x="0" y="0"/>
          <a:ext cx="0" cy="0"/>
          <a:chOff x="0" y="0"/>
          <a:chExt cx="0" cy="0"/>
        </a:xfrm>
      </p:grpSpPr>
      <p:grpSp>
        <p:nvGrpSpPr>
          <p:cNvPr name="Group 2" id="2"/>
          <p:cNvGrpSpPr/>
          <p:nvPr/>
        </p:nvGrpSpPr>
        <p:grpSpPr>
          <a:xfrm rot="0">
            <a:off x="5355690" y="795"/>
            <a:ext cx="7576620" cy="1027905"/>
            <a:chOff x="0" y="0"/>
            <a:chExt cx="1995488" cy="270724"/>
          </a:xfrm>
        </p:grpSpPr>
        <p:sp>
          <p:nvSpPr>
            <p:cNvPr name="Freeform 3" id="3"/>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84AEEE"/>
            </a:solidFill>
            <a:ln cap="sq">
              <a:noFill/>
              <a:prstDash val="solid"/>
              <a:miter/>
            </a:ln>
          </p:spPr>
        </p:sp>
        <p:sp>
          <p:nvSpPr>
            <p:cNvPr name="TextBox 4" id="4"/>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Methods &amp; Models </a:t>
              </a:r>
            </a:p>
          </p:txBody>
        </p:sp>
      </p:grpSp>
      <p:grpSp>
        <p:nvGrpSpPr>
          <p:cNvPr name="Group 5" id="5"/>
          <p:cNvGrpSpPr/>
          <p:nvPr/>
        </p:nvGrpSpPr>
        <p:grpSpPr>
          <a:xfrm rot="0">
            <a:off x="6355563" y="1028700"/>
            <a:ext cx="5576874" cy="948624"/>
            <a:chOff x="0" y="0"/>
            <a:chExt cx="1468806" cy="249843"/>
          </a:xfrm>
        </p:grpSpPr>
        <p:sp>
          <p:nvSpPr>
            <p:cNvPr name="Freeform 6" id="6"/>
            <p:cNvSpPr/>
            <p:nvPr/>
          </p:nvSpPr>
          <p:spPr>
            <a:xfrm flipH="false" flipV="false" rot="0">
              <a:off x="0" y="0"/>
              <a:ext cx="1468806" cy="249843"/>
            </a:xfrm>
            <a:custGeom>
              <a:avLst/>
              <a:gdLst/>
              <a:ahLst/>
              <a:cxnLst/>
              <a:rect r="r" b="b" t="t" l="l"/>
              <a:pathLst>
                <a:path h="249843" w="1468806">
                  <a:moveTo>
                    <a:pt x="16659" y="0"/>
                  </a:moveTo>
                  <a:lnTo>
                    <a:pt x="1452148" y="0"/>
                  </a:lnTo>
                  <a:cubicBezTo>
                    <a:pt x="1461348" y="0"/>
                    <a:pt x="1468806" y="7458"/>
                    <a:pt x="1468806" y="16659"/>
                  </a:cubicBezTo>
                  <a:lnTo>
                    <a:pt x="1468806" y="233185"/>
                  </a:lnTo>
                  <a:cubicBezTo>
                    <a:pt x="1468806" y="237603"/>
                    <a:pt x="1467051" y="241840"/>
                    <a:pt x="1463927" y="244964"/>
                  </a:cubicBezTo>
                  <a:cubicBezTo>
                    <a:pt x="1460803" y="248088"/>
                    <a:pt x="1456566" y="249843"/>
                    <a:pt x="1452148" y="249843"/>
                  </a:cubicBezTo>
                  <a:lnTo>
                    <a:pt x="16659" y="249843"/>
                  </a:lnTo>
                  <a:cubicBezTo>
                    <a:pt x="12240" y="249843"/>
                    <a:pt x="8003" y="248088"/>
                    <a:pt x="4879" y="244964"/>
                  </a:cubicBezTo>
                  <a:cubicBezTo>
                    <a:pt x="1755" y="241840"/>
                    <a:pt x="0" y="237603"/>
                    <a:pt x="0" y="233185"/>
                  </a:cubicBezTo>
                  <a:lnTo>
                    <a:pt x="0" y="16659"/>
                  </a:lnTo>
                  <a:cubicBezTo>
                    <a:pt x="0" y="12240"/>
                    <a:pt x="1755" y="8003"/>
                    <a:pt x="4879" y="4879"/>
                  </a:cubicBezTo>
                  <a:cubicBezTo>
                    <a:pt x="8003" y="1755"/>
                    <a:pt x="12240" y="0"/>
                    <a:pt x="16659" y="0"/>
                  </a:cubicBezTo>
                  <a:close/>
                </a:path>
              </a:pathLst>
            </a:custGeom>
            <a:solidFill>
              <a:srgbClr val="22A3DB"/>
            </a:solidFill>
            <a:ln cap="sq">
              <a:noFill/>
              <a:prstDash val="solid"/>
              <a:miter/>
            </a:ln>
          </p:spPr>
        </p:sp>
        <p:sp>
          <p:nvSpPr>
            <p:cNvPr name="TextBox 7" id="7"/>
            <p:cNvSpPr txBox="true"/>
            <p:nvPr/>
          </p:nvSpPr>
          <p:spPr>
            <a:xfrm>
              <a:off x="0" y="-66675"/>
              <a:ext cx="1468806" cy="316518"/>
            </a:xfrm>
            <a:prstGeom prst="rect">
              <a:avLst/>
            </a:prstGeom>
          </p:spPr>
          <p:txBody>
            <a:bodyPr anchor="ctr" rtlCol="false" tIns="50800" lIns="50800" bIns="50800" rIns="50800"/>
            <a:lstStyle/>
            <a:p>
              <a:pPr algn="ctr" marL="0" indent="0" lvl="0">
                <a:lnSpc>
                  <a:spcPts val="4544"/>
                </a:lnSpc>
                <a:spcBef>
                  <a:spcPct val="0"/>
                </a:spcBef>
              </a:pPr>
              <a:r>
                <a:rPr lang="en-US" sz="3246">
                  <a:solidFill>
                    <a:srgbClr val="FFFFFF"/>
                  </a:solidFill>
                  <a:latin typeface="Canva Sans Bold"/>
                </a:rPr>
                <a:t>After Data Visualization</a:t>
              </a:r>
            </a:p>
          </p:txBody>
        </p:sp>
      </p:grpSp>
      <p:sp>
        <p:nvSpPr>
          <p:cNvPr name="Freeform 8" id="8"/>
          <p:cNvSpPr/>
          <p:nvPr/>
        </p:nvSpPr>
        <p:spPr>
          <a:xfrm flipH="false" flipV="false" rot="0">
            <a:off x="3458805" y="2911042"/>
            <a:ext cx="2068447" cy="1974427"/>
          </a:xfrm>
          <a:custGeom>
            <a:avLst/>
            <a:gdLst/>
            <a:ahLst/>
            <a:cxnLst/>
            <a:rect r="r" b="b" t="t" l="l"/>
            <a:pathLst>
              <a:path h="1974427" w="2068447">
                <a:moveTo>
                  <a:pt x="0" y="0"/>
                </a:moveTo>
                <a:lnTo>
                  <a:pt x="2068447" y="0"/>
                </a:lnTo>
                <a:lnTo>
                  <a:pt x="2068447" y="1974426"/>
                </a:lnTo>
                <a:lnTo>
                  <a:pt x="0" y="1974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612180">
            <a:off x="8356380" y="3854092"/>
            <a:ext cx="2076234" cy="586536"/>
          </a:xfrm>
          <a:custGeom>
            <a:avLst/>
            <a:gdLst/>
            <a:ahLst/>
            <a:cxnLst/>
            <a:rect r="r" b="b" t="t" l="l"/>
            <a:pathLst>
              <a:path h="586536" w="2076234">
                <a:moveTo>
                  <a:pt x="2076234" y="586536"/>
                </a:moveTo>
                <a:lnTo>
                  <a:pt x="0" y="586536"/>
                </a:lnTo>
                <a:lnTo>
                  <a:pt x="0" y="0"/>
                </a:lnTo>
                <a:lnTo>
                  <a:pt x="2076234" y="0"/>
                </a:lnTo>
                <a:lnTo>
                  <a:pt x="2076234" y="58653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296111" y="2710212"/>
            <a:ext cx="2175256" cy="2175256"/>
          </a:xfrm>
          <a:custGeom>
            <a:avLst/>
            <a:gdLst/>
            <a:ahLst/>
            <a:cxnLst/>
            <a:rect r="r" b="b" t="t" l="l"/>
            <a:pathLst>
              <a:path h="2175256" w="2175256">
                <a:moveTo>
                  <a:pt x="0" y="0"/>
                </a:moveTo>
                <a:lnTo>
                  <a:pt x="2175256" y="0"/>
                </a:lnTo>
                <a:lnTo>
                  <a:pt x="2175256" y="2175256"/>
                </a:lnTo>
                <a:lnTo>
                  <a:pt x="0" y="2175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88435" y="5448692"/>
            <a:ext cx="8260741" cy="3554644"/>
          </a:xfrm>
          <a:prstGeom prst="rect">
            <a:avLst/>
          </a:prstGeom>
        </p:spPr>
        <p:txBody>
          <a:bodyPr anchor="t" rtlCol="false" tIns="0" lIns="0" bIns="0" rIns="0">
            <a:spAutoFit/>
          </a:bodyPr>
          <a:lstStyle/>
          <a:p>
            <a:pPr algn="ctr">
              <a:lnSpc>
                <a:spcPts val="4303"/>
              </a:lnSpc>
            </a:pPr>
            <a:r>
              <a:rPr lang="en-US" sz="3073">
                <a:solidFill>
                  <a:srgbClr val="FFFAEB"/>
                </a:solidFill>
                <a:latin typeface="Canva Sans"/>
              </a:rPr>
              <a:t>Type Casting </a:t>
            </a:r>
          </a:p>
          <a:p>
            <a:pPr algn="ctr">
              <a:lnSpc>
                <a:spcPts val="4303"/>
              </a:lnSpc>
            </a:pPr>
            <a:r>
              <a:rPr lang="en-US" sz="3073">
                <a:solidFill>
                  <a:srgbClr val="FFFAEB"/>
                </a:solidFill>
                <a:latin typeface="Canva Sans"/>
              </a:rPr>
              <a:t>Better Analysis</a:t>
            </a:r>
          </a:p>
          <a:p>
            <a:pPr algn="ctr">
              <a:lnSpc>
                <a:spcPts val="4303"/>
              </a:lnSpc>
            </a:pPr>
            <a:r>
              <a:rPr lang="en-US" sz="3073">
                <a:solidFill>
                  <a:srgbClr val="FFFAEB"/>
                </a:solidFill>
                <a:latin typeface="Canva Sans"/>
              </a:rPr>
              <a:t> </a:t>
            </a:r>
          </a:p>
          <a:p>
            <a:pPr algn="l" marL="600824" indent="-300412" lvl="1">
              <a:lnSpc>
                <a:spcPts val="3896"/>
              </a:lnSpc>
              <a:buAutoNum type="arabicPeriod" startAt="1"/>
            </a:pPr>
            <a:r>
              <a:rPr lang="en-US" sz="2782">
                <a:solidFill>
                  <a:srgbClr val="FFFAEB"/>
                </a:solidFill>
                <a:latin typeface="Canva Sans"/>
              </a:rPr>
              <a:t>Copy code to df1 </a:t>
            </a:r>
          </a:p>
          <a:p>
            <a:pPr algn="l" marL="600824" indent="-300412" lvl="1">
              <a:lnSpc>
                <a:spcPts val="3896"/>
              </a:lnSpc>
              <a:buAutoNum type="arabicPeriod" startAt="1"/>
            </a:pPr>
            <a:r>
              <a:rPr lang="en-US" sz="2782">
                <a:solidFill>
                  <a:srgbClr val="FFFAEB"/>
                </a:solidFill>
                <a:latin typeface="Canva Sans"/>
              </a:rPr>
              <a:t>Numerical data to categorical (Explicit)</a:t>
            </a:r>
          </a:p>
          <a:p>
            <a:pPr algn="l" marL="600824" indent="-300412" lvl="1">
              <a:lnSpc>
                <a:spcPts val="3896"/>
              </a:lnSpc>
              <a:buAutoNum type="arabicPeriod" startAt="1"/>
            </a:pPr>
            <a:r>
              <a:rPr lang="en-US" sz="2782">
                <a:solidFill>
                  <a:srgbClr val="FFFAEB"/>
                </a:solidFill>
                <a:latin typeface="Canva Sans"/>
              </a:rPr>
              <a:t> Store, holiday flag &amp; week  converted </a:t>
            </a:r>
          </a:p>
          <a:p>
            <a:pPr algn="l">
              <a:lnSpc>
                <a:spcPts val="3896"/>
              </a:lnSpc>
            </a:pPr>
          </a:p>
        </p:txBody>
      </p:sp>
      <p:sp>
        <p:nvSpPr>
          <p:cNvPr name="TextBox 12" id="12"/>
          <p:cNvSpPr txBox="true"/>
          <p:nvPr/>
        </p:nvSpPr>
        <p:spPr>
          <a:xfrm rot="0">
            <a:off x="10447080" y="5458217"/>
            <a:ext cx="8622135" cy="4167083"/>
          </a:xfrm>
          <a:prstGeom prst="rect">
            <a:avLst/>
          </a:prstGeom>
        </p:spPr>
        <p:txBody>
          <a:bodyPr anchor="t" rtlCol="false" tIns="0" lIns="0" bIns="0" rIns="0">
            <a:spAutoFit/>
          </a:bodyPr>
          <a:lstStyle/>
          <a:p>
            <a:pPr algn="ctr">
              <a:lnSpc>
                <a:spcPts val="3966"/>
              </a:lnSpc>
            </a:pPr>
            <a:r>
              <a:rPr lang="en-US" sz="2832">
                <a:solidFill>
                  <a:srgbClr val="FFFAEB"/>
                </a:solidFill>
                <a:latin typeface="Canva Sans"/>
              </a:rPr>
              <a:t>Data Transformation </a:t>
            </a:r>
          </a:p>
          <a:p>
            <a:pPr algn="ctr">
              <a:lnSpc>
                <a:spcPts val="3966"/>
              </a:lnSpc>
            </a:pPr>
            <a:r>
              <a:rPr lang="en-US" sz="2832">
                <a:solidFill>
                  <a:srgbClr val="FFFAEB"/>
                </a:solidFill>
                <a:latin typeface="Canva Sans"/>
              </a:rPr>
              <a:t>Data splitting</a:t>
            </a:r>
          </a:p>
          <a:p>
            <a:pPr algn="ctr">
              <a:lnSpc>
                <a:spcPts val="3966"/>
              </a:lnSpc>
            </a:pPr>
          </a:p>
          <a:p>
            <a:pPr algn="l" marL="585532" indent="-292766" lvl="1">
              <a:lnSpc>
                <a:spcPts val="3796"/>
              </a:lnSpc>
              <a:buAutoNum type="arabicPeriod" startAt="1"/>
            </a:pPr>
            <a:r>
              <a:rPr lang="en-US" sz="2712">
                <a:solidFill>
                  <a:srgbClr val="FFFAEB"/>
                </a:solidFill>
                <a:latin typeface="Canva Sans"/>
              </a:rPr>
              <a:t>Numerical Features : ['Temperature', 'Fuel_Price', 'CPI', 'Unemployment'] </a:t>
            </a:r>
          </a:p>
          <a:p>
            <a:pPr algn="l" marL="580402" indent="-290201" lvl="1">
              <a:lnSpc>
                <a:spcPts val="3763"/>
              </a:lnSpc>
              <a:buAutoNum type="arabicPeriod" startAt="1"/>
            </a:pPr>
            <a:r>
              <a:rPr lang="en-US" sz="2688">
                <a:solidFill>
                  <a:srgbClr val="FFFAEB"/>
                </a:solidFill>
                <a:latin typeface="Canva Sans"/>
              </a:rPr>
              <a:t>Categorical Features:['Store','Holiday_Flag', 'week']</a:t>
            </a:r>
          </a:p>
          <a:p>
            <a:pPr algn="l">
              <a:lnSpc>
                <a:spcPts val="3376"/>
              </a:lnSpc>
            </a:pPr>
          </a:p>
          <a:p>
            <a:pPr algn="just">
              <a:lnSpc>
                <a:spcPts val="287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816"/>
        </a:solidFill>
      </p:bgPr>
    </p:bg>
    <p:spTree>
      <p:nvGrpSpPr>
        <p:cNvPr id="1" name=""/>
        <p:cNvGrpSpPr/>
        <p:nvPr/>
      </p:nvGrpSpPr>
      <p:grpSpPr>
        <a:xfrm>
          <a:off x="0" y="0"/>
          <a:ext cx="0" cy="0"/>
          <a:chOff x="0" y="0"/>
          <a:chExt cx="0" cy="0"/>
        </a:xfrm>
      </p:grpSpPr>
      <p:grpSp>
        <p:nvGrpSpPr>
          <p:cNvPr name="Group 2" id="2"/>
          <p:cNvGrpSpPr/>
          <p:nvPr/>
        </p:nvGrpSpPr>
        <p:grpSpPr>
          <a:xfrm rot="0">
            <a:off x="5355690" y="795"/>
            <a:ext cx="7576620" cy="1027905"/>
            <a:chOff x="0" y="0"/>
            <a:chExt cx="1995488" cy="270724"/>
          </a:xfrm>
        </p:grpSpPr>
        <p:sp>
          <p:nvSpPr>
            <p:cNvPr name="Freeform 3" id="3"/>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84AEEE"/>
            </a:solidFill>
            <a:ln cap="sq">
              <a:noFill/>
              <a:prstDash val="solid"/>
              <a:miter/>
            </a:ln>
          </p:spPr>
        </p:sp>
        <p:sp>
          <p:nvSpPr>
            <p:cNvPr name="TextBox 4" id="4"/>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Methods &amp; Models </a:t>
              </a:r>
            </a:p>
          </p:txBody>
        </p:sp>
      </p:grpSp>
      <p:grpSp>
        <p:nvGrpSpPr>
          <p:cNvPr name="Group 5" id="5"/>
          <p:cNvGrpSpPr/>
          <p:nvPr/>
        </p:nvGrpSpPr>
        <p:grpSpPr>
          <a:xfrm rot="0">
            <a:off x="5855626" y="1028700"/>
            <a:ext cx="6576747" cy="1285914"/>
            <a:chOff x="0" y="0"/>
            <a:chExt cx="1732147" cy="338677"/>
          </a:xfrm>
        </p:grpSpPr>
        <p:sp>
          <p:nvSpPr>
            <p:cNvPr name="Freeform 6" id="6"/>
            <p:cNvSpPr/>
            <p:nvPr/>
          </p:nvSpPr>
          <p:spPr>
            <a:xfrm flipH="false" flipV="false" rot="0">
              <a:off x="0" y="0"/>
              <a:ext cx="1732147" cy="338677"/>
            </a:xfrm>
            <a:custGeom>
              <a:avLst/>
              <a:gdLst/>
              <a:ahLst/>
              <a:cxnLst/>
              <a:rect r="r" b="b" t="t" l="l"/>
              <a:pathLst>
                <a:path h="338677" w="1732147">
                  <a:moveTo>
                    <a:pt x="14126" y="0"/>
                  </a:moveTo>
                  <a:lnTo>
                    <a:pt x="1718021" y="0"/>
                  </a:lnTo>
                  <a:cubicBezTo>
                    <a:pt x="1725823" y="0"/>
                    <a:pt x="1732147" y="6324"/>
                    <a:pt x="1732147" y="14126"/>
                  </a:cubicBezTo>
                  <a:lnTo>
                    <a:pt x="1732147" y="324551"/>
                  </a:lnTo>
                  <a:cubicBezTo>
                    <a:pt x="1732147" y="332353"/>
                    <a:pt x="1725823" y="338677"/>
                    <a:pt x="1718021" y="338677"/>
                  </a:cubicBezTo>
                  <a:lnTo>
                    <a:pt x="14126" y="338677"/>
                  </a:lnTo>
                  <a:cubicBezTo>
                    <a:pt x="6324" y="338677"/>
                    <a:pt x="0" y="332353"/>
                    <a:pt x="0" y="324551"/>
                  </a:cubicBezTo>
                  <a:lnTo>
                    <a:pt x="0" y="14126"/>
                  </a:lnTo>
                  <a:cubicBezTo>
                    <a:pt x="0" y="6324"/>
                    <a:pt x="6324" y="0"/>
                    <a:pt x="14126" y="0"/>
                  </a:cubicBezTo>
                  <a:close/>
                </a:path>
              </a:pathLst>
            </a:custGeom>
            <a:solidFill>
              <a:srgbClr val="22A3DB"/>
            </a:solidFill>
            <a:ln cap="sq">
              <a:noFill/>
              <a:prstDash val="solid"/>
              <a:miter/>
            </a:ln>
          </p:spPr>
        </p:sp>
        <p:sp>
          <p:nvSpPr>
            <p:cNvPr name="TextBox 7" id="7"/>
            <p:cNvSpPr txBox="true"/>
            <p:nvPr/>
          </p:nvSpPr>
          <p:spPr>
            <a:xfrm>
              <a:off x="0" y="-66675"/>
              <a:ext cx="1732147" cy="405352"/>
            </a:xfrm>
            <a:prstGeom prst="rect">
              <a:avLst/>
            </a:prstGeom>
          </p:spPr>
          <p:txBody>
            <a:bodyPr anchor="ctr" rtlCol="false" tIns="50800" lIns="50800" bIns="50800" rIns="50800"/>
            <a:lstStyle/>
            <a:p>
              <a:pPr algn="ctr" marL="0" indent="0" lvl="0">
                <a:lnSpc>
                  <a:spcPts val="4544"/>
                </a:lnSpc>
                <a:spcBef>
                  <a:spcPct val="0"/>
                </a:spcBef>
              </a:pPr>
              <a:r>
                <a:rPr lang="en-US" sz="3246">
                  <a:solidFill>
                    <a:srgbClr val="FFFFFF"/>
                  </a:solidFill>
                  <a:latin typeface="Canva Sans Bold"/>
                </a:rPr>
                <a:t>After Detecting And Removing Outliers </a:t>
              </a:r>
            </a:p>
          </p:txBody>
        </p:sp>
      </p:grpSp>
      <p:sp>
        <p:nvSpPr>
          <p:cNvPr name="Freeform 8" id="8"/>
          <p:cNvSpPr/>
          <p:nvPr/>
        </p:nvSpPr>
        <p:spPr>
          <a:xfrm flipH="true" flipV="true" rot="10612180">
            <a:off x="5953988" y="4050057"/>
            <a:ext cx="2076234" cy="586536"/>
          </a:xfrm>
          <a:custGeom>
            <a:avLst/>
            <a:gdLst/>
            <a:ahLst/>
            <a:cxnLst/>
            <a:rect r="r" b="b" t="t" l="l"/>
            <a:pathLst>
              <a:path h="586536" w="2076234">
                <a:moveTo>
                  <a:pt x="2076234" y="586536"/>
                </a:moveTo>
                <a:lnTo>
                  <a:pt x="0" y="586536"/>
                </a:lnTo>
                <a:lnTo>
                  <a:pt x="0" y="0"/>
                </a:lnTo>
                <a:lnTo>
                  <a:pt x="2076234" y="0"/>
                </a:lnTo>
                <a:lnTo>
                  <a:pt x="2076234" y="58653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612180">
            <a:off x="12027874" y="3770012"/>
            <a:ext cx="2076234" cy="586536"/>
          </a:xfrm>
          <a:custGeom>
            <a:avLst/>
            <a:gdLst/>
            <a:ahLst/>
            <a:cxnLst/>
            <a:rect r="r" b="b" t="t" l="l"/>
            <a:pathLst>
              <a:path h="586536" w="2076234">
                <a:moveTo>
                  <a:pt x="2076234" y="586536"/>
                </a:moveTo>
                <a:lnTo>
                  <a:pt x="0" y="586536"/>
                </a:lnTo>
                <a:lnTo>
                  <a:pt x="0" y="0"/>
                </a:lnTo>
                <a:lnTo>
                  <a:pt x="2076234" y="0"/>
                </a:lnTo>
                <a:lnTo>
                  <a:pt x="2076234" y="58653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129634" y="2665486"/>
            <a:ext cx="2883775" cy="2883775"/>
          </a:xfrm>
          <a:custGeom>
            <a:avLst/>
            <a:gdLst/>
            <a:ahLst/>
            <a:cxnLst/>
            <a:rect r="r" b="b" t="t" l="l"/>
            <a:pathLst>
              <a:path h="2883775" w="2883775">
                <a:moveTo>
                  <a:pt x="0" y="0"/>
                </a:moveTo>
                <a:lnTo>
                  <a:pt x="2883775" y="0"/>
                </a:lnTo>
                <a:lnTo>
                  <a:pt x="2883775" y="2883774"/>
                </a:lnTo>
                <a:lnTo>
                  <a:pt x="0" y="288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537539" y="2088836"/>
            <a:ext cx="3178943" cy="3249849"/>
          </a:xfrm>
          <a:custGeom>
            <a:avLst/>
            <a:gdLst/>
            <a:ahLst/>
            <a:cxnLst/>
            <a:rect r="r" b="b" t="t" l="l"/>
            <a:pathLst>
              <a:path h="3249849" w="3178943">
                <a:moveTo>
                  <a:pt x="0" y="0"/>
                </a:moveTo>
                <a:lnTo>
                  <a:pt x="3178943" y="0"/>
                </a:lnTo>
                <a:lnTo>
                  <a:pt x="3178943" y="3249849"/>
                </a:lnTo>
                <a:lnTo>
                  <a:pt x="0" y="32498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7460855" y="5558785"/>
            <a:ext cx="7076684" cy="4322474"/>
          </a:xfrm>
          <a:prstGeom prst="rect">
            <a:avLst/>
          </a:prstGeom>
        </p:spPr>
        <p:txBody>
          <a:bodyPr anchor="t" rtlCol="false" tIns="0" lIns="0" bIns="0" rIns="0">
            <a:spAutoFit/>
          </a:bodyPr>
          <a:lstStyle/>
          <a:p>
            <a:pPr algn="ctr">
              <a:lnSpc>
                <a:spcPts val="4303"/>
              </a:lnSpc>
            </a:pPr>
            <a:r>
              <a:rPr lang="en-US" sz="3073">
                <a:solidFill>
                  <a:srgbClr val="FFFAEB"/>
                </a:solidFill>
                <a:latin typeface="Canva Sans"/>
              </a:rPr>
              <a:t>Hyperparameter Tuning(GRID SEARCH + RANDOMISED SEARCH)</a:t>
            </a:r>
          </a:p>
          <a:p>
            <a:pPr algn="ctr">
              <a:lnSpc>
                <a:spcPts val="4303"/>
              </a:lnSpc>
            </a:pPr>
          </a:p>
          <a:p>
            <a:pPr algn="l" marL="663650" indent="-331825" lvl="1">
              <a:lnSpc>
                <a:spcPts val="4303"/>
              </a:lnSpc>
              <a:buAutoNum type="arabicPeriod" startAt="1"/>
            </a:pPr>
            <a:r>
              <a:rPr lang="en-US" sz="3073">
                <a:solidFill>
                  <a:srgbClr val="FFFAEB"/>
                </a:solidFill>
                <a:latin typeface="Canva Sans"/>
              </a:rPr>
              <a:t>Small dataset</a:t>
            </a:r>
          </a:p>
          <a:p>
            <a:pPr algn="l" marL="663650" indent="-331825" lvl="1">
              <a:lnSpc>
                <a:spcPts val="4303"/>
              </a:lnSpc>
              <a:buAutoNum type="arabicPeriod" startAt="1"/>
            </a:pPr>
            <a:r>
              <a:rPr lang="en-US" sz="3073">
                <a:solidFill>
                  <a:srgbClr val="FFFAEB"/>
                </a:solidFill>
                <a:latin typeface="Canva Sans"/>
              </a:rPr>
              <a:t>Few hyperparameters</a:t>
            </a:r>
          </a:p>
          <a:p>
            <a:pPr algn="l" marL="663650" indent="-331825" lvl="1">
              <a:lnSpc>
                <a:spcPts val="4303"/>
              </a:lnSpc>
              <a:buAutoNum type="arabicPeriod" startAt="1"/>
            </a:pPr>
            <a:r>
              <a:rPr lang="en-US" sz="3073">
                <a:solidFill>
                  <a:srgbClr val="FFFAEB"/>
                </a:solidFill>
                <a:latin typeface="Canva Sans"/>
              </a:rPr>
              <a:t>Grid search &gt; Random search for accuracy</a:t>
            </a:r>
          </a:p>
          <a:p>
            <a:pPr algn="l">
              <a:lnSpc>
                <a:spcPts val="4303"/>
              </a:lnSpc>
            </a:pPr>
          </a:p>
        </p:txBody>
      </p:sp>
      <p:sp>
        <p:nvSpPr>
          <p:cNvPr name="TextBox 13" id="13"/>
          <p:cNvSpPr txBox="true"/>
          <p:nvPr/>
        </p:nvSpPr>
        <p:spPr>
          <a:xfrm rot="0">
            <a:off x="13173910" y="5507313"/>
            <a:ext cx="5906201" cy="1064924"/>
          </a:xfrm>
          <a:prstGeom prst="rect">
            <a:avLst/>
          </a:prstGeom>
        </p:spPr>
        <p:txBody>
          <a:bodyPr anchor="t" rtlCol="false" tIns="0" lIns="0" bIns="0" rIns="0">
            <a:spAutoFit/>
          </a:bodyPr>
          <a:lstStyle/>
          <a:p>
            <a:pPr algn="ctr">
              <a:lnSpc>
                <a:spcPts val="4303"/>
              </a:lnSpc>
            </a:pPr>
            <a:r>
              <a:rPr lang="en-US" sz="3073">
                <a:solidFill>
                  <a:srgbClr val="FFFAEB"/>
                </a:solidFill>
                <a:latin typeface="Canva Sans"/>
              </a:rPr>
              <a:t>Cross Validation</a:t>
            </a:r>
          </a:p>
          <a:p>
            <a:pPr algn="l">
              <a:lnSpc>
                <a:spcPts val="4303"/>
              </a:lnSpc>
            </a:pPr>
          </a:p>
        </p:txBody>
      </p:sp>
      <p:sp>
        <p:nvSpPr>
          <p:cNvPr name="TextBox 14" id="14"/>
          <p:cNvSpPr txBox="true"/>
          <p:nvPr/>
        </p:nvSpPr>
        <p:spPr>
          <a:xfrm rot="0">
            <a:off x="0" y="5558785"/>
            <a:ext cx="7460855" cy="5001095"/>
          </a:xfrm>
          <a:prstGeom prst="rect">
            <a:avLst/>
          </a:prstGeom>
        </p:spPr>
        <p:txBody>
          <a:bodyPr anchor="t" rtlCol="false" tIns="0" lIns="0" bIns="0" rIns="0">
            <a:spAutoFit/>
          </a:bodyPr>
          <a:lstStyle/>
          <a:p>
            <a:pPr algn="ctr">
              <a:lnSpc>
                <a:spcPts val="4216"/>
              </a:lnSpc>
            </a:pPr>
            <a:r>
              <a:rPr lang="en-US" sz="3011">
                <a:solidFill>
                  <a:srgbClr val="FFFAEB"/>
                </a:solidFill>
                <a:latin typeface="Canva Sans"/>
              </a:rPr>
              <a:t>Detecting &amp; Removing </a:t>
            </a:r>
          </a:p>
          <a:p>
            <a:pPr algn="ctr">
              <a:lnSpc>
                <a:spcPts val="4356"/>
              </a:lnSpc>
            </a:pPr>
            <a:r>
              <a:rPr lang="en-US" sz="3111">
                <a:solidFill>
                  <a:srgbClr val="FFFAEB"/>
                </a:solidFill>
                <a:latin typeface="Canva Sans"/>
              </a:rPr>
              <a:t> Outliers</a:t>
            </a:r>
          </a:p>
          <a:p>
            <a:pPr algn="l" marL="617503" indent="-308751" lvl="1">
              <a:lnSpc>
                <a:spcPts val="4004"/>
              </a:lnSpc>
              <a:buAutoNum type="arabicPeriod" startAt="1"/>
            </a:pPr>
            <a:r>
              <a:rPr lang="en-US" sz="2860">
                <a:solidFill>
                  <a:srgbClr val="FFFAEB"/>
                </a:solidFill>
                <a:latin typeface="Canva Sans"/>
              </a:rPr>
              <a:t>Z-Score</a:t>
            </a:r>
          </a:p>
          <a:p>
            <a:pPr algn="l" marL="617503" indent="-308751" lvl="1">
              <a:lnSpc>
                <a:spcPts val="4004"/>
              </a:lnSpc>
              <a:buAutoNum type="arabicPeriod" startAt="1"/>
            </a:pPr>
            <a:r>
              <a:rPr lang="en-US" sz="2860">
                <a:solidFill>
                  <a:srgbClr val="FFFAEB"/>
                </a:solidFill>
                <a:latin typeface="Canva Sans"/>
              </a:rPr>
              <a:t>Total outliers: 675 when threshold = 3</a:t>
            </a:r>
          </a:p>
          <a:p>
            <a:pPr algn="l" marL="617503" indent="-308751" lvl="1">
              <a:lnSpc>
                <a:spcPts val="4004"/>
              </a:lnSpc>
              <a:buAutoNum type="arabicPeriod" startAt="1"/>
            </a:pPr>
            <a:r>
              <a:rPr lang="en-US" sz="2860">
                <a:solidFill>
                  <a:srgbClr val="FFFAEB"/>
                </a:solidFill>
                <a:latin typeface="Canva Sans"/>
              </a:rPr>
              <a:t>3 is standard deviation from mean is a common approach holding about 99.7% of data under a normal distribution</a:t>
            </a:r>
          </a:p>
          <a:p>
            <a:pPr algn="l">
              <a:lnSpc>
                <a:spcPts val="2688"/>
              </a:lnSpc>
            </a:pPr>
          </a:p>
          <a:p>
            <a:pPr algn="l">
              <a:lnSpc>
                <a:spcPts val="2390"/>
              </a:lnSpc>
            </a:pPr>
          </a:p>
          <a:p>
            <a:pPr algn="just">
              <a:lnSpc>
                <a:spcPts val="2032"/>
              </a:lnSpc>
            </a:pPr>
          </a:p>
        </p:txBody>
      </p:sp>
      <p:sp>
        <p:nvSpPr>
          <p:cNvPr name="Freeform 15" id="15"/>
          <p:cNvSpPr/>
          <p:nvPr/>
        </p:nvSpPr>
        <p:spPr>
          <a:xfrm flipH="false" flipV="false" rot="0">
            <a:off x="1929959" y="2383085"/>
            <a:ext cx="2693948" cy="3166176"/>
          </a:xfrm>
          <a:custGeom>
            <a:avLst/>
            <a:gdLst/>
            <a:ahLst/>
            <a:cxnLst/>
            <a:rect r="r" b="b" t="t" l="l"/>
            <a:pathLst>
              <a:path h="3166176" w="2693948">
                <a:moveTo>
                  <a:pt x="0" y="0"/>
                </a:moveTo>
                <a:lnTo>
                  <a:pt x="2693948" y="0"/>
                </a:lnTo>
                <a:lnTo>
                  <a:pt x="2693948" y="3166175"/>
                </a:lnTo>
                <a:lnTo>
                  <a:pt x="0" y="31661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17EF4"/>
        </a:solidFill>
      </p:bgPr>
    </p:bg>
    <p:spTree>
      <p:nvGrpSpPr>
        <p:cNvPr id="1" name=""/>
        <p:cNvGrpSpPr/>
        <p:nvPr/>
      </p:nvGrpSpPr>
      <p:grpSpPr>
        <a:xfrm>
          <a:off x="0" y="0"/>
          <a:ext cx="0" cy="0"/>
          <a:chOff x="0" y="0"/>
          <a:chExt cx="0" cy="0"/>
        </a:xfrm>
      </p:grpSpPr>
      <p:grpSp>
        <p:nvGrpSpPr>
          <p:cNvPr name="Group 2" id="2"/>
          <p:cNvGrpSpPr/>
          <p:nvPr/>
        </p:nvGrpSpPr>
        <p:grpSpPr>
          <a:xfrm rot="-10800000">
            <a:off x="6706650" y="602911"/>
            <a:ext cx="4918723" cy="1473374"/>
            <a:chOff x="0" y="0"/>
            <a:chExt cx="1073340" cy="321513"/>
          </a:xfrm>
        </p:grpSpPr>
        <p:sp>
          <p:nvSpPr>
            <p:cNvPr name="Freeform 3" id="3"/>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1C1816"/>
            </a:solidFill>
            <a:ln w="266700" cap="sq">
              <a:solidFill>
                <a:srgbClr val="FFFFFF"/>
              </a:solidFill>
              <a:prstDash val="solid"/>
              <a:miter/>
            </a:ln>
          </p:spPr>
        </p:sp>
        <p:sp>
          <p:nvSpPr>
            <p:cNvPr name="TextBox 4" id="4"/>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15112735" y="8140435"/>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613155" y="-2146565"/>
            <a:ext cx="4293129" cy="42931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1816"/>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1" id="11"/>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7108413" y="1250531"/>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Supervised Learning</a:t>
            </a:r>
          </a:p>
        </p:txBody>
      </p:sp>
      <p:grpSp>
        <p:nvGrpSpPr>
          <p:cNvPr name="Group 13" id="13"/>
          <p:cNvGrpSpPr/>
          <p:nvPr/>
        </p:nvGrpSpPr>
        <p:grpSpPr>
          <a:xfrm rot="0">
            <a:off x="1000229" y="2146565"/>
            <a:ext cx="3359490" cy="2480872"/>
            <a:chOff x="0" y="0"/>
            <a:chExt cx="884804" cy="653398"/>
          </a:xfrm>
        </p:grpSpPr>
        <p:sp>
          <p:nvSpPr>
            <p:cNvPr name="Freeform 14" id="14"/>
            <p:cNvSpPr/>
            <p:nvPr/>
          </p:nvSpPr>
          <p:spPr>
            <a:xfrm flipH="false" flipV="false" rot="0">
              <a:off x="0" y="0"/>
              <a:ext cx="884804" cy="653398"/>
            </a:xfrm>
            <a:custGeom>
              <a:avLst/>
              <a:gdLst/>
              <a:ahLst/>
              <a:cxnLst/>
              <a:rect r="r" b="b" t="t" l="l"/>
              <a:pathLst>
                <a:path h="653398" w="884804">
                  <a:moveTo>
                    <a:pt x="25349" y="0"/>
                  </a:moveTo>
                  <a:lnTo>
                    <a:pt x="859455" y="0"/>
                  </a:lnTo>
                  <a:cubicBezTo>
                    <a:pt x="866178" y="0"/>
                    <a:pt x="872625" y="2671"/>
                    <a:pt x="877379" y="7425"/>
                  </a:cubicBezTo>
                  <a:cubicBezTo>
                    <a:pt x="882133" y="12179"/>
                    <a:pt x="884804" y="18626"/>
                    <a:pt x="884804" y="25349"/>
                  </a:cubicBezTo>
                  <a:lnTo>
                    <a:pt x="884804" y="628049"/>
                  </a:lnTo>
                  <a:cubicBezTo>
                    <a:pt x="884804" y="634772"/>
                    <a:pt x="882133" y="641220"/>
                    <a:pt x="877379" y="645974"/>
                  </a:cubicBezTo>
                  <a:cubicBezTo>
                    <a:pt x="872625" y="650728"/>
                    <a:pt x="866178" y="653398"/>
                    <a:pt x="859455" y="653398"/>
                  </a:cubicBezTo>
                  <a:lnTo>
                    <a:pt x="25349" y="653398"/>
                  </a:lnTo>
                  <a:cubicBezTo>
                    <a:pt x="18626" y="653398"/>
                    <a:pt x="12179" y="650728"/>
                    <a:pt x="7425" y="645974"/>
                  </a:cubicBezTo>
                  <a:cubicBezTo>
                    <a:pt x="2671" y="641220"/>
                    <a:pt x="0" y="634772"/>
                    <a:pt x="0" y="628049"/>
                  </a:cubicBezTo>
                  <a:lnTo>
                    <a:pt x="0" y="25349"/>
                  </a:lnTo>
                  <a:cubicBezTo>
                    <a:pt x="0" y="18626"/>
                    <a:pt x="2671" y="12179"/>
                    <a:pt x="7425" y="7425"/>
                  </a:cubicBezTo>
                  <a:cubicBezTo>
                    <a:pt x="12179" y="2671"/>
                    <a:pt x="18626" y="0"/>
                    <a:pt x="25349" y="0"/>
                  </a:cubicBezTo>
                  <a:close/>
                </a:path>
              </a:pathLst>
            </a:custGeom>
            <a:gradFill rotWithShape="true">
              <a:gsLst>
                <a:gs pos="0">
                  <a:srgbClr val="000000">
                    <a:alpha val="100000"/>
                  </a:srgbClr>
                </a:gs>
                <a:gs pos="100000">
                  <a:srgbClr val="3533CD">
                    <a:alpha val="100000"/>
                  </a:srgbClr>
                </a:gs>
              </a:gsLst>
              <a:lin ang="0"/>
            </a:gradFill>
          </p:spPr>
        </p:sp>
        <p:sp>
          <p:nvSpPr>
            <p:cNvPr name="TextBox 15" id="15"/>
            <p:cNvSpPr txBox="true"/>
            <p:nvPr/>
          </p:nvSpPr>
          <p:spPr>
            <a:xfrm>
              <a:off x="0" y="-28575"/>
              <a:ext cx="884804" cy="681973"/>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5571365" y="88959"/>
            <a:ext cx="7576620" cy="1027905"/>
            <a:chOff x="0" y="0"/>
            <a:chExt cx="1995488" cy="270724"/>
          </a:xfrm>
        </p:grpSpPr>
        <p:sp>
          <p:nvSpPr>
            <p:cNvPr name="Freeform 17" id="17"/>
            <p:cNvSpPr/>
            <p:nvPr/>
          </p:nvSpPr>
          <p:spPr>
            <a:xfrm flipH="false" flipV="false" rot="0">
              <a:off x="0" y="0"/>
              <a:ext cx="1995488" cy="270724"/>
            </a:xfrm>
            <a:custGeom>
              <a:avLst/>
              <a:gdLst/>
              <a:ahLst/>
              <a:cxnLst/>
              <a:rect r="r" b="b" t="t" l="l"/>
              <a:pathLst>
                <a:path h="270724" w="1995488">
                  <a:moveTo>
                    <a:pt x="12262" y="0"/>
                  </a:moveTo>
                  <a:lnTo>
                    <a:pt x="1983227" y="0"/>
                  </a:lnTo>
                  <a:cubicBezTo>
                    <a:pt x="1989999" y="0"/>
                    <a:pt x="1995488" y="5490"/>
                    <a:pt x="1995488" y="12262"/>
                  </a:cubicBezTo>
                  <a:lnTo>
                    <a:pt x="1995488" y="258462"/>
                  </a:lnTo>
                  <a:cubicBezTo>
                    <a:pt x="1995488" y="261714"/>
                    <a:pt x="1994197" y="264833"/>
                    <a:pt x="1991897" y="267133"/>
                  </a:cubicBezTo>
                  <a:cubicBezTo>
                    <a:pt x="1989598" y="269432"/>
                    <a:pt x="1986479" y="270724"/>
                    <a:pt x="1983227" y="270724"/>
                  </a:cubicBezTo>
                  <a:lnTo>
                    <a:pt x="12262" y="270724"/>
                  </a:lnTo>
                  <a:cubicBezTo>
                    <a:pt x="9010" y="270724"/>
                    <a:pt x="5891" y="269432"/>
                    <a:pt x="3591" y="267133"/>
                  </a:cubicBezTo>
                  <a:cubicBezTo>
                    <a:pt x="1292" y="264833"/>
                    <a:pt x="0" y="261714"/>
                    <a:pt x="0" y="258462"/>
                  </a:cubicBezTo>
                  <a:lnTo>
                    <a:pt x="0" y="12262"/>
                  </a:lnTo>
                  <a:cubicBezTo>
                    <a:pt x="0" y="5490"/>
                    <a:pt x="5490" y="0"/>
                    <a:pt x="12262" y="0"/>
                  </a:cubicBezTo>
                  <a:close/>
                </a:path>
              </a:pathLst>
            </a:custGeom>
            <a:solidFill>
              <a:srgbClr val="84AEEE"/>
            </a:solidFill>
            <a:ln cap="sq">
              <a:noFill/>
              <a:prstDash val="solid"/>
              <a:miter/>
            </a:ln>
          </p:spPr>
        </p:sp>
        <p:sp>
          <p:nvSpPr>
            <p:cNvPr name="TextBox 18" id="18"/>
            <p:cNvSpPr txBox="true"/>
            <p:nvPr/>
          </p:nvSpPr>
          <p:spPr>
            <a:xfrm>
              <a:off x="0" y="-85725"/>
              <a:ext cx="1995488" cy="356449"/>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FFFFFF"/>
                  </a:solidFill>
                  <a:latin typeface="Canva Sans Bold"/>
                </a:rPr>
                <a:t>Methods &amp; Models </a:t>
              </a:r>
            </a:p>
          </p:txBody>
        </p:sp>
      </p:grpSp>
      <p:grpSp>
        <p:nvGrpSpPr>
          <p:cNvPr name="Group 19" id="19"/>
          <p:cNvGrpSpPr/>
          <p:nvPr/>
        </p:nvGrpSpPr>
        <p:grpSpPr>
          <a:xfrm rot="0">
            <a:off x="1028700" y="6261365"/>
            <a:ext cx="3359490" cy="2537488"/>
            <a:chOff x="0" y="0"/>
            <a:chExt cx="884804" cy="668310"/>
          </a:xfrm>
        </p:grpSpPr>
        <p:sp>
          <p:nvSpPr>
            <p:cNvPr name="Freeform 20" id="20"/>
            <p:cNvSpPr/>
            <p:nvPr/>
          </p:nvSpPr>
          <p:spPr>
            <a:xfrm flipH="false" flipV="false" rot="0">
              <a:off x="0" y="0"/>
              <a:ext cx="884804" cy="668310"/>
            </a:xfrm>
            <a:custGeom>
              <a:avLst/>
              <a:gdLst/>
              <a:ahLst/>
              <a:cxnLst/>
              <a:rect r="r" b="b" t="t" l="l"/>
              <a:pathLst>
                <a:path h="668310" w="884804">
                  <a:moveTo>
                    <a:pt x="25349" y="0"/>
                  </a:moveTo>
                  <a:lnTo>
                    <a:pt x="859455" y="0"/>
                  </a:lnTo>
                  <a:cubicBezTo>
                    <a:pt x="866178" y="0"/>
                    <a:pt x="872625" y="2671"/>
                    <a:pt x="877379" y="7425"/>
                  </a:cubicBezTo>
                  <a:cubicBezTo>
                    <a:pt x="882133" y="12179"/>
                    <a:pt x="884804" y="18626"/>
                    <a:pt x="884804" y="25349"/>
                  </a:cubicBezTo>
                  <a:lnTo>
                    <a:pt x="884804" y="642960"/>
                  </a:lnTo>
                  <a:cubicBezTo>
                    <a:pt x="884804" y="656960"/>
                    <a:pt x="873455" y="668310"/>
                    <a:pt x="859455" y="668310"/>
                  </a:cubicBezTo>
                  <a:lnTo>
                    <a:pt x="25349" y="668310"/>
                  </a:lnTo>
                  <a:cubicBezTo>
                    <a:pt x="18626" y="668310"/>
                    <a:pt x="12179" y="665639"/>
                    <a:pt x="7425" y="660885"/>
                  </a:cubicBezTo>
                  <a:cubicBezTo>
                    <a:pt x="2671" y="656131"/>
                    <a:pt x="0" y="649683"/>
                    <a:pt x="0" y="642960"/>
                  </a:cubicBezTo>
                  <a:lnTo>
                    <a:pt x="0" y="25349"/>
                  </a:lnTo>
                  <a:cubicBezTo>
                    <a:pt x="0" y="18626"/>
                    <a:pt x="2671" y="12179"/>
                    <a:pt x="7425" y="7425"/>
                  </a:cubicBezTo>
                  <a:cubicBezTo>
                    <a:pt x="12179" y="2671"/>
                    <a:pt x="18626" y="0"/>
                    <a:pt x="25349" y="0"/>
                  </a:cubicBezTo>
                  <a:close/>
                </a:path>
              </a:pathLst>
            </a:custGeom>
            <a:gradFill rotWithShape="true">
              <a:gsLst>
                <a:gs pos="0">
                  <a:srgbClr val="000000">
                    <a:alpha val="100000"/>
                  </a:srgbClr>
                </a:gs>
                <a:gs pos="100000">
                  <a:srgbClr val="3533CD">
                    <a:alpha val="100000"/>
                  </a:srgbClr>
                </a:gs>
              </a:gsLst>
              <a:lin ang="0"/>
            </a:gradFill>
          </p:spPr>
        </p:sp>
        <p:sp>
          <p:nvSpPr>
            <p:cNvPr name="TextBox 21" id="21"/>
            <p:cNvSpPr txBox="true"/>
            <p:nvPr/>
          </p:nvSpPr>
          <p:spPr>
            <a:xfrm>
              <a:off x="0" y="-28575"/>
              <a:ext cx="884804" cy="696885"/>
            </a:xfrm>
            <a:prstGeom prst="rect">
              <a:avLst/>
            </a:prstGeom>
          </p:spPr>
          <p:txBody>
            <a:bodyPr anchor="ctr" rtlCol="false" tIns="50800" lIns="50800" bIns="50800" rIns="50800"/>
            <a:lstStyle/>
            <a:p>
              <a:pPr algn="ctr">
                <a:lnSpc>
                  <a:spcPts val="2590"/>
                </a:lnSpc>
              </a:pPr>
            </a:p>
          </p:txBody>
        </p:sp>
      </p:grpSp>
      <p:grpSp>
        <p:nvGrpSpPr>
          <p:cNvPr name="Group 22" id="22"/>
          <p:cNvGrpSpPr/>
          <p:nvPr/>
        </p:nvGrpSpPr>
        <p:grpSpPr>
          <a:xfrm rot="0">
            <a:off x="5393441" y="2146565"/>
            <a:ext cx="3482291" cy="2480872"/>
            <a:chOff x="0" y="0"/>
            <a:chExt cx="917147" cy="653398"/>
          </a:xfrm>
        </p:grpSpPr>
        <p:sp>
          <p:nvSpPr>
            <p:cNvPr name="Freeform 23" id="23"/>
            <p:cNvSpPr/>
            <p:nvPr/>
          </p:nvSpPr>
          <p:spPr>
            <a:xfrm flipH="false" flipV="false" rot="0">
              <a:off x="0" y="0"/>
              <a:ext cx="917147" cy="653398"/>
            </a:xfrm>
            <a:custGeom>
              <a:avLst/>
              <a:gdLst/>
              <a:ahLst/>
              <a:cxnLst/>
              <a:rect r="r" b="b" t="t" l="l"/>
              <a:pathLst>
                <a:path h="653398" w="917147">
                  <a:moveTo>
                    <a:pt x="24455" y="0"/>
                  </a:moveTo>
                  <a:lnTo>
                    <a:pt x="892691" y="0"/>
                  </a:lnTo>
                  <a:cubicBezTo>
                    <a:pt x="899177" y="0"/>
                    <a:pt x="905397" y="2577"/>
                    <a:pt x="909984" y="7163"/>
                  </a:cubicBezTo>
                  <a:cubicBezTo>
                    <a:pt x="914570" y="11749"/>
                    <a:pt x="917147" y="17969"/>
                    <a:pt x="917147" y="24455"/>
                  </a:cubicBezTo>
                  <a:lnTo>
                    <a:pt x="917147" y="628943"/>
                  </a:lnTo>
                  <a:cubicBezTo>
                    <a:pt x="917147" y="635429"/>
                    <a:pt x="914570" y="641649"/>
                    <a:pt x="909984" y="646236"/>
                  </a:cubicBezTo>
                  <a:cubicBezTo>
                    <a:pt x="905397" y="650822"/>
                    <a:pt x="899177" y="653398"/>
                    <a:pt x="892691" y="653398"/>
                  </a:cubicBezTo>
                  <a:lnTo>
                    <a:pt x="24455" y="653398"/>
                  </a:lnTo>
                  <a:cubicBezTo>
                    <a:pt x="17969" y="653398"/>
                    <a:pt x="11749" y="650822"/>
                    <a:pt x="7163" y="646236"/>
                  </a:cubicBezTo>
                  <a:cubicBezTo>
                    <a:pt x="2577" y="641649"/>
                    <a:pt x="0" y="635429"/>
                    <a:pt x="0" y="628943"/>
                  </a:cubicBezTo>
                  <a:lnTo>
                    <a:pt x="0" y="24455"/>
                  </a:lnTo>
                  <a:cubicBezTo>
                    <a:pt x="0" y="17969"/>
                    <a:pt x="2577" y="11749"/>
                    <a:pt x="7163" y="7163"/>
                  </a:cubicBezTo>
                  <a:cubicBezTo>
                    <a:pt x="11749" y="2577"/>
                    <a:pt x="17969" y="0"/>
                    <a:pt x="24455" y="0"/>
                  </a:cubicBezTo>
                  <a:close/>
                </a:path>
              </a:pathLst>
            </a:custGeom>
            <a:gradFill rotWithShape="true">
              <a:gsLst>
                <a:gs pos="0">
                  <a:srgbClr val="000000">
                    <a:alpha val="100000"/>
                  </a:srgbClr>
                </a:gs>
                <a:gs pos="100000">
                  <a:srgbClr val="3533CD">
                    <a:alpha val="100000"/>
                  </a:srgbClr>
                </a:gs>
              </a:gsLst>
              <a:lin ang="0"/>
            </a:gradFill>
          </p:spPr>
        </p:sp>
        <p:sp>
          <p:nvSpPr>
            <p:cNvPr name="TextBox 24" id="24"/>
            <p:cNvSpPr txBox="true"/>
            <p:nvPr/>
          </p:nvSpPr>
          <p:spPr>
            <a:xfrm>
              <a:off x="0" y="-28575"/>
              <a:ext cx="917147" cy="681973"/>
            </a:xfrm>
            <a:prstGeom prst="rect">
              <a:avLst/>
            </a:prstGeom>
          </p:spPr>
          <p:txBody>
            <a:bodyPr anchor="ctr" rtlCol="false" tIns="50800" lIns="50800" bIns="50800" rIns="50800"/>
            <a:lstStyle/>
            <a:p>
              <a:pPr algn="ctr">
                <a:lnSpc>
                  <a:spcPts val="2590"/>
                </a:lnSpc>
              </a:pPr>
            </a:p>
          </p:txBody>
        </p:sp>
      </p:grpSp>
      <p:grpSp>
        <p:nvGrpSpPr>
          <p:cNvPr name="Group 25" id="25"/>
          <p:cNvGrpSpPr/>
          <p:nvPr/>
        </p:nvGrpSpPr>
        <p:grpSpPr>
          <a:xfrm rot="0">
            <a:off x="10171087" y="2146565"/>
            <a:ext cx="3443734" cy="2480872"/>
            <a:chOff x="0" y="0"/>
            <a:chExt cx="906992" cy="653398"/>
          </a:xfrm>
        </p:grpSpPr>
        <p:sp>
          <p:nvSpPr>
            <p:cNvPr name="Freeform 26" id="26"/>
            <p:cNvSpPr/>
            <p:nvPr/>
          </p:nvSpPr>
          <p:spPr>
            <a:xfrm flipH="false" flipV="false" rot="0">
              <a:off x="0" y="0"/>
              <a:ext cx="906992" cy="653398"/>
            </a:xfrm>
            <a:custGeom>
              <a:avLst/>
              <a:gdLst/>
              <a:ahLst/>
              <a:cxnLst/>
              <a:rect r="r" b="b" t="t" l="l"/>
              <a:pathLst>
                <a:path h="653398" w="906992">
                  <a:moveTo>
                    <a:pt x="24729" y="0"/>
                  </a:moveTo>
                  <a:lnTo>
                    <a:pt x="882262" y="0"/>
                  </a:lnTo>
                  <a:cubicBezTo>
                    <a:pt x="888821" y="0"/>
                    <a:pt x="895111" y="2605"/>
                    <a:pt x="899748" y="7243"/>
                  </a:cubicBezTo>
                  <a:cubicBezTo>
                    <a:pt x="904386" y="11881"/>
                    <a:pt x="906992" y="18171"/>
                    <a:pt x="906992" y="24729"/>
                  </a:cubicBezTo>
                  <a:lnTo>
                    <a:pt x="906992" y="628669"/>
                  </a:lnTo>
                  <a:cubicBezTo>
                    <a:pt x="906992" y="635228"/>
                    <a:pt x="904386" y="641518"/>
                    <a:pt x="899748" y="646155"/>
                  </a:cubicBezTo>
                  <a:cubicBezTo>
                    <a:pt x="895111" y="650793"/>
                    <a:pt x="888821" y="653398"/>
                    <a:pt x="882262" y="653398"/>
                  </a:cubicBezTo>
                  <a:lnTo>
                    <a:pt x="24729" y="653398"/>
                  </a:lnTo>
                  <a:cubicBezTo>
                    <a:pt x="18171" y="653398"/>
                    <a:pt x="11881" y="650793"/>
                    <a:pt x="7243" y="646155"/>
                  </a:cubicBezTo>
                  <a:cubicBezTo>
                    <a:pt x="2605" y="641518"/>
                    <a:pt x="0" y="635228"/>
                    <a:pt x="0" y="628669"/>
                  </a:cubicBezTo>
                  <a:lnTo>
                    <a:pt x="0" y="24729"/>
                  </a:lnTo>
                  <a:cubicBezTo>
                    <a:pt x="0" y="18171"/>
                    <a:pt x="2605" y="11881"/>
                    <a:pt x="7243" y="7243"/>
                  </a:cubicBezTo>
                  <a:cubicBezTo>
                    <a:pt x="11881" y="2605"/>
                    <a:pt x="18171" y="0"/>
                    <a:pt x="24729" y="0"/>
                  </a:cubicBezTo>
                  <a:close/>
                </a:path>
              </a:pathLst>
            </a:custGeom>
            <a:gradFill rotWithShape="true">
              <a:gsLst>
                <a:gs pos="0">
                  <a:srgbClr val="000000">
                    <a:alpha val="100000"/>
                  </a:srgbClr>
                </a:gs>
                <a:gs pos="100000">
                  <a:srgbClr val="3533CD">
                    <a:alpha val="100000"/>
                  </a:srgbClr>
                </a:gs>
              </a:gsLst>
              <a:lin ang="0"/>
            </a:gradFill>
          </p:spPr>
        </p:sp>
        <p:sp>
          <p:nvSpPr>
            <p:cNvPr name="TextBox 27" id="27"/>
            <p:cNvSpPr txBox="true"/>
            <p:nvPr/>
          </p:nvSpPr>
          <p:spPr>
            <a:xfrm>
              <a:off x="0" y="-28575"/>
              <a:ext cx="906992" cy="681973"/>
            </a:xfrm>
            <a:prstGeom prst="rect">
              <a:avLst/>
            </a:prstGeom>
          </p:spPr>
          <p:txBody>
            <a:bodyPr anchor="ctr" rtlCol="false" tIns="50800" lIns="50800" bIns="50800" rIns="50800"/>
            <a:lstStyle/>
            <a:p>
              <a:pPr algn="ctr">
                <a:lnSpc>
                  <a:spcPts val="2590"/>
                </a:lnSpc>
              </a:pPr>
            </a:p>
          </p:txBody>
        </p:sp>
      </p:grpSp>
      <p:grpSp>
        <p:nvGrpSpPr>
          <p:cNvPr name="Group 28" id="28"/>
          <p:cNvGrpSpPr/>
          <p:nvPr/>
        </p:nvGrpSpPr>
        <p:grpSpPr>
          <a:xfrm rot="0">
            <a:off x="14402690" y="2146565"/>
            <a:ext cx="3636939" cy="2480872"/>
            <a:chOff x="0" y="0"/>
            <a:chExt cx="957877" cy="653398"/>
          </a:xfrm>
        </p:grpSpPr>
        <p:sp>
          <p:nvSpPr>
            <p:cNvPr name="Freeform 29" id="29"/>
            <p:cNvSpPr/>
            <p:nvPr/>
          </p:nvSpPr>
          <p:spPr>
            <a:xfrm flipH="false" flipV="false" rot="0">
              <a:off x="0" y="0"/>
              <a:ext cx="957877" cy="653398"/>
            </a:xfrm>
            <a:custGeom>
              <a:avLst/>
              <a:gdLst/>
              <a:ahLst/>
              <a:cxnLst/>
              <a:rect r="r" b="b" t="t" l="l"/>
              <a:pathLst>
                <a:path h="653398" w="957877">
                  <a:moveTo>
                    <a:pt x="23416" y="0"/>
                  </a:moveTo>
                  <a:lnTo>
                    <a:pt x="934461" y="0"/>
                  </a:lnTo>
                  <a:cubicBezTo>
                    <a:pt x="947393" y="0"/>
                    <a:pt x="957877" y="10484"/>
                    <a:pt x="957877" y="23416"/>
                  </a:cubicBezTo>
                  <a:lnTo>
                    <a:pt x="957877" y="629983"/>
                  </a:lnTo>
                  <a:cubicBezTo>
                    <a:pt x="957877" y="642915"/>
                    <a:pt x="947393" y="653398"/>
                    <a:pt x="934461" y="653398"/>
                  </a:cubicBezTo>
                  <a:lnTo>
                    <a:pt x="23416" y="653398"/>
                  </a:lnTo>
                  <a:cubicBezTo>
                    <a:pt x="10484" y="653398"/>
                    <a:pt x="0" y="642915"/>
                    <a:pt x="0" y="629983"/>
                  </a:cubicBezTo>
                  <a:lnTo>
                    <a:pt x="0" y="23416"/>
                  </a:lnTo>
                  <a:cubicBezTo>
                    <a:pt x="0" y="10484"/>
                    <a:pt x="10484" y="0"/>
                    <a:pt x="23416" y="0"/>
                  </a:cubicBezTo>
                  <a:close/>
                </a:path>
              </a:pathLst>
            </a:custGeom>
            <a:gradFill rotWithShape="true">
              <a:gsLst>
                <a:gs pos="0">
                  <a:srgbClr val="000000">
                    <a:alpha val="100000"/>
                  </a:srgbClr>
                </a:gs>
                <a:gs pos="100000">
                  <a:srgbClr val="3533CD">
                    <a:alpha val="100000"/>
                  </a:srgbClr>
                </a:gs>
              </a:gsLst>
              <a:lin ang="0"/>
            </a:gradFill>
          </p:spPr>
        </p:sp>
        <p:sp>
          <p:nvSpPr>
            <p:cNvPr name="TextBox 30" id="30"/>
            <p:cNvSpPr txBox="true"/>
            <p:nvPr/>
          </p:nvSpPr>
          <p:spPr>
            <a:xfrm>
              <a:off x="0" y="-28575"/>
              <a:ext cx="957877" cy="681973"/>
            </a:xfrm>
            <a:prstGeom prst="rect">
              <a:avLst/>
            </a:prstGeom>
          </p:spPr>
          <p:txBody>
            <a:bodyPr anchor="ctr" rtlCol="false" tIns="50800" lIns="50800" bIns="50800" rIns="50800"/>
            <a:lstStyle/>
            <a:p>
              <a:pPr algn="ctr">
                <a:lnSpc>
                  <a:spcPts val="2590"/>
                </a:lnSpc>
              </a:pPr>
            </a:p>
          </p:txBody>
        </p:sp>
      </p:grpSp>
      <p:grpSp>
        <p:nvGrpSpPr>
          <p:cNvPr name="Group 31" id="31"/>
          <p:cNvGrpSpPr/>
          <p:nvPr/>
        </p:nvGrpSpPr>
        <p:grpSpPr>
          <a:xfrm rot="0">
            <a:off x="5367268" y="6261365"/>
            <a:ext cx="3534636" cy="2537488"/>
            <a:chOff x="0" y="0"/>
            <a:chExt cx="930933" cy="668310"/>
          </a:xfrm>
        </p:grpSpPr>
        <p:sp>
          <p:nvSpPr>
            <p:cNvPr name="Freeform 32" id="32"/>
            <p:cNvSpPr/>
            <p:nvPr/>
          </p:nvSpPr>
          <p:spPr>
            <a:xfrm flipH="false" flipV="false" rot="0">
              <a:off x="0" y="0"/>
              <a:ext cx="930933" cy="668310"/>
            </a:xfrm>
            <a:custGeom>
              <a:avLst/>
              <a:gdLst/>
              <a:ahLst/>
              <a:cxnLst/>
              <a:rect r="r" b="b" t="t" l="l"/>
              <a:pathLst>
                <a:path h="668310" w="930933">
                  <a:moveTo>
                    <a:pt x="24093" y="0"/>
                  </a:moveTo>
                  <a:lnTo>
                    <a:pt x="906840" y="0"/>
                  </a:lnTo>
                  <a:cubicBezTo>
                    <a:pt x="913230" y="0"/>
                    <a:pt x="919358" y="2538"/>
                    <a:pt x="923876" y="7057"/>
                  </a:cubicBezTo>
                  <a:cubicBezTo>
                    <a:pt x="928395" y="11575"/>
                    <a:pt x="930933" y="17703"/>
                    <a:pt x="930933" y="24093"/>
                  </a:cubicBezTo>
                  <a:lnTo>
                    <a:pt x="930933" y="644216"/>
                  </a:lnTo>
                  <a:cubicBezTo>
                    <a:pt x="930933" y="657523"/>
                    <a:pt x="920146" y="668310"/>
                    <a:pt x="906840" y="668310"/>
                  </a:cubicBezTo>
                  <a:lnTo>
                    <a:pt x="24093" y="668310"/>
                  </a:lnTo>
                  <a:cubicBezTo>
                    <a:pt x="17703" y="668310"/>
                    <a:pt x="11575" y="665771"/>
                    <a:pt x="7057" y="661253"/>
                  </a:cubicBezTo>
                  <a:cubicBezTo>
                    <a:pt x="2538" y="656734"/>
                    <a:pt x="0" y="650606"/>
                    <a:pt x="0" y="644216"/>
                  </a:cubicBezTo>
                  <a:lnTo>
                    <a:pt x="0" y="24093"/>
                  </a:lnTo>
                  <a:cubicBezTo>
                    <a:pt x="0" y="17703"/>
                    <a:pt x="2538" y="11575"/>
                    <a:pt x="7057" y="7057"/>
                  </a:cubicBezTo>
                  <a:cubicBezTo>
                    <a:pt x="11575" y="2538"/>
                    <a:pt x="17703" y="0"/>
                    <a:pt x="24093" y="0"/>
                  </a:cubicBezTo>
                  <a:close/>
                </a:path>
              </a:pathLst>
            </a:custGeom>
            <a:gradFill rotWithShape="true">
              <a:gsLst>
                <a:gs pos="0">
                  <a:srgbClr val="000000">
                    <a:alpha val="100000"/>
                  </a:srgbClr>
                </a:gs>
                <a:gs pos="100000">
                  <a:srgbClr val="3533CD">
                    <a:alpha val="100000"/>
                  </a:srgbClr>
                </a:gs>
              </a:gsLst>
              <a:lin ang="0"/>
            </a:gradFill>
          </p:spPr>
        </p:sp>
        <p:sp>
          <p:nvSpPr>
            <p:cNvPr name="TextBox 33" id="33"/>
            <p:cNvSpPr txBox="true"/>
            <p:nvPr/>
          </p:nvSpPr>
          <p:spPr>
            <a:xfrm>
              <a:off x="0" y="-28575"/>
              <a:ext cx="930933" cy="696885"/>
            </a:xfrm>
            <a:prstGeom prst="rect">
              <a:avLst/>
            </a:prstGeom>
          </p:spPr>
          <p:txBody>
            <a:bodyPr anchor="ctr" rtlCol="false" tIns="50800" lIns="50800" bIns="50800" rIns="50800"/>
            <a:lstStyle/>
            <a:p>
              <a:pPr algn="ctr">
                <a:lnSpc>
                  <a:spcPts val="2590"/>
                </a:lnSpc>
              </a:pPr>
            </a:p>
          </p:txBody>
        </p:sp>
      </p:grpSp>
      <p:grpSp>
        <p:nvGrpSpPr>
          <p:cNvPr name="Group 34" id="34"/>
          <p:cNvGrpSpPr/>
          <p:nvPr/>
        </p:nvGrpSpPr>
        <p:grpSpPr>
          <a:xfrm rot="0">
            <a:off x="10171087" y="6261365"/>
            <a:ext cx="3443734" cy="2537488"/>
            <a:chOff x="0" y="0"/>
            <a:chExt cx="906992" cy="668310"/>
          </a:xfrm>
        </p:grpSpPr>
        <p:sp>
          <p:nvSpPr>
            <p:cNvPr name="Freeform 35" id="35"/>
            <p:cNvSpPr/>
            <p:nvPr/>
          </p:nvSpPr>
          <p:spPr>
            <a:xfrm flipH="false" flipV="false" rot="0">
              <a:off x="0" y="0"/>
              <a:ext cx="906992" cy="668310"/>
            </a:xfrm>
            <a:custGeom>
              <a:avLst/>
              <a:gdLst/>
              <a:ahLst/>
              <a:cxnLst/>
              <a:rect r="r" b="b" t="t" l="l"/>
              <a:pathLst>
                <a:path h="668310" w="906992">
                  <a:moveTo>
                    <a:pt x="24729" y="0"/>
                  </a:moveTo>
                  <a:lnTo>
                    <a:pt x="882262" y="0"/>
                  </a:lnTo>
                  <a:cubicBezTo>
                    <a:pt x="888821" y="0"/>
                    <a:pt x="895111" y="2605"/>
                    <a:pt x="899748" y="7243"/>
                  </a:cubicBezTo>
                  <a:cubicBezTo>
                    <a:pt x="904386" y="11881"/>
                    <a:pt x="906992" y="18171"/>
                    <a:pt x="906992" y="24729"/>
                  </a:cubicBezTo>
                  <a:lnTo>
                    <a:pt x="906992" y="643580"/>
                  </a:lnTo>
                  <a:cubicBezTo>
                    <a:pt x="906992" y="650139"/>
                    <a:pt x="904386" y="656429"/>
                    <a:pt x="899748" y="661067"/>
                  </a:cubicBezTo>
                  <a:cubicBezTo>
                    <a:pt x="895111" y="665704"/>
                    <a:pt x="888821" y="668310"/>
                    <a:pt x="882262" y="668310"/>
                  </a:cubicBezTo>
                  <a:lnTo>
                    <a:pt x="24729" y="668310"/>
                  </a:lnTo>
                  <a:cubicBezTo>
                    <a:pt x="18171" y="668310"/>
                    <a:pt x="11881" y="665704"/>
                    <a:pt x="7243" y="661067"/>
                  </a:cubicBezTo>
                  <a:cubicBezTo>
                    <a:pt x="2605" y="656429"/>
                    <a:pt x="0" y="650139"/>
                    <a:pt x="0" y="643580"/>
                  </a:cubicBezTo>
                  <a:lnTo>
                    <a:pt x="0" y="24729"/>
                  </a:lnTo>
                  <a:cubicBezTo>
                    <a:pt x="0" y="18171"/>
                    <a:pt x="2605" y="11881"/>
                    <a:pt x="7243" y="7243"/>
                  </a:cubicBezTo>
                  <a:cubicBezTo>
                    <a:pt x="11881" y="2605"/>
                    <a:pt x="18171" y="0"/>
                    <a:pt x="24729" y="0"/>
                  </a:cubicBezTo>
                  <a:close/>
                </a:path>
              </a:pathLst>
            </a:custGeom>
            <a:gradFill rotWithShape="true">
              <a:gsLst>
                <a:gs pos="0">
                  <a:srgbClr val="000000">
                    <a:alpha val="100000"/>
                  </a:srgbClr>
                </a:gs>
                <a:gs pos="100000">
                  <a:srgbClr val="3533CD">
                    <a:alpha val="100000"/>
                  </a:srgbClr>
                </a:gs>
              </a:gsLst>
              <a:lin ang="0"/>
            </a:gradFill>
          </p:spPr>
        </p:sp>
        <p:sp>
          <p:nvSpPr>
            <p:cNvPr name="TextBox 36" id="36"/>
            <p:cNvSpPr txBox="true"/>
            <p:nvPr/>
          </p:nvSpPr>
          <p:spPr>
            <a:xfrm>
              <a:off x="0" y="-28575"/>
              <a:ext cx="906992" cy="696885"/>
            </a:xfrm>
            <a:prstGeom prst="rect">
              <a:avLst/>
            </a:prstGeom>
          </p:spPr>
          <p:txBody>
            <a:bodyPr anchor="ctr" rtlCol="false" tIns="50800" lIns="50800" bIns="50800" rIns="50800"/>
            <a:lstStyle/>
            <a:p>
              <a:pPr algn="ctr">
                <a:lnSpc>
                  <a:spcPts val="2590"/>
                </a:lnSpc>
              </a:pPr>
            </a:p>
          </p:txBody>
        </p:sp>
      </p:grpSp>
      <p:grpSp>
        <p:nvGrpSpPr>
          <p:cNvPr name="Group 37" id="37"/>
          <p:cNvGrpSpPr/>
          <p:nvPr/>
        </p:nvGrpSpPr>
        <p:grpSpPr>
          <a:xfrm rot="0">
            <a:off x="14595896" y="6261365"/>
            <a:ext cx="3443734" cy="2537488"/>
            <a:chOff x="0" y="0"/>
            <a:chExt cx="906992" cy="668310"/>
          </a:xfrm>
        </p:grpSpPr>
        <p:sp>
          <p:nvSpPr>
            <p:cNvPr name="Freeform 38" id="38"/>
            <p:cNvSpPr/>
            <p:nvPr/>
          </p:nvSpPr>
          <p:spPr>
            <a:xfrm flipH="false" flipV="false" rot="0">
              <a:off x="0" y="0"/>
              <a:ext cx="906992" cy="668310"/>
            </a:xfrm>
            <a:custGeom>
              <a:avLst/>
              <a:gdLst/>
              <a:ahLst/>
              <a:cxnLst/>
              <a:rect r="r" b="b" t="t" l="l"/>
              <a:pathLst>
                <a:path h="668310" w="906992">
                  <a:moveTo>
                    <a:pt x="24729" y="0"/>
                  </a:moveTo>
                  <a:lnTo>
                    <a:pt x="882262" y="0"/>
                  </a:lnTo>
                  <a:cubicBezTo>
                    <a:pt x="888821" y="0"/>
                    <a:pt x="895111" y="2605"/>
                    <a:pt x="899748" y="7243"/>
                  </a:cubicBezTo>
                  <a:cubicBezTo>
                    <a:pt x="904386" y="11881"/>
                    <a:pt x="906992" y="18171"/>
                    <a:pt x="906992" y="24729"/>
                  </a:cubicBezTo>
                  <a:lnTo>
                    <a:pt x="906992" y="643580"/>
                  </a:lnTo>
                  <a:cubicBezTo>
                    <a:pt x="906992" y="650139"/>
                    <a:pt x="904386" y="656429"/>
                    <a:pt x="899748" y="661067"/>
                  </a:cubicBezTo>
                  <a:cubicBezTo>
                    <a:pt x="895111" y="665704"/>
                    <a:pt x="888821" y="668310"/>
                    <a:pt x="882262" y="668310"/>
                  </a:cubicBezTo>
                  <a:lnTo>
                    <a:pt x="24729" y="668310"/>
                  </a:lnTo>
                  <a:cubicBezTo>
                    <a:pt x="18171" y="668310"/>
                    <a:pt x="11881" y="665704"/>
                    <a:pt x="7243" y="661067"/>
                  </a:cubicBezTo>
                  <a:cubicBezTo>
                    <a:pt x="2605" y="656429"/>
                    <a:pt x="0" y="650139"/>
                    <a:pt x="0" y="643580"/>
                  </a:cubicBezTo>
                  <a:lnTo>
                    <a:pt x="0" y="24729"/>
                  </a:lnTo>
                  <a:cubicBezTo>
                    <a:pt x="0" y="18171"/>
                    <a:pt x="2605" y="11881"/>
                    <a:pt x="7243" y="7243"/>
                  </a:cubicBezTo>
                  <a:cubicBezTo>
                    <a:pt x="11881" y="2605"/>
                    <a:pt x="18171" y="0"/>
                    <a:pt x="24729" y="0"/>
                  </a:cubicBezTo>
                  <a:close/>
                </a:path>
              </a:pathLst>
            </a:custGeom>
            <a:gradFill rotWithShape="true">
              <a:gsLst>
                <a:gs pos="0">
                  <a:srgbClr val="000000">
                    <a:alpha val="100000"/>
                  </a:srgbClr>
                </a:gs>
                <a:gs pos="100000">
                  <a:srgbClr val="3533CD">
                    <a:alpha val="100000"/>
                  </a:srgbClr>
                </a:gs>
              </a:gsLst>
              <a:lin ang="0"/>
            </a:gradFill>
          </p:spPr>
        </p:sp>
        <p:sp>
          <p:nvSpPr>
            <p:cNvPr name="TextBox 39" id="39"/>
            <p:cNvSpPr txBox="true"/>
            <p:nvPr/>
          </p:nvSpPr>
          <p:spPr>
            <a:xfrm>
              <a:off x="0" y="-28575"/>
              <a:ext cx="906992" cy="696885"/>
            </a:xfrm>
            <a:prstGeom prst="rect">
              <a:avLst/>
            </a:prstGeom>
          </p:spPr>
          <p:txBody>
            <a:bodyPr anchor="ctr" rtlCol="false" tIns="50800" lIns="50800" bIns="50800" rIns="50800"/>
            <a:lstStyle/>
            <a:p>
              <a:pPr algn="ctr">
                <a:lnSpc>
                  <a:spcPts val="2590"/>
                </a:lnSpc>
              </a:pPr>
            </a:p>
          </p:txBody>
        </p:sp>
      </p:grpSp>
      <p:sp>
        <p:nvSpPr>
          <p:cNvPr name="TextBox 40" id="40"/>
          <p:cNvSpPr txBox="true"/>
          <p:nvPr/>
        </p:nvSpPr>
        <p:spPr>
          <a:xfrm rot="0">
            <a:off x="1203589" y="4627282"/>
            <a:ext cx="2894452"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Global estimator</a:t>
            </a:r>
          </a:p>
        </p:txBody>
      </p:sp>
      <p:sp>
        <p:nvSpPr>
          <p:cNvPr name="TextBox 41" id="41"/>
          <p:cNvSpPr txBox="true"/>
          <p:nvPr/>
        </p:nvSpPr>
        <p:spPr>
          <a:xfrm rot="0">
            <a:off x="5839977" y="2773072"/>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Polynomial Regression</a:t>
            </a:r>
          </a:p>
        </p:txBody>
      </p:sp>
      <p:sp>
        <p:nvSpPr>
          <p:cNvPr name="TextBox 42" id="42"/>
          <p:cNvSpPr txBox="true"/>
          <p:nvPr/>
        </p:nvSpPr>
        <p:spPr>
          <a:xfrm rot="0">
            <a:off x="5596787" y="4663513"/>
            <a:ext cx="3382756"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Non-linear Relationship</a:t>
            </a:r>
          </a:p>
        </p:txBody>
      </p:sp>
      <p:sp>
        <p:nvSpPr>
          <p:cNvPr name="TextBox 43" id="43"/>
          <p:cNvSpPr txBox="true"/>
          <p:nvPr/>
        </p:nvSpPr>
        <p:spPr>
          <a:xfrm rot="0">
            <a:off x="10598345" y="2772649"/>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Ridge</a:t>
            </a:r>
          </a:p>
          <a:p>
            <a:pPr algn="ctr">
              <a:lnSpc>
                <a:spcPts val="4796"/>
              </a:lnSpc>
            </a:pPr>
            <a:r>
              <a:rPr lang="en-US" sz="3425">
                <a:solidFill>
                  <a:srgbClr val="FFFAEB"/>
                </a:solidFill>
                <a:latin typeface="Canva Sans Bold"/>
              </a:rPr>
              <a:t>Regression</a:t>
            </a:r>
          </a:p>
        </p:txBody>
      </p:sp>
      <p:sp>
        <p:nvSpPr>
          <p:cNvPr name="TextBox 44" id="44"/>
          <p:cNvSpPr txBox="true"/>
          <p:nvPr/>
        </p:nvSpPr>
        <p:spPr>
          <a:xfrm rot="0">
            <a:off x="1508823" y="2772649"/>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Linear</a:t>
            </a:r>
          </a:p>
          <a:p>
            <a:pPr algn="ctr">
              <a:lnSpc>
                <a:spcPts val="4796"/>
              </a:lnSpc>
            </a:pPr>
            <a:r>
              <a:rPr lang="en-US" sz="3425">
                <a:solidFill>
                  <a:srgbClr val="FFFAEB"/>
                </a:solidFill>
                <a:latin typeface="Canva Sans Bold"/>
              </a:rPr>
              <a:t>Regression</a:t>
            </a:r>
          </a:p>
        </p:txBody>
      </p:sp>
      <p:sp>
        <p:nvSpPr>
          <p:cNvPr name="TextBox 45" id="45"/>
          <p:cNvSpPr txBox="true"/>
          <p:nvPr/>
        </p:nvSpPr>
        <p:spPr>
          <a:xfrm rot="0">
            <a:off x="15112735" y="2773284"/>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Lasso </a:t>
            </a:r>
          </a:p>
          <a:p>
            <a:pPr algn="ctr">
              <a:lnSpc>
                <a:spcPts val="4796"/>
              </a:lnSpc>
            </a:pPr>
            <a:r>
              <a:rPr lang="en-US" sz="3425">
                <a:solidFill>
                  <a:srgbClr val="FFFAEB"/>
                </a:solidFill>
                <a:latin typeface="Canva Sans Bold"/>
              </a:rPr>
              <a:t>Regression</a:t>
            </a:r>
          </a:p>
        </p:txBody>
      </p:sp>
      <p:sp>
        <p:nvSpPr>
          <p:cNvPr name="TextBox 46" id="46"/>
          <p:cNvSpPr txBox="true"/>
          <p:nvPr/>
        </p:nvSpPr>
        <p:spPr>
          <a:xfrm rot="0">
            <a:off x="10232065" y="4663513"/>
            <a:ext cx="3382756"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Coefficient estimation</a:t>
            </a:r>
          </a:p>
        </p:txBody>
      </p:sp>
      <p:sp>
        <p:nvSpPr>
          <p:cNvPr name="TextBox 47" id="47"/>
          <p:cNvSpPr txBox="true"/>
          <p:nvPr/>
        </p:nvSpPr>
        <p:spPr>
          <a:xfrm rot="0">
            <a:off x="14595896" y="4663513"/>
            <a:ext cx="3382756"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Predictive </a:t>
            </a:r>
          </a:p>
          <a:p>
            <a:pPr algn="ctr">
              <a:lnSpc>
                <a:spcPts val="3994"/>
              </a:lnSpc>
            </a:pPr>
            <a:r>
              <a:rPr lang="en-US" sz="2852">
                <a:solidFill>
                  <a:srgbClr val="FFFAEB"/>
                </a:solidFill>
                <a:latin typeface="Canva Sans"/>
              </a:rPr>
              <a:t>Accuracy</a:t>
            </a:r>
          </a:p>
        </p:txBody>
      </p:sp>
      <p:sp>
        <p:nvSpPr>
          <p:cNvPr name="TextBox 48" id="48"/>
          <p:cNvSpPr txBox="true"/>
          <p:nvPr/>
        </p:nvSpPr>
        <p:spPr>
          <a:xfrm rot="0">
            <a:off x="1511225" y="6916392"/>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Decision </a:t>
            </a:r>
          </a:p>
          <a:p>
            <a:pPr algn="ctr">
              <a:lnSpc>
                <a:spcPts val="4796"/>
              </a:lnSpc>
            </a:pPr>
            <a:r>
              <a:rPr lang="en-US" sz="3425">
                <a:solidFill>
                  <a:srgbClr val="FFFAEB"/>
                </a:solidFill>
                <a:latin typeface="Canva Sans Bold"/>
              </a:rPr>
              <a:t>Tree</a:t>
            </a:r>
          </a:p>
        </p:txBody>
      </p:sp>
      <p:sp>
        <p:nvSpPr>
          <p:cNvPr name="TextBox 49" id="49"/>
          <p:cNvSpPr txBox="true"/>
          <p:nvPr/>
        </p:nvSpPr>
        <p:spPr>
          <a:xfrm rot="0">
            <a:off x="15205496" y="6970153"/>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XGB</a:t>
            </a:r>
          </a:p>
          <a:p>
            <a:pPr algn="ctr">
              <a:lnSpc>
                <a:spcPts val="4796"/>
              </a:lnSpc>
            </a:pPr>
            <a:r>
              <a:rPr lang="en-US" sz="3425">
                <a:solidFill>
                  <a:srgbClr val="FFFAEB"/>
                </a:solidFill>
                <a:latin typeface="Canva Sans Bold"/>
              </a:rPr>
              <a:t>Regressor</a:t>
            </a:r>
          </a:p>
        </p:txBody>
      </p:sp>
      <p:sp>
        <p:nvSpPr>
          <p:cNvPr name="TextBox 50" id="50"/>
          <p:cNvSpPr txBox="true"/>
          <p:nvPr/>
        </p:nvSpPr>
        <p:spPr>
          <a:xfrm rot="0">
            <a:off x="10558767" y="6970153"/>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KNN</a:t>
            </a:r>
          </a:p>
          <a:p>
            <a:pPr algn="ctr">
              <a:lnSpc>
                <a:spcPts val="4796"/>
              </a:lnSpc>
            </a:pPr>
            <a:r>
              <a:rPr lang="en-US" sz="3425">
                <a:solidFill>
                  <a:srgbClr val="FFFAEB"/>
                </a:solidFill>
                <a:latin typeface="Canva Sans Bold"/>
              </a:rPr>
              <a:t>Regressor</a:t>
            </a:r>
          </a:p>
        </p:txBody>
      </p:sp>
      <p:sp>
        <p:nvSpPr>
          <p:cNvPr name="TextBox 51" id="51"/>
          <p:cNvSpPr txBox="true"/>
          <p:nvPr/>
        </p:nvSpPr>
        <p:spPr>
          <a:xfrm rot="0">
            <a:off x="5993556" y="6970153"/>
            <a:ext cx="2589218" cy="1170283"/>
          </a:xfrm>
          <a:prstGeom prst="rect">
            <a:avLst/>
          </a:prstGeom>
        </p:spPr>
        <p:txBody>
          <a:bodyPr anchor="t" rtlCol="false" tIns="0" lIns="0" bIns="0" rIns="0">
            <a:spAutoFit/>
          </a:bodyPr>
          <a:lstStyle/>
          <a:p>
            <a:pPr algn="ctr">
              <a:lnSpc>
                <a:spcPts val="4796"/>
              </a:lnSpc>
            </a:pPr>
            <a:r>
              <a:rPr lang="en-US" sz="3425">
                <a:solidFill>
                  <a:srgbClr val="FFFAEB"/>
                </a:solidFill>
                <a:latin typeface="Canva Sans Bold"/>
              </a:rPr>
              <a:t>Random </a:t>
            </a:r>
          </a:p>
          <a:p>
            <a:pPr algn="ctr">
              <a:lnSpc>
                <a:spcPts val="4796"/>
              </a:lnSpc>
            </a:pPr>
            <a:r>
              <a:rPr lang="en-US" sz="3425">
                <a:solidFill>
                  <a:srgbClr val="FFFAEB"/>
                </a:solidFill>
                <a:latin typeface="Canva Sans Bold"/>
              </a:rPr>
              <a:t>Forest</a:t>
            </a:r>
          </a:p>
        </p:txBody>
      </p:sp>
      <p:sp>
        <p:nvSpPr>
          <p:cNvPr name="TextBox 52" id="52"/>
          <p:cNvSpPr txBox="true"/>
          <p:nvPr/>
        </p:nvSpPr>
        <p:spPr>
          <a:xfrm rot="0">
            <a:off x="1356206" y="8798853"/>
            <a:ext cx="2894452"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Individual predictions</a:t>
            </a:r>
          </a:p>
        </p:txBody>
      </p:sp>
      <p:sp>
        <p:nvSpPr>
          <p:cNvPr name="TextBox 53" id="53"/>
          <p:cNvSpPr txBox="true"/>
          <p:nvPr/>
        </p:nvSpPr>
        <p:spPr>
          <a:xfrm rot="0">
            <a:off x="5688322" y="8836953"/>
            <a:ext cx="2894452"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Predictive accuracy</a:t>
            </a:r>
          </a:p>
        </p:txBody>
      </p:sp>
      <p:sp>
        <p:nvSpPr>
          <p:cNvPr name="TextBox 54" id="54"/>
          <p:cNvSpPr txBox="true"/>
          <p:nvPr/>
        </p:nvSpPr>
        <p:spPr>
          <a:xfrm rot="0">
            <a:off x="10293111" y="8836953"/>
            <a:ext cx="2894452"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Local</a:t>
            </a:r>
          </a:p>
          <a:p>
            <a:pPr algn="ctr">
              <a:lnSpc>
                <a:spcPts val="3994"/>
              </a:lnSpc>
            </a:pPr>
            <a:r>
              <a:rPr lang="en-US" sz="2852">
                <a:solidFill>
                  <a:srgbClr val="FFFAEB"/>
                </a:solidFill>
                <a:latin typeface="Canva Sans"/>
              </a:rPr>
              <a:t> estimation</a:t>
            </a:r>
          </a:p>
        </p:txBody>
      </p:sp>
      <p:sp>
        <p:nvSpPr>
          <p:cNvPr name="TextBox 55" id="55"/>
          <p:cNvSpPr txBox="true"/>
          <p:nvPr/>
        </p:nvSpPr>
        <p:spPr>
          <a:xfrm rot="0">
            <a:off x="14840048" y="8836953"/>
            <a:ext cx="2894452" cy="984812"/>
          </a:xfrm>
          <a:prstGeom prst="rect">
            <a:avLst/>
          </a:prstGeom>
        </p:spPr>
        <p:txBody>
          <a:bodyPr anchor="t" rtlCol="false" tIns="0" lIns="0" bIns="0" rIns="0">
            <a:spAutoFit/>
          </a:bodyPr>
          <a:lstStyle/>
          <a:p>
            <a:pPr algn="ctr">
              <a:lnSpc>
                <a:spcPts val="3994"/>
              </a:lnSpc>
            </a:pPr>
            <a:r>
              <a:rPr lang="en-US" sz="2852">
                <a:solidFill>
                  <a:srgbClr val="FFFAEB"/>
                </a:solidFill>
                <a:latin typeface="Canva Sans"/>
              </a:rPr>
              <a:t>Gradient </a:t>
            </a:r>
          </a:p>
          <a:p>
            <a:pPr algn="ctr">
              <a:lnSpc>
                <a:spcPts val="3994"/>
              </a:lnSpc>
            </a:pPr>
            <a:r>
              <a:rPr lang="en-US" sz="2852">
                <a:solidFill>
                  <a:srgbClr val="FFFAEB"/>
                </a:solidFill>
                <a:latin typeface="Canva Sans"/>
              </a:rPr>
              <a:t>Boosting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DAGE1gl-Eng</dc:identifier>
  <dcterms:modified xsi:type="dcterms:W3CDTF">2011-08-01T06:04:30Z</dcterms:modified>
  <cp:revision>1</cp:revision>
  <dc:title>Beige Minimal Professional Business Project Presentation</dc:title>
</cp:coreProperties>
</file>