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45" r:id="rId3"/>
    <p:sldId id="371" r:id="rId4"/>
    <p:sldId id="370" r:id="rId5"/>
    <p:sldId id="369" r:id="rId6"/>
    <p:sldId id="372" r:id="rId7"/>
    <p:sldId id="374" r:id="rId8"/>
    <p:sldId id="379" r:id="rId9"/>
    <p:sldId id="381" r:id="rId10"/>
    <p:sldId id="383" r:id="rId11"/>
    <p:sldId id="384" r:id="rId12"/>
    <p:sldId id="257" r:id="rId13"/>
    <p:sldId id="258" r:id="rId14"/>
    <p:sldId id="259" r:id="rId15"/>
    <p:sldId id="261" r:id="rId16"/>
    <p:sldId id="262" r:id="rId17"/>
    <p:sldId id="263" r:id="rId18"/>
    <p:sldId id="264" r:id="rId19"/>
    <p:sldId id="385" r:id="rId20"/>
    <p:sldId id="386" r:id="rId21"/>
    <p:sldId id="387" r:id="rId22"/>
    <p:sldId id="388" r:id="rId23"/>
    <p:sldId id="389" r:id="rId24"/>
    <p:sldId id="391" r:id="rId25"/>
    <p:sldId id="390" r:id="rId26"/>
    <p:sldId id="396" r:id="rId27"/>
    <p:sldId id="402" r:id="rId28"/>
    <p:sldId id="393" r:id="rId29"/>
    <p:sldId id="394" r:id="rId30"/>
    <p:sldId id="397" r:id="rId31"/>
    <p:sldId id="403" r:id="rId32"/>
    <p:sldId id="405" r:id="rId33"/>
    <p:sldId id="404" r:id="rId34"/>
    <p:sldId id="406" r:id="rId35"/>
    <p:sldId id="401" r:id="rId36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16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0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98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4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mari.maasikas@gmail.com" TargetMode="External"/><Relationship Id="rId7" Type="http://schemas.openxmlformats.org/officeDocument/2006/relationships/hyperlink" Target="mailto:ene.eskomo3@yahoo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rt@autoremont.ee" TargetMode="External"/><Relationship Id="rId5" Type="http://schemas.openxmlformats.org/officeDocument/2006/relationships/hyperlink" Target="mailto:lemps123@mail.ee" TargetMode="External"/><Relationship Id="rId4" Type="http://schemas.openxmlformats.org/officeDocument/2006/relationships/hyperlink" Target="mailto:kristo.kaalikas@gmail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3.2.x/spring-framework-reference/html/bean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/>
              <a:t>SQL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C85-372F-4444-A1C4-6980BE3E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schema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3E1B2-C66A-4B48-AB85-89739FAD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97828-C903-4A26-8564-63CA8617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8" y="2388780"/>
            <a:ext cx="486960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C85-372F-4444-A1C4-6980BE3E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613966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tables</a:t>
            </a:r>
            <a:r>
              <a:rPr lang="et-EE" dirty="0"/>
              <a:t> </a:t>
            </a:r>
            <a:r>
              <a:rPr lang="et-EE" dirty="0" err="1"/>
              <a:t>within</a:t>
            </a:r>
            <a:r>
              <a:rPr lang="et-EE" dirty="0"/>
              <a:t>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schema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85473-7478-412B-9F4B-7BC15745F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08941"/>
            <a:ext cx="5326526" cy="4572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FD1E9C-E391-4C90-BCF2-8593FB3BD8E7}"/>
              </a:ext>
            </a:extLst>
          </p:cNvPr>
          <p:cNvSpPr/>
          <p:nvPr/>
        </p:nvSpPr>
        <p:spPr>
          <a:xfrm>
            <a:off x="395536" y="5141027"/>
            <a:ext cx="5425306" cy="14042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29BC-9487-4929-AD70-CB8CD6FCF519}"/>
              </a:ext>
            </a:extLst>
          </p:cNvPr>
          <p:cNvSpPr txBox="1"/>
          <p:nvPr/>
        </p:nvSpPr>
        <p:spPr>
          <a:xfrm>
            <a:off x="6084168" y="558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SQL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EC285-4393-44DD-8981-20A5BB14EFBE}"/>
              </a:ext>
            </a:extLst>
          </p:cNvPr>
          <p:cNvSpPr txBox="1"/>
          <p:nvPr/>
        </p:nvSpPr>
        <p:spPr>
          <a:xfrm>
            <a:off x="6024004" y="2564904"/>
            <a:ext cx="14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Nice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4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D</a:t>
            </a:r>
            <a:r>
              <a:rPr lang="et-EE" dirty="0" err="1"/>
              <a:t>atabase</a:t>
            </a:r>
            <a:r>
              <a:rPr lang="et-EE" dirty="0"/>
              <a:t> </a:t>
            </a:r>
            <a:r>
              <a:rPr lang="et-EE" dirty="0" err="1"/>
              <a:t>design</a:t>
            </a:r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stored</a:t>
            </a:r>
            <a:r>
              <a:rPr lang="et-EE" dirty="0"/>
              <a:t> in </a:t>
            </a:r>
            <a:r>
              <a:rPr lang="et-EE" dirty="0" err="1"/>
              <a:t>tables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Tables</a:t>
            </a:r>
            <a:r>
              <a:rPr lang="et-EE" dirty="0"/>
              <a:t> </a:t>
            </a:r>
            <a:r>
              <a:rPr lang="et-EE" dirty="0" err="1"/>
              <a:t>store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specified</a:t>
            </a:r>
            <a:r>
              <a:rPr lang="et-EE" dirty="0"/>
              <a:t> </a:t>
            </a:r>
            <a:r>
              <a:rPr lang="et-EE" dirty="0" err="1"/>
              <a:t>structure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</a:pP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define</a:t>
            </a:r>
            <a:r>
              <a:rPr lang="et-EE" dirty="0"/>
              <a:t> </a:t>
            </a:r>
            <a:r>
              <a:rPr lang="et-EE" dirty="0" err="1"/>
              <a:t>relations</a:t>
            </a:r>
            <a:r>
              <a:rPr lang="et-EE" dirty="0"/>
              <a:t> </a:t>
            </a:r>
            <a:r>
              <a:rPr lang="et-EE" dirty="0" err="1"/>
              <a:t>betwen</a:t>
            </a:r>
            <a:r>
              <a:rPr lang="et-EE" dirty="0"/>
              <a:t> </a:t>
            </a:r>
            <a:r>
              <a:rPr lang="et-EE" dirty="0" err="1"/>
              <a:t>databases</a:t>
            </a:r>
            <a:endParaRPr lang="et-EE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000"/>
              <a:buNone/>
            </a:pPr>
            <a:endParaRPr lang="et-EE"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Users</a:t>
            </a:r>
            <a:endParaRPr dirty="0"/>
          </a:p>
        </p:txBody>
      </p:sp>
      <p:graphicFrame>
        <p:nvGraphicFramePr>
          <p:cNvPr id="53" name="Google Shape;53;p7"/>
          <p:cNvGraphicFramePr/>
          <p:nvPr/>
        </p:nvGraphicFramePr>
        <p:xfrm>
          <a:off x="395536" y="2132856"/>
          <a:ext cx="8352900" cy="2736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8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first_name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last_name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Mari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Maasikas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Administrator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Kristo 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Kaalikas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Lembit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Liblikas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Märt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Maadleja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Editor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Ene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Eskimo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U</a:t>
            </a:r>
            <a:r>
              <a:rPr lang="et-EE" dirty="0" err="1"/>
              <a:t>sers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roles</a:t>
            </a:r>
            <a:endParaRPr dirty="0"/>
          </a:p>
        </p:txBody>
      </p:sp>
      <p:graphicFrame>
        <p:nvGraphicFramePr>
          <p:cNvPr id="59" name="Google Shape;59;p8"/>
          <p:cNvGraphicFramePr/>
          <p:nvPr/>
        </p:nvGraphicFramePr>
        <p:xfrm>
          <a:off x="395536" y="2132856"/>
          <a:ext cx="8352900" cy="2736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8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id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first_name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last_name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1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Mari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Maasikas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Administrator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Kristo 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Kaalikas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Lembit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Liblikas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Märt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Maadleja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Editor, 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Ene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Eskimo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Moderator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tables</a:t>
            </a:r>
            <a:endParaRPr dirty="0"/>
          </a:p>
        </p:txBody>
      </p:sp>
      <p:graphicFrame>
        <p:nvGraphicFramePr>
          <p:cNvPr id="71" name="Google Shape;71;p10"/>
          <p:cNvGraphicFramePr/>
          <p:nvPr/>
        </p:nvGraphicFramePr>
        <p:xfrm>
          <a:off x="323528" y="2132856"/>
          <a:ext cx="5803900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1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2" name="Google Shape;72;p10"/>
          <p:cNvGraphicFramePr/>
          <p:nvPr/>
        </p:nvGraphicFramePr>
        <p:xfrm>
          <a:off x="323528" y="3901399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0" y="689572"/>
            <a:ext cx="7668344" cy="1370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One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relation</a:t>
            </a:r>
            <a:endParaRPr dirty="0"/>
          </a:p>
        </p:txBody>
      </p:sp>
      <p:graphicFrame>
        <p:nvGraphicFramePr>
          <p:cNvPr id="78" name="Google Shape;78;p11"/>
          <p:cNvGraphicFramePr/>
          <p:nvPr/>
        </p:nvGraphicFramePr>
        <p:xfrm>
          <a:off x="323528" y="3901399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9" name="Google Shape;79;p11"/>
          <p:cNvGraphicFramePr/>
          <p:nvPr/>
        </p:nvGraphicFramePr>
        <p:xfrm>
          <a:off x="331909" y="2150814"/>
          <a:ext cx="6413475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role_id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Google Shape;80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83769" y="3720424"/>
            <a:ext cx="37242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0" y="689572"/>
            <a:ext cx="6948264" cy="1370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relation</a:t>
            </a:r>
            <a:endParaRPr dirty="0"/>
          </a:p>
        </p:txBody>
      </p:sp>
      <p:graphicFrame>
        <p:nvGraphicFramePr>
          <p:cNvPr id="86" name="Google Shape;86;p12"/>
          <p:cNvGraphicFramePr/>
          <p:nvPr/>
        </p:nvGraphicFramePr>
        <p:xfrm>
          <a:off x="323528" y="2060848"/>
          <a:ext cx="5803900" cy="147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first_name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last_name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email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mari.maasikas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mari.maasikas@gmail.com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kristo.kaalikas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kristo.kaalikas@gmail.com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lembit.liblikas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lemps123@mail.ee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Märt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mart.maadleja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mart@autoremont.ee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ene.eskimo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ene.eskomo3@yahoo.com</a:t>
                      </a:r>
                      <a:endParaRPr sz="1100" b="0" i="0" u="sng" strike="noStrike" cap="none">
                        <a:solidFill>
                          <a:srgbClr val="0563C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7" name="Google Shape;87;p12"/>
          <p:cNvGraphicFramePr/>
          <p:nvPr/>
        </p:nvGraphicFramePr>
        <p:xfrm>
          <a:off x="6444208" y="2065387"/>
          <a:ext cx="1574800" cy="1285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Administrator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Moderator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Editor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Google Shape;88;p12"/>
          <p:cNvGraphicFramePr/>
          <p:nvPr/>
        </p:nvGraphicFramePr>
        <p:xfrm>
          <a:off x="323528" y="3766441"/>
          <a:ext cx="1656175" cy="1666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u="none" strike="noStrike" cap="none"/>
                        <a:t>User Role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user_id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role_id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u="none" strike="noStrike" cap="none"/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9" name="Google Shape;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78636" y="3914078"/>
            <a:ext cx="5724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/>
              <a:t>C</a:t>
            </a:r>
            <a:r>
              <a:rPr lang="et-EE" dirty="0" err="1"/>
              <a:t>reate</a:t>
            </a:r>
            <a:r>
              <a:rPr lang="et-EE" dirty="0"/>
              <a:t> </a:t>
            </a:r>
            <a:r>
              <a:rPr lang="et-EE" dirty="0" err="1"/>
              <a:t>bank</a:t>
            </a:r>
            <a:r>
              <a:rPr lang="et-EE" dirty="0"/>
              <a:t> </a:t>
            </a:r>
            <a:r>
              <a:rPr lang="et-EE" dirty="0" err="1"/>
              <a:t>dabase</a:t>
            </a:r>
            <a:r>
              <a:rPr lang="et-EE" dirty="0"/>
              <a:t> </a:t>
            </a:r>
            <a:r>
              <a:rPr lang="et-EE" dirty="0" err="1"/>
              <a:t>tables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Customers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Accounts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 err="1"/>
              <a:t>Transaction</a:t>
            </a:r>
            <a:r>
              <a:rPr lang="et-EE" dirty="0"/>
              <a:t> </a:t>
            </a:r>
            <a:r>
              <a:rPr lang="et-EE" dirty="0" err="1"/>
              <a:t>History</a:t>
            </a:r>
            <a:endParaRPr lang="et-EE" dirty="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INSERT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INSERT INTO </a:t>
            </a:r>
            <a:r>
              <a:rPr lang="et-EE" dirty="0" err="1"/>
              <a:t>table_name</a:t>
            </a:r>
            <a:r>
              <a:rPr lang="et-EE" dirty="0"/>
              <a:t> (column1, column2) VALUES (‘value1’, ‘value2’);</a:t>
            </a:r>
            <a:endParaRPr dirty="0"/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3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US" dirty="0" err="1"/>
              <a:t>Ülesande</a:t>
            </a:r>
            <a:r>
              <a:rPr lang="et-EE" dirty="0"/>
              <a:t>d</a:t>
            </a:r>
            <a:r>
              <a:rPr lang="en-GB" dirty="0"/>
              <a:t> </a:t>
            </a:r>
            <a:r>
              <a:rPr lang="et-EE" dirty="0"/>
              <a:t>(vanad)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t-EE" b="1" dirty="0" err="1"/>
              <a:t>BankController</a:t>
            </a:r>
            <a:endParaRPr lang="et-EE" b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t-EE" dirty="0" err="1"/>
              <a:t>RandomGame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web</a:t>
            </a:r>
            <a:r>
              <a:rPr lang="et-EE" dirty="0"/>
              <a:t> </a:t>
            </a:r>
            <a:r>
              <a:rPr lang="et-EE" dirty="0" err="1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SELECT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column1, column2 FROM </a:t>
            </a:r>
            <a:r>
              <a:rPr lang="et-EE" dirty="0" err="1"/>
              <a:t>table_name</a:t>
            </a:r>
            <a:r>
              <a:rPr lang="et-EE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SELECT * FROM </a:t>
            </a:r>
            <a:r>
              <a:rPr lang="et-EE" dirty="0" err="1"/>
              <a:t>table_name</a:t>
            </a:r>
            <a:r>
              <a:rPr lang="et-EE" dirty="0"/>
              <a:t> </a:t>
            </a:r>
            <a:r>
              <a:rPr lang="et-EE" dirty="0" err="1"/>
              <a:t>where</a:t>
            </a:r>
            <a:r>
              <a:rPr lang="et-EE" dirty="0"/>
              <a:t>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83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UPDATE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UPDATE </a:t>
            </a:r>
            <a:r>
              <a:rPr lang="et-EE" dirty="0" err="1"/>
              <a:t>table_name</a:t>
            </a:r>
            <a:r>
              <a:rPr lang="et-EE" dirty="0"/>
              <a:t> SET </a:t>
            </a:r>
            <a:r>
              <a:rPr lang="et-EE" dirty="0" err="1"/>
              <a:t>column_name</a:t>
            </a:r>
            <a:r>
              <a:rPr lang="et-EE" dirty="0"/>
              <a:t> = ‘</a:t>
            </a:r>
            <a:r>
              <a:rPr lang="et-EE" dirty="0" err="1"/>
              <a:t>column_value</a:t>
            </a:r>
            <a:r>
              <a:rPr lang="et-EE" dirty="0"/>
              <a:t>’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0" y="905016"/>
            <a:ext cx="6948264" cy="9398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52000" tIns="288000" rIns="720000" bIns="21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t-EE" dirty="0"/>
              <a:t>SQL - DELETE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755576" y="2276872"/>
            <a:ext cx="7704856" cy="3240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66CC"/>
              </a:buClr>
              <a:buSzPts val="2800"/>
            </a:pPr>
            <a:r>
              <a:rPr lang="et-EE" dirty="0"/>
              <a:t>DELETE FROM </a:t>
            </a:r>
            <a:r>
              <a:rPr lang="et-EE" dirty="0" err="1"/>
              <a:t>table_name</a:t>
            </a:r>
            <a:r>
              <a:rPr lang="et-EE" dirty="0"/>
              <a:t> WHERE id = 5;</a:t>
            </a:r>
          </a:p>
          <a:p>
            <a:pPr indent="-215900">
              <a:lnSpc>
                <a:spcPct val="150000"/>
              </a:lnSpc>
              <a:spcBef>
                <a:spcPts val="400"/>
              </a:spcBef>
              <a:buClr>
                <a:srgbClr val="0066CC"/>
              </a:buClr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15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31E-CE0D-41FC-B5D5-506CD67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application.properties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3DE853-E041-49BE-8AE2-3E7AFB3C6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599844"/>
            <a:ext cx="76331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://localhost/</a:t>
            </a:r>
            <a:r>
              <a:rPr kumimoji="0" lang="et-EE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db_name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docker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8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31E-CE0D-41FC-B5D5-506CD67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project</a:t>
            </a:r>
            <a:r>
              <a:rPr lang="et-EE" dirty="0"/>
              <a:t> at: start.spring.io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4C09D-128D-4C84-B4FE-8549179E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5982218" cy="40389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73BC8-68F3-4DDA-A52E-026C2210A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163785"/>
            <a:ext cx="5688632" cy="1419341"/>
          </a:xfrm>
        </p:spPr>
      </p:pic>
    </p:spTree>
    <p:extLst>
      <p:ext uri="{BB962C8B-B14F-4D97-AF65-F5344CB8AC3E}">
        <p14:creationId xmlns:p14="http://schemas.microsoft.com/office/powerpoint/2010/main" val="70717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31E-CE0D-41FC-B5D5-506CD670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Application.properties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3DE853-E041-49BE-8AE2-3E7AFB3C6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3168957"/>
            <a:ext cx="8637044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In </a:t>
            </a:r>
            <a:r>
              <a:rPr kumimoji="0" lang="et-EE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src</a:t>
            </a: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</a:t>
            </a:r>
            <a:r>
              <a:rPr kumimoji="0" lang="et-EE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main</a:t>
            </a: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/</a:t>
            </a:r>
            <a:r>
              <a:rPr kumimoji="0" lang="et-EE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resources</a:t>
            </a: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et-EE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application.properties</a:t>
            </a: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 </a:t>
            </a:r>
            <a:r>
              <a:rPr kumimoji="0" lang="et-EE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add</a:t>
            </a:r>
            <a:r>
              <a:rPr kumimoji="0" lang="et-EE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t-EE" altLang="en-US" sz="2400" dirty="0">
              <a:solidFill>
                <a:srgbClr val="083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://localhost/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password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9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Normal </a:t>
            </a:r>
            <a:r>
              <a:rPr lang="et-EE" dirty="0" err="1"/>
              <a:t>way</a:t>
            </a:r>
            <a:r>
              <a:rPr lang="et-EE" dirty="0"/>
              <a:t> vs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01D7B-B6A3-4C61-AB4D-E7E2E6A6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4267"/>
            <a:ext cx="8840269" cy="792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C6566-06BB-4650-86AB-FE643E68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358164"/>
            <a:ext cx="4907259" cy="8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4E2E-9A7E-4639-9379-1152D0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Inversion</a:t>
            </a:r>
            <a:r>
              <a:rPr lang="et-EE" dirty="0"/>
              <a:t> 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816-BAA6-46DE-9486-47D0AE9F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 is a process whereby objects define their dependencies</a:t>
            </a:r>
            <a:r>
              <a:rPr lang="et-EE" dirty="0"/>
              <a:t>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instanciate</a:t>
            </a:r>
            <a:r>
              <a:rPr lang="et-EE" dirty="0"/>
              <a:t> </a:t>
            </a:r>
            <a:r>
              <a:rPr lang="et-EE" dirty="0" err="1"/>
              <a:t>them</a:t>
            </a:r>
            <a:endParaRPr lang="et-EE" dirty="0"/>
          </a:p>
          <a:p>
            <a:r>
              <a:rPr lang="en-US" dirty="0"/>
              <a:t>The container </a:t>
            </a:r>
            <a:r>
              <a:rPr lang="en-US" i="1" dirty="0"/>
              <a:t>injects</a:t>
            </a:r>
            <a:r>
              <a:rPr lang="en-US" dirty="0"/>
              <a:t> those dependencies</a:t>
            </a:r>
            <a:endParaRPr lang="et-EE" dirty="0"/>
          </a:p>
          <a:p>
            <a:r>
              <a:rPr lang="en-US" dirty="0"/>
              <a:t>This process is fundamentally the inverse, hence the name </a:t>
            </a:r>
            <a:r>
              <a:rPr lang="en-US" i="1" dirty="0"/>
              <a:t>Inversion of Control</a:t>
            </a:r>
            <a:r>
              <a:rPr lang="en-US" dirty="0"/>
              <a:t> (</a:t>
            </a:r>
            <a:r>
              <a:rPr lang="en-US" dirty="0" err="1"/>
              <a:t>IoC</a:t>
            </a:r>
            <a:r>
              <a:rPr lang="en-US" dirty="0"/>
              <a:t>),</a:t>
            </a:r>
            <a:endParaRPr lang="et-EE" dirty="0"/>
          </a:p>
          <a:p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known</a:t>
            </a:r>
            <a:r>
              <a:rPr lang="et-EE" dirty="0"/>
              <a:t> as </a:t>
            </a:r>
            <a:r>
              <a:rPr lang="et-EE" dirty="0" err="1"/>
              <a:t>Dependency</a:t>
            </a:r>
            <a:r>
              <a:rPr lang="et-EE" dirty="0"/>
              <a:t> </a:t>
            </a:r>
            <a:r>
              <a:rPr lang="et-EE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Bean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Spring, the objects that are managed by the Spring </a:t>
            </a:r>
            <a:r>
              <a:rPr lang="en-US" dirty="0" err="1"/>
              <a:t>IoC</a:t>
            </a:r>
            <a:r>
              <a:rPr lang="en-US" dirty="0"/>
              <a:t> </a:t>
            </a:r>
            <a:r>
              <a:rPr lang="en-US" i="1" dirty="0"/>
              <a:t>container</a:t>
            </a:r>
            <a:r>
              <a:rPr lang="en-US" dirty="0"/>
              <a:t> are called </a:t>
            </a:r>
            <a:r>
              <a:rPr lang="en-US" i="1" dirty="0"/>
              <a:t>beans</a:t>
            </a:r>
            <a:r>
              <a:rPr lang="en-US" dirty="0"/>
              <a:t>.</a:t>
            </a:r>
            <a:endParaRPr lang="et-EE" dirty="0"/>
          </a:p>
          <a:p>
            <a:r>
              <a:rPr lang="en-US" dirty="0" err="1"/>
              <a:t>ApplicationContext</a:t>
            </a:r>
            <a:r>
              <a:rPr lang="en-US" dirty="0"/>
              <a:t> represents the Spring </a:t>
            </a:r>
            <a:r>
              <a:rPr lang="en-US" dirty="0" err="1"/>
              <a:t>IoC</a:t>
            </a:r>
            <a:r>
              <a:rPr lang="en-US" dirty="0"/>
              <a:t> container and is responsible for instantiating, configuring, and assembling </a:t>
            </a:r>
            <a:r>
              <a:rPr lang="et-EE" dirty="0" err="1"/>
              <a:t>beans</a:t>
            </a:r>
            <a:r>
              <a:rPr lang="et-EE" dirty="0"/>
              <a:t>.</a:t>
            </a:r>
          </a:p>
          <a:p>
            <a:r>
              <a:rPr lang="en-US" dirty="0">
                <a:hlinkClick r:id="rId2"/>
              </a:rPr>
              <a:t>https://docs.spring.io/spring/docs/3.2.x/spring-framework-reference/html/beans.html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Bean</a:t>
            </a:r>
            <a:r>
              <a:rPr lang="et-EE" dirty="0"/>
              <a:t> </a:t>
            </a:r>
            <a:r>
              <a:rPr lang="et-EE" dirty="0" err="1"/>
              <a:t>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are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created</a:t>
            </a:r>
            <a:r>
              <a:rPr lang="et-EE" dirty="0"/>
              <a:t> by </a:t>
            </a:r>
            <a:r>
              <a:rPr lang="et-EE" dirty="0" err="1"/>
              <a:t>Spring</a:t>
            </a:r>
            <a:r>
              <a:rPr lang="et-EE" dirty="0"/>
              <a:t> </a:t>
            </a:r>
            <a:r>
              <a:rPr lang="et-EE" dirty="0" err="1"/>
              <a:t>Framework</a:t>
            </a:r>
            <a:endParaRPr lang="et-EE" dirty="0"/>
          </a:p>
          <a:p>
            <a:r>
              <a:rPr lang="et-EE" dirty="0"/>
              <a:t>All </a:t>
            </a:r>
            <a:r>
              <a:rPr lang="et-EE" dirty="0" err="1"/>
              <a:t>classes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are </a:t>
            </a:r>
            <a:r>
              <a:rPr lang="et-EE" dirty="0" err="1"/>
              <a:t>annotated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@Component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bean</a:t>
            </a:r>
            <a:r>
              <a:rPr lang="et-EE" dirty="0"/>
              <a:t>. (</a:t>
            </a:r>
            <a:r>
              <a:rPr lang="et-EE" dirty="0" err="1"/>
              <a:t>incuding</a:t>
            </a:r>
            <a:r>
              <a:rPr lang="et-EE" dirty="0"/>
              <a:t> @RestController, @Controller, @Service, @Repository, …)</a:t>
            </a:r>
          </a:p>
        </p:txBody>
      </p:sp>
    </p:spTree>
    <p:extLst>
      <p:ext uri="{BB962C8B-B14F-4D97-AF65-F5344CB8AC3E}">
        <p14:creationId xmlns:p14="http://schemas.microsoft.com/office/powerpoint/2010/main" val="15832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t-EE" dirty="0" err="1"/>
              <a:t>or</a:t>
            </a:r>
            <a:r>
              <a:rPr lang="et-EE" dirty="0"/>
              <a:t>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2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D6F9-76A5-478C-B4E7-7614B5BC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Using</a:t>
            </a:r>
            <a:r>
              <a:rPr lang="et-EE" dirty="0"/>
              <a:t> </a:t>
            </a:r>
            <a:r>
              <a:rPr lang="et-EE" dirty="0" err="1"/>
              <a:t>Beans</a:t>
            </a:r>
            <a:r>
              <a:rPr lang="et-EE" dirty="0"/>
              <a:t> @Autowired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20A-826C-4024-BEBB-CF1D3FEF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@Autowired </a:t>
            </a:r>
            <a:r>
              <a:rPr lang="et-EE" dirty="0" err="1"/>
              <a:t>annotation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field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automatically</a:t>
            </a:r>
            <a:r>
              <a:rPr lang="et-EE" dirty="0"/>
              <a:t> </a:t>
            </a:r>
            <a:r>
              <a:rPr lang="et-EE" dirty="0" err="1"/>
              <a:t>instantiated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A48FF-28C2-4845-B146-E76F3B44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421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543-068C-41EE-A922-E5A4E74F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Non </a:t>
            </a:r>
            <a:r>
              <a:rPr lang="et-EE" dirty="0" err="1"/>
              <a:t>Select</a:t>
            </a:r>
            <a:r>
              <a:rPr lang="et-EE" dirty="0"/>
              <a:t> </a:t>
            </a:r>
            <a:r>
              <a:rPr lang="et-EE" dirty="0" err="1"/>
              <a:t>Statements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DC2F3-CED9-46FF-A045-974E0F063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78" y="2708920"/>
            <a:ext cx="8347725" cy="2448272"/>
          </a:xfrm>
        </p:spPr>
      </p:pic>
    </p:spTree>
    <p:extLst>
      <p:ext uri="{BB962C8B-B14F-4D97-AF65-F5344CB8AC3E}">
        <p14:creationId xmlns:p14="http://schemas.microsoft.com/office/powerpoint/2010/main" val="2843085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n-US" dirty="0" err="1"/>
              <a:t>Ülesande</a:t>
            </a:r>
            <a:r>
              <a:rPr lang="et-EE" dirty="0"/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t-EE" b="1" dirty="0" err="1"/>
              <a:t>BankController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1.1) </a:t>
            </a:r>
            <a:r>
              <a:rPr lang="et-EE" b="1" dirty="0" err="1"/>
              <a:t>createAccount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1.2) </a:t>
            </a:r>
            <a:r>
              <a:rPr lang="et-EE" b="1" dirty="0" err="1"/>
              <a:t>getAccount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1.3) </a:t>
            </a:r>
            <a:r>
              <a:rPr lang="et-EE" b="1" dirty="0" err="1"/>
              <a:t>depositMoney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1.4) </a:t>
            </a:r>
            <a:r>
              <a:rPr lang="et-EE" b="1" dirty="0" err="1"/>
              <a:t>withdrawMoney</a:t>
            </a:r>
            <a:endParaRPr lang="et-EE" b="1" dirty="0"/>
          </a:p>
          <a:p>
            <a:pPr marL="0" indent="0">
              <a:buNone/>
            </a:pPr>
            <a:r>
              <a:rPr lang="et-EE" b="1" dirty="0"/>
              <a:t>1.5) </a:t>
            </a:r>
            <a:r>
              <a:rPr lang="et-EE" b="1" dirty="0" err="1"/>
              <a:t>transferMoney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849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543-068C-41EE-A922-E5A4E74F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Select</a:t>
            </a:r>
            <a:r>
              <a:rPr lang="et-EE" dirty="0"/>
              <a:t> 1 </a:t>
            </a:r>
            <a:r>
              <a:rPr lang="et-EE" dirty="0" err="1"/>
              <a:t>column</a:t>
            </a:r>
            <a:r>
              <a:rPr lang="et-EE" dirty="0"/>
              <a:t> 1 </a:t>
            </a:r>
            <a:r>
              <a:rPr lang="et-EE" dirty="0" err="1"/>
              <a:t>row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A3996-2F0C-476A-99EA-B5DB05AF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36912"/>
            <a:ext cx="8856984" cy="19941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7135B1-632E-4780-8A8C-16CC8FA12322}"/>
              </a:ext>
            </a:extLst>
          </p:cNvPr>
          <p:cNvSpPr/>
          <p:nvPr/>
        </p:nvSpPr>
        <p:spPr>
          <a:xfrm>
            <a:off x="251520" y="3789040"/>
            <a:ext cx="129614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AD16E-17BC-4ECC-A97D-86833EB6BA43}"/>
              </a:ext>
            </a:extLst>
          </p:cNvPr>
          <p:cNvSpPr/>
          <p:nvPr/>
        </p:nvSpPr>
        <p:spPr>
          <a:xfrm>
            <a:off x="3779912" y="4271019"/>
            <a:ext cx="201622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451-AC52-4FB5-AE72-0394D92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Select</a:t>
            </a:r>
            <a:r>
              <a:rPr lang="et-EE" dirty="0"/>
              <a:t>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rows</a:t>
            </a:r>
            <a:r>
              <a:rPr lang="et-EE" dirty="0"/>
              <a:t>,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columns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80FD-D025-4B80-9AF9-597365B2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8" y="2492896"/>
            <a:ext cx="8643123" cy="1872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FF3BC-1E3B-4DD5-8420-F9803807A3AE}"/>
              </a:ext>
            </a:extLst>
          </p:cNvPr>
          <p:cNvSpPr/>
          <p:nvPr/>
        </p:nvSpPr>
        <p:spPr>
          <a:xfrm>
            <a:off x="6876256" y="2420888"/>
            <a:ext cx="50405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AD344-5C4F-4364-9A75-CE0D9462C12F}"/>
              </a:ext>
            </a:extLst>
          </p:cNvPr>
          <p:cNvSpPr/>
          <p:nvPr/>
        </p:nvSpPr>
        <p:spPr>
          <a:xfrm>
            <a:off x="2123728" y="3140968"/>
            <a:ext cx="576064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B28C9-99D5-450E-B1D2-655A5BE41E40}"/>
              </a:ext>
            </a:extLst>
          </p:cNvPr>
          <p:cNvSpPr txBox="1"/>
          <p:nvPr/>
        </p:nvSpPr>
        <p:spPr>
          <a:xfrm>
            <a:off x="5220072" y="3140968"/>
            <a:ext cx="2304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t-EE" dirty="0"/>
              <a:t>SQL-is olev muutuja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6A3E7-8E57-48F0-AB12-03D82854842C}"/>
              </a:ext>
            </a:extLst>
          </p:cNvPr>
          <p:cNvCxnSpPr>
            <a:cxnSpLocks/>
          </p:cNvCxnSpPr>
          <p:nvPr/>
        </p:nvCxnSpPr>
        <p:spPr>
          <a:xfrm flipV="1">
            <a:off x="7164288" y="28529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BC5D11-385B-4C53-9D56-C9E32507FC1C}"/>
              </a:ext>
            </a:extLst>
          </p:cNvPr>
          <p:cNvCxnSpPr/>
          <p:nvPr/>
        </p:nvCxnSpPr>
        <p:spPr>
          <a:xfrm flipH="1">
            <a:off x="2699792" y="3140968"/>
            <a:ext cx="25202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70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451-AC52-4FB5-AE72-0394D92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RowMapper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ACD66-C2F1-4CE3-9EB1-B1636168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0" y="2276871"/>
            <a:ext cx="8710145" cy="24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19-C1F2-45EE-BD56-DD51AE0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CFE-B14D-4349-8449-18A9F3D0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postgre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CCAD-E253-4CC0-A2C2-DAAC13EC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volume create </a:t>
            </a:r>
            <a:r>
              <a:rPr lang="en-US" dirty="0" err="1"/>
              <a:t>postgres</a:t>
            </a:r>
            <a:r>
              <a:rPr lang="en-US" dirty="0"/>
              <a:t>-data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n-US" dirty="0"/>
              <a:t>docker run --name </a:t>
            </a:r>
            <a:r>
              <a:rPr lang="en-US" dirty="0" err="1"/>
              <a:t>pg</a:t>
            </a:r>
            <a:r>
              <a:rPr lang="en-US" dirty="0"/>
              <a:t> -e POSTGRES_PASSWORD=docker -d -p 5432:5432 --mount source=</a:t>
            </a:r>
            <a:r>
              <a:rPr lang="en-US" dirty="0" err="1"/>
              <a:t>postgre-data,target</a:t>
            </a:r>
            <a:r>
              <a:rPr lang="en-US" dirty="0"/>
              <a:t>=/var/lib/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CFE-B14D-4349-8449-18A9F3D0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CCAD-E253-4CC0-A2C2-DAAC13EC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docker start </a:t>
            </a:r>
            <a:r>
              <a:rPr lang="en-GB" dirty="0" err="1"/>
              <a:t>pg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docker stop </a:t>
            </a:r>
            <a:r>
              <a:rPr lang="en-GB" dirty="0" err="1"/>
              <a:t>pg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0CFE-B14D-4349-8449-18A9F3D0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Connect </a:t>
            </a:r>
            <a:r>
              <a:rPr lang="et-EE" dirty="0" err="1"/>
              <a:t>Intellij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local</a:t>
            </a:r>
            <a:r>
              <a:rPr lang="et-EE" dirty="0"/>
              <a:t> </a:t>
            </a:r>
            <a:r>
              <a:rPr lang="et-EE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CCAD-E253-4CC0-A2C2-DAAC13EC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6E74E-BE4A-41FE-9684-FC639B83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8" y="2388021"/>
            <a:ext cx="4892464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C85-372F-4444-A1C4-6980BE3E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Connect </a:t>
            </a:r>
            <a:r>
              <a:rPr lang="et-EE" dirty="0" err="1"/>
              <a:t>Intellij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local</a:t>
            </a:r>
            <a:r>
              <a:rPr lang="et-EE" dirty="0"/>
              <a:t>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C7CBE-8FE7-4234-BC5C-82865D46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83" y="2387600"/>
            <a:ext cx="420988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C85-372F-4444-A1C4-6980BE3E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database</a:t>
            </a:r>
            <a:r>
              <a:rPr lang="et-EE" dirty="0"/>
              <a:t> (</a:t>
            </a:r>
            <a:r>
              <a:rPr lang="et-EE" dirty="0" err="1"/>
              <a:t>don’t</a:t>
            </a:r>
            <a:r>
              <a:rPr lang="et-EE" dirty="0"/>
              <a:t>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postgre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3E1B2-C66A-4B48-AB85-89739FAD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291E1-3CC7-4DE2-9F96-61B487C4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8" y="2388021"/>
            <a:ext cx="470194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1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8861</TotalTime>
  <Words>874</Words>
  <Application>Microsoft Office PowerPoint</Application>
  <PresentationFormat>On-screen Show (4:3)</PresentationFormat>
  <Paragraphs>277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JetBrains Mono</vt:lpstr>
      <vt:lpstr>Office'i kujundus</vt:lpstr>
      <vt:lpstr>Vali IT</vt:lpstr>
      <vt:lpstr>Ülesanded (vanad)</vt:lpstr>
      <vt:lpstr>Install PostgreSql or…..</vt:lpstr>
      <vt:lpstr>Install Docker</vt:lpstr>
      <vt:lpstr>Run postgre</vt:lpstr>
      <vt:lpstr>Docker commands</vt:lpstr>
      <vt:lpstr>Connect Intellij to local database</vt:lpstr>
      <vt:lpstr>Connect Intellij to local database</vt:lpstr>
      <vt:lpstr>Create new database (don’t use postgre)</vt:lpstr>
      <vt:lpstr>Create public schema</vt:lpstr>
      <vt:lpstr>Create tables within public schema</vt:lpstr>
      <vt:lpstr>Database design</vt:lpstr>
      <vt:lpstr>Users</vt:lpstr>
      <vt:lpstr>Users with many roles</vt:lpstr>
      <vt:lpstr>Multiple tables</vt:lpstr>
      <vt:lpstr>One to many relation</vt:lpstr>
      <vt:lpstr>Many to many relation</vt:lpstr>
      <vt:lpstr>Create bank dabase tables</vt:lpstr>
      <vt:lpstr>SQL - INSERT</vt:lpstr>
      <vt:lpstr>SQL - SELECT</vt:lpstr>
      <vt:lpstr>SQL - UPDATE</vt:lpstr>
      <vt:lpstr>SQL - DELETE</vt:lpstr>
      <vt:lpstr>application.properties</vt:lpstr>
      <vt:lpstr>Make new project at: start.spring.io</vt:lpstr>
      <vt:lpstr>Application.properties</vt:lpstr>
      <vt:lpstr>Normal way vs Dependency Injection</vt:lpstr>
      <vt:lpstr>Inversion of Control</vt:lpstr>
      <vt:lpstr>Spring Bean</vt:lpstr>
      <vt:lpstr>Bean Creation</vt:lpstr>
      <vt:lpstr>Using Beans @Autowired</vt:lpstr>
      <vt:lpstr>Non Select Statements</vt:lpstr>
      <vt:lpstr>Ülesanded</vt:lpstr>
      <vt:lpstr>Select 1 column 1 row</vt:lpstr>
      <vt:lpstr>Select multiple rows, multiple columns</vt:lpstr>
      <vt:lpstr>RowMapper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Karmo .</cp:lastModifiedBy>
  <cp:revision>162</cp:revision>
  <dcterms:created xsi:type="dcterms:W3CDTF">2016-08-12T10:54:44Z</dcterms:created>
  <dcterms:modified xsi:type="dcterms:W3CDTF">2020-11-10T13:21:01Z</dcterms:modified>
</cp:coreProperties>
</file>