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301da2971_3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6301da2971_3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301da2971_3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6301da2971_3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01da2971_3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6301da2971_3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301da2971_3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6301da2971_3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301da2971_3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301da2971_3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301da2971_3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6301da2971_3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301da2971_3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6301da2971_3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301da2971_3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6301da2971_3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01da2971_3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6301da2971_3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192.168.1.67:8101/companies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en-US/docs/Web/API/Fetch_API/Using_Fetch" TargetMode="External"/><Relationship Id="rId4" Type="http://schemas.openxmlformats.org/officeDocument/2006/relationships/hyperlink" Target="https://docs.google.com/document/d/1KQKLR62YiDei0PrPIJvnlxl65_1Kk83Ap-WFsFvXTpc/edit" TargetMode="External"/><Relationship Id="rId5" Type="http://schemas.openxmlformats.org/officeDocument/2006/relationships/hyperlink" Target="https://gitlab.com/mltraining/js-fundamentals-demos" TargetMode="External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://192.168.1.67:8101/compani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192.168.1.67:8101/companies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504999"/>
            <a:ext cx="914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JavaScript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Fetch API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and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Promises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bcs-koolitus--ilma-taustata.png"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8962" y="397315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2667000" y="1727325"/>
            <a:ext cx="8808600" cy="4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400"/>
              <a:t>function addCompany(</a:t>
            </a:r>
            <a:r>
              <a:rPr b="1" lang="en-US" sz="2400"/>
              <a:t>company</a:t>
            </a:r>
            <a:r>
              <a:rPr lang="en-US" sz="2400"/>
              <a:t>) {</a:t>
            </a:r>
            <a:endParaRPr sz="24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400">
                <a:solidFill>
                  <a:srgbClr val="7F7F7F"/>
                </a:solidFill>
              </a:rPr>
              <a:t>// Send the JavaScript company object to the server...</a:t>
            </a:r>
            <a:br>
              <a:rPr lang="en-US" sz="2400">
                <a:solidFill>
                  <a:srgbClr val="000000"/>
                </a:solidFill>
              </a:rPr>
            </a:br>
            <a:r>
              <a:rPr lang="en-US" sz="2400">
                <a:solidFill>
                  <a:srgbClr val="000000"/>
                </a:solidFill>
              </a:rPr>
              <a:t>	</a:t>
            </a:r>
            <a:r>
              <a:rPr b="1" lang="en-US" sz="2400">
                <a:solidFill>
                  <a:srgbClr val="000000"/>
                </a:solidFill>
              </a:rPr>
              <a:t>return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b="1" lang="en-US" sz="2400">
                <a:solidFill>
                  <a:schemeClr val="accent1"/>
                </a:solidFill>
              </a:rPr>
              <a:t>fetch(</a:t>
            </a:r>
            <a:r>
              <a:rPr lang="en-US" sz="2400">
                <a:solidFill>
                  <a:srgbClr val="000000"/>
                </a:solidFill>
              </a:rPr>
              <a:t>'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http://192.168.1.67:8101/companies</a:t>
            </a:r>
            <a:r>
              <a:rPr lang="en-US" sz="2400">
                <a:solidFill>
                  <a:srgbClr val="000000"/>
                </a:solidFill>
              </a:rPr>
              <a:t>',</a:t>
            </a:r>
            <a:endParaRPr sz="2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1"/>
                </a:solidFill>
              </a:rPr>
              <a:t>       </a:t>
            </a:r>
            <a:r>
              <a:rPr lang="en-US" sz="2400"/>
              <a:t> {</a:t>
            </a:r>
            <a:endParaRPr sz="24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          method: 'POST', </a:t>
            </a:r>
            <a:endParaRPr sz="24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          headers: {</a:t>
            </a:r>
            <a:endParaRPr sz="24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              'Content-Type': 'application/json'</a:t>
            </a:r>
            <a:endParaRPr sz="24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          },</a:t>
            </a:r>
            <a:endParaRPr sz="24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          body: JSON.stringify(</a:t>
            </a:r>
            <a:r>
              <a:rPr b="1" lang="en-US" sz="2400"/>
              <a:t>company</a:t>
            </a:r>
            <a:r>
              <a:rPr lang="en-US" sz="2400"/>
              <a:t>)</a:t>
            </a:r>
            <a:endParaRPr sz="24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/>
              <a:t>        }</a:t>
            </a:r>
            <a:endParaRPr sz="24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b="1" lang="en-US" sz="2400">
                <a:solidFill>
                  <a:schemeClr val="accent1"/>
                </a:solidFill>
              </a:rPr>
              <a:t>)</a:t>
            </a:r>
            <a:r>
              <a:rPr lang="en-US" sz="2400">
                <a:solidFill>
                  <a:srgbClr val="000000"/>
                </a:solidFill>
              </a:rPr>
              <a:t>;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400">
                <a:solidFill>
                  <a:srgbClr val="000000"/>
                </a:solidFill>
              </a:rPr>
              <a:t>}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400">
                <a:solidFill>
                  <a:srgbClr val="000000"/>
                </a:solidFill>
              </a:rPr>
              <a:t>postCompany(company).then(fetchCompanies).then(...);</a:t>
            </a:r>
            <a:endParaRPr/>
          </a:p>
        </p:txBody>
      </p:sp>
      <p:sp>
        <p:nvSpPr>
          <p:cNvPr id="163" name="Google Shape;163;p22"/>
          <p:cNvSpPr txBox="1"/>
          <p:nvPr>
            <p:ph type="title"/>
          </p:nvPr>
        </p:nvSpPr>
        <p:spPr>
          <a:xfrm>
            <a:off x="838200" y="365125"/>
            <a:ext cx="10515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Fetch API: posting...</a:t>
            </a:r>
            <a:endParaRPr/>
          </a:p>
        </p:txBody>
      </p:sp>
      <p:pic>
        <p:nvPicPr>
          <p:cNvPr descr="bcs-koolitus--ilma-taustata.png" id="164" name="Google Shape;16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/>
          <p:nvPr/>
        </p:nvSpPr>
        <p:spPr>
          <a:xfrm>
            <a:off x="967050" y="3083550"/>
            <a:ext cx="2129400" cy="1778700"/>
          </a:xfrm>
          <a:prstGeom prst="homePlate">
            <a:avLst>
              <a:gd fmla="val 24992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</a:rPr>
              <a:t>fetch() can accept an object with extra info...</a:t>
            </a:r>
            <a:endParaRPr b="1"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ctrTitle"/>
          </p:nvPr>
        </p:nvSpPr>
        <p:spPr>
          <a:xfrm>
            <a:off x="966275" y="1352600"/>
            <a:ext cx="104154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sng">
                <a:solidFill>
                  <a:schemeClr val="hlink"/>
                </a:solidFill>
                <a:hlinkClick r:id="rId3"/>
              </a:rPr>
              <a:t>Using Fetch API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sng">
                <a:solidFill>
                  <a:schemeClr val="hlink"/>
                </a:solidFill>
                <a:hlinkClick r:id="rId4"/>
              </a:rPr>
              <a:t>Exercises: Fetch API (Level 4)</a:t>
            </a:r>
            <a:r>
              <a:rPr lang="en-US" sz="4400">
                <a:solidFill>
                  <a:schemeClr val="accent1"/>
                </a:solidFill>
              </a:rPr>
              <a:t> </a:t>
            </a:r>
            <a:endParaRPr sz="44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sng">
                <a:solidFill>
                  <a:schemeClr val="hlink"/>
                </a:solidFill>
                <a:hlinkClick r:id="rId5"/>
              </a:rPr>
              <a:t>Demos: Fetch API</a:t>
            </a:r>
            <a:endParaRPr sz="4400"/>
          </a:p>
        </p:txBody>
      </p:sp>
      <p:pic>
        <p:nvPicPr>
          <p:cNvPr descr="bcs-koolitus--ilma-taustata.png" id="171" name="Google Shape;171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48962" y="397315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1524000" y="1504999"/>
            <a:ext cx="914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JavaScript is </a:t>
            </a:r>
            <a:r>
              <a:rPr lang="en-US" sz="4400">
                <a:solidFill>
                  <a:schemeClr val="accent1"/>
                </a:solidFill>
              </a:rPr>
              <a:t>asynchronous</a:t>
            </a:r>
            <a:r>
              <a:rPr lang="en-US" sz="4400"/>
              <a:t> by nature</a:t>
            </a:r>
            <a:endParaRPr/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bcs-koolitus--ilma-taustata.png"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8962" y="397315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4361100" y="3420450"/>
            <a:ext cx="1733700" cy="1620600"/>
          </a:xfrm>
          <a:prstGeom prst="ellipse">
            <a:avLst/>
          </a:prstGeom>
          <a:solidFill>
            <a:srgbClr val="5B9BD5">
              <a:alpha val="390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fetch() is an</a:t>
            </a:r>
            <a:r>
              <a:rPr lang="en-US"/>
              <a:t> asynchronous function</a:t>
            </a:r>
            <a:endParaRPr/>
          </a:p>
        </p:txBody>
      </p:sp>
      <p:pic>
        <p:nvPicPr>
          <p:cNvPr descr="bcs-koolitus--ilma-taustata.png"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2514600" y="1727325"/>
            <a:ext cx="9138600" cy="44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rgbClr val="7F7F7F"/>
                </a:solidFill>
              </a:rPr>
              <a:t>// Retrieve a list of companies from web...</a:t>
            </a:r>
            <a:br>
              <a:rPr lang="en-US">
                <a:solidFill>
                  <a:srgbClr val="000000"/>
                </a:solidFill>
              </a:rPr>
            </a:br>
            <a:r>
              <a:rPr b="1" lang="en-US">
                <a:solidFill>
                  <a:schemeClr val="accent1"/>
                </a:solidFill>
              </a:rPr>
              <a:t>fetch(</a:t>
            </a:r>
            <a:r>
              <a:rPr lang="en-US">
                <a:solidFill>
                  <a:srgbClr val="000000"/>
                </a:solidFill>
              </a:rPr>
              <a:t>'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http://192.168.1.67:8101/companies</a:t>
            </a:r>
            <a:r>
              <a:rPr lang="en-US">
                <a:solidFill>
                  <a:srgbClr val="000000"/>
                </a:solidFill>
              </a:rPr>
              <a:t>'</a:t>
            </a:r>
            <a:r>
              <a:rPr b="1" lang="en-US">
                <a:solidFill>
                  <a:schemeClr val="accent1"/>
                </a:solidFill>
              </a:rPr>
              <a:t>)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	.</a:t>
            </a:r>
            <a:r>
              <a:rPr lang="en-US">
                <a:solidFill>
                  <a:schemeClr val="accent1"/>
                </a:solidFill>
              </a:rPr>
              <a:t>then</a:t>
            </a:r>
            <a:r>
              <a:rPr lang="en-US">
                <a:solidFill>
                  <a:srgbClr val="000000"/>
                </a:solidFill>
              </a:rPr>
              <a:t>(result =&gt; result.json())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	.</a:t>
            </a:r>
            <a:r>
              <a:rPr b="1" lang="en-US">
                <a:solidFill>
                  <a:schemeClr val="accent1"/>
                </a:solidFill>
              </a:rPr>
              <a:t>then(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		function(companies) {</a:t>
            </a:r>
            <a:endParaRPr>
              <a:solidFill>
                <a:srgbClr val="000000"/>
              </a:solidFill>
            </a:endParaRPr>
          </a:p>
          <a:p>
            <a:pPr indent="457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for(let i = 0; i &lt; companies.length; i++) {</a:t>
            </a:r>
            <a:endParaRPr>
              <a:solidFill>
                <a:srgbClr val="000000"/>
              </a:solidFill>
            </a:endParaRPr>
          </a:p>
          <a:p>
            <a:pPr indent="457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	console.log(companies[i]);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		</a:t>
            </a:r>
            <a:r>
              <a:rPr lang="en-US">
                <a:solidFill>
                  <a:srgbClr val="7F7F7F"/>
                </a:solidFill>
              </a:rPr>
              <a:t>// Display the company on the web page...</a:t>
            </a:r>
            <a:endParaRPr>
              <a:solidFill>
                <a:srgbClr val="000000"/>
              </a:solidFill>
            </a:endParaRPr>
          </a:p>
          <a:p>
            <a:pPr indent="457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b="1" lang="en-US">
                <a:solidFill>
                  <a:schemeClr val="accent1"/>
                </a:solidFill>
              </a:rPr>
              <a:t>)</a:t>
            </a:r>
            <a:r>
              <a:rPr lang="en-US"/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940625" y="3513750"/>
            <a:ext cx="2129400" cy="1778700"/>
          </a:xfrm>
          <a:prstGeom prst="homePlate">
            <a:avLst>
              <a:gd fmla="val 24992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</a:rPr>
              <a:t>Function as an argument </a:t>
            </a:r>
            <a:r>
              <a:rPr b="1" lang="en-US" sz="2400">
                <a:solidFill>
                  <a:schemeClr val="accent1"/>
                </a:solidFill>
              </a:rPr>
              <a:t>(callback)</a:t>
            </a:r>
            <a:endParaRPr b="1"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ctrTitle"/>
          </p:nvPr>
        </p:nvSpPr>
        <p:spPr>
          <a:xfrm>
            <a:off x="1524000" y="1504999"/>
            <a:ext cx="914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fetch(...) </a:t>
            </a:r>
            <a:r>
              <a:rPr lang="en-US" sz="4400">
                <a:solidFill>
                  <a:schemeClr val="accent1"/>
                </a:solidFill>
              </a:rPr>
              <a:t>returns a Promise</a:t>
            </a:r>
            <a:endParaRPr sz="44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Promises are </a:t>
            </a:r>
            <a:r>
              <a:rPr lang="en-US" sz="4400">
                <a:solidFill>
                  <a:schemeClr val="accent1"/>
                </a:solidFill>
              </a:rPr>
              <a:t>based on callbacks</a:t>
            </a:r>
            <a:endParaRPr sz="44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Callbacks are the </a:t>
            </a:r>
            <a:r>
              <a:rPr lang="en-US" sz="4400" u="sng">
                <a:solidFill>
                  <a:schemeClr val="accent1"/>
                </a:solidFill>
              </a:rPr>
              <a:t>foundation of asynchronous programming</a:t>
            </a:r>
            <a:endParaRPr sz="4400" u="sng">
              <a:solidFill>
                <a:schemeClr val="accent1"/>
              </a:solidFill>
            </a:endParaRPr>
          </a:p>
        </p:txBody>
      </p:sp>
      <p:pic>
        <p:nvPicPr>
          <p:cNvPr descr="bcs-koolitus--ilma-taustata.png"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8962" y="397315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1325425" y="1795750"/>
            <a:ext cx="4333200" cy="3989100"/>
          </a:xfrm>
          <a:prstGeom prst="ellipse">
            <a:avLst/>
          </a:prstGeom>
          <a:solidFill>
            <a:srgbClr val="5B9BD5">
              <a:alpha val="390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838200" y="365125"/>
            <a:ext cx="10515600" cy="792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Making a Promise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838200" y="1239925"/>
            <a:ext cx="10515600" cy="5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b="1" lang="en-US"/>
              <a:t>iWillHaveNewJob</a:t>
            </a:r>
            <a:r>
              <a:rPr lang="en-US"/>
              <a:t> = </a:t>
            </a:r>
            <a:r>
              <a:rPr b="1" lang="en-US">
                <a:solidFill>
                  <a:schemeClr val="accent1"/>
                </a:solidFill>
              </a:rPr>
              <a:t>new</a:t>
            </a:r>
            <a:r>
              <a:rPr b="1" lang="en-US"/>
              <a:t> Promise(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/>
              <a:t>	function (</a:t>
            </a:r>
            <a:r>
              <a:rPr b="1" lang="en-US">
                <a:solidFill>
                  <a:srgbClr val="6AA84F"/>
                </a:solidFill>
              </a:rPr>
              <a:t>resolve</a:t>
            </a:r>
            <a:r>
              <a:rPr lang="en-US"/>
              <a:t>, </a:t>
            </a:r>
            <a:r>
              <a:rPr b="1" lang="en-US">
                <a:solidFill>
                  <a:srgbClr val="CC0000"/>
                </a:solidFill>
              </a:rPr>
              <a:t>reject</a:t>
            </a:r>
            <a:r>
              <a:rPr lang="en-US"/>
              <a:t>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/>
              <a:t>		if(iHaveNewJob())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/>
              <a:t>			</a:t>
            </a:r>
            <a:r>
              <a:rPr lang="en-US">
                <a:solidFill>
                  <a:schemeClr val="accent1"/>
                </a:solidFill>
              </a:rPr>
              <a:t>let</a:t>
            </a:r>
            <a:r>
              <a:rPr lang="en-US"/>
              <a:t> greatSuccess = { beverage: 'Champagne' 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/>
              <a:t>			</a:t>
            </a:r>
            <a:r>
              <a:rPr b="1" lang="en-US">
                <a:solidFill>
                  <a:srgbClr val="6AA84F"/>
                </a:solidFill>
              </a:rPr>
              <a:t>resolve</a:t>
            </a:r>
            <a:r>
              <a:rPr lang="en-US"/>
              <a:t>(greatSuccess); </a:t>
            </a:r>
            <a:r>
              <a:rPr lang="en-US">
                <a:solidFill>
                  <a:srgbClr val="7F7F7F"/>
                </a:solidFill>
              </a:rPr>
              <a:t>// Executing callback 1</a:t>
            </a:r>
            <a:endParaRPr>
              <a:solidFill>
                <a:srgbClr val="7F7F7F"/>
              </a:solidFill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/>
              <a:t>} else {</a:t>
            </a:r>
            <a:endParaRPr/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/>
              <a:t>	</a:t>
            </a:r>
            <a:r>
              <a:rPr lang="en-US">
                <a:solidFill>
                  <a:schemeClr val="accent1"/>
                </a:solidFill>
              </a:rPr>
              <a:t>let</a:t>
            </a:r>
            <a:r>
              <a:rPr lang="en-US"/>
              <a:t> error = new Error('Drinking Saku Läte...');</a:t>
            </a:r>
            <a:endParaRPr/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/>
              <a:t>	</a:t>
            </a:r>
            <a:r>
              <a:rPr b="1" lang="en-US">
                <a:solidFill>
                  <a:srgbClr val="CC0000"/>
                </a:solidFill>
              </a:rPr>
              <a:t>reject</a:t>
            </a:r>
            <a:r>
              <a:rPr lang="en-US"/>
              <a:t>(error); </a:t>
            </a:r>
            <a:r>
              <a:rPr lang="en-US">
                <a:solidFill>
                  <a:srgbClr val="7F7F7F"/>
                </a:solidFill>
              </a:rPr>
              <a:t>// Executing callback 2</a:t>
            </a:r>
            <a:endParaRPr>
              <a:solidFill>
                <a:srgbClr val="7F7F7F"/>
              </a:solidFill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/>
              <a:t>}</a:t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/>
              <a:t>}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b="1" lang="en-US"/>
              <a:t>)</a:t>
            </a:r>
            <a:r>
              <a:rPr lang="en-US"/>
              <a:t>;</a:t>
            </a:r>
            <a:endParaRPr/>
          </a:p>
        </p:txBody>
      </p:sp>
      <p:pic>
        <p:nvPicPr>
          <p:cNvPr descr="bcs-koolitus--ilma-taustata.png"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/>
          <p:nvPr/>
        </p:nvSpPr>
        <p:spPr>
          <a:xfrm flipH="1">
            <a:off x="9224400" y="2622175"/>
            <a:ext cx="2129400" cy="1778700"/>
          </a:xfrm>
          <a:prstGeom prst="homePlate">
            <a:avLst>
              <a:gd fmla="val 24992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</a:rPr>
              <a:t>Executor function receiving 2 callbacks</a:t>
            </a:r>
            <a:endParaRPr b="1"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2650875" y="3695950"/>
            <a:ext cx="1733700" cy="1620600"/>
          </a:xfrm>
          <a:prstGeom prst="ellipse">
            <a:avLst/>
          </a:prstGeom>
          <a:solidFill>
            <a:srgbClr val="5B9BD5">
              <a:alpha val="390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2650875" y="1672875"/>
            <a:ext cx="1733700" cy="1620600"/>
          </a:xfrm>
          <a:prstGeom prst="ellipse">
            <a:avLst/>
          </a:prstGeom>
          <a:solidFill>
            <a:srgbClr val="5B9BD5">
              <a:alpha val="390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>
            <p:ph type="title"/>
          </p:nvPr>
        </p:nvSpPr>
        <p:spPr>
          <a:xfrm>
            <a:off x="838200" y="365125"/>
            <a:ext cx="10515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Consuming the Promise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838200" y="1239925"/>
            <a:ext cx="10515600" cy="5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600"/>
              <a:t>iWillHaveNewJob</a:t>
            </a:r>
            <a:r>
              <a:rPr b="1" lang="en-US" sz="3600">
                <a:solidFill>
                  <a:srgbClr val="6AA84F"/>
                </a:solidFill>
              </a:rPr>
              <a:t>.then(</a:t>
            </a:r>
            <a:br>
              <a:rPr lang="en-US" sz="3600"/>
            </a:br>
            <a:r>
              <a:rPr lang="en-US" sz="3600"/>
              <a:t>	function (successDrink) {</a:t>
            </a:r>
            <a:endParaRPr sz="3600"/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3600"/>
              <a:t>console.log('SUCCESS', successDrink);</a:t>
            </a:r>
            <a:endParaRPr sz="36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}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6AA84F"/>
                </a:solidFill>
              </a:rPr>
              <a:t>)</a:t>
            </a:r>
            <a:r>
              <a:rPr b="1" lang="en-US" sz="3600">
                <a:solidFill>
                  <a:srgbClr val="CC0000"/>
                </a:solidFill>
              </a:rPr>
              <a:t>.catch(</a:t>
            </a:r>
            <a:endParaRPr sz="36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function (errorMessage) {</a:t>
            </a:r>
            <a:endParaRPr sz="3600"/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console.log('FAIL', errorMessage);</a:t>
            </a:r>
            <a:endParaRPr sz="36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}</a:t>
            </a:r>
            <a:br>
              <a:rPr lang="en-US" sz="3600"/>
            </a:br>
            <a:r>
              <a:rPr b="1" lang="en-US" sz="3600">
                <a:solidFill>
                  <a:srgbClr val="CC0000"/>
                </a:solidFill>
              </a:rPr>
              <a:t>)</a:t>
            </a:r>
            <a:r>
              <a:rPr lang="en-US" sz="3600"/>
              <a:t>;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t/>
            </a:r>
            <a:endParaRPr sz="2400"/>
          </a:p>
        </p:txBody>
      </p:sp>
      <p:pic>
        <p:nvPicPr>
          <p:cNvPr descr="bcs-koolitus--ilma-taustata.png"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 flipH="1">
            <a:off x="9113900" y="1672875"/>
            <a:ext cx="2129400" cy="1778700"/>
          </a:xfrm>
          <a:prstGeom prst="homePlate">
            <a:avLst>
              <a:gd fmla="val 24992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</a:rPr>
              <a:t>Callback for consuming </a:t>
            </a:r>
            <a:r>
              <a:rPr b="1" lang="en-US" sz="2400">
                <a:solidFill>
                  <a:schemeClr val="accent1"/>
                </a:solidFill>
              </a:rPr>
              <a:t>resolved</a:t>
            </a:r>
            <a:r>
              <a:rPr lang="en-US" sz="2400">
                <a:solidFill>
                  <a:schemeClr val="accent1"/>
                </a:solidFill>
              </a:rPr>
              <a:t> promise</a:t>
            </a:r>
            <a:endParaRPr b="1" sz="2400">
              <a:solidFill>
                <a:schemeClr val="accent1"/>
              </a:solidFill>
            </a:endParaRPr>
          </a:p>
        </p:txBody>
      </p:sp>
      <p:sp>
        <p:nvSpPr>
          <p:cNvPr id="132" name="Google Shape;132;p18"/>
          <p:cNvSpPr/>
          <p:nvPr/>
        </p:nvSpPr>
        <p:spPr>
          <a:xfrm flipH="1">
            <a:off x="9113900" y="3695950"/>
            <a:ext cx="2129400" cy="1778700"/>
          </a:xfrm>
          <a:prstGeom prst="homePlate">
            <a:avLst>
              <a:gd fmla="val 24992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</a:rPr>
              <a:t>Callback for consuming </a:t>
            </a:r>
            <a:r>
              <a:rPr b="1" lang="en-US" sz="2400">
                <a:solidFill>
                  <a:schemeClr val="accent1"/>
                </a:solidFill>
              </a:rPr>
              <a:t>rejected</a:t>
            </a:r>
            <a:r>
              <a:rPr lang="en-US" sz="2400">
                <a:solidFill>
                  <a:schemeClr val="accent1"/>
                </a:solidFill>
              </a:rPr>
              <a:t> promise</a:t>
            </a:r>
            <a:endParaRPr b="1"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ctrTitle"/>
          </p:nvPr>
        </p:nvSpPr>
        <p:spPr>
          <a:xfrm>
            <a:off x="966275" y="1352600"/>
            <a:ext cx="104154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It is possible to </a:t>
            </a:r>
            <a:r>
              <a:rPr lang="en-US" sz="4400">
                <a:solidFill>
                  <a:schemeClr val="accent1"/>
                </a:solidFill>
              </a:rPr>
              <a:t>wait for a promise</a:t>
            </a:r>
            <a:r>
              <a:rPr lang="en-US" sz="4400"/>
              <a:t> to resolve</a:t>
            </a:r>
            <a:endParaRPr sz="44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The function must be declared </a:t>
            </a:r>
            <a:r>
              <a:rPr b="1" lang="en-US" sz="4400" u="sng">
                <a:solidFill>
                  <a:schemeClr val="accent1"/>
                </a:solidFill>
              </a:rPr>
              <a:t>async</a:t>
            </a:r>
            <a:r>
              <a:rPr lang="en-US" sz="4400"/>
              <a:t> for that</a:t>
            </a:r>
            <a:endParaRPr sz="44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Keyword </a:t>
            </a:r>
            <a:r>
              <a:rPr b="1" lang="en-US" sz="4400" u="sng">
                <a:solidFill>
                  <a:schemeClr val="accent1"/>
                </a:solidFill>
              </a:rPr>
              <a:t>await</a:t>
            </a:r>
            <a:r>
              <a:rPr lang="en-US" sz="4400"/>
              <a:t> signals the desire to wait </a:t>
            </a:r>
            <a:endParaRPr sz="4400" u="sng">
              <a:solidFill>
                <a:schemeClr val="accent1"/>
              </a:solidFill>
            </a:endParaRPr>
          </a:p>
        </p:txBody>
      </p:sp>
      <p:pic>
        <p:nvPicPr>
          <p:cNvPr descr="bcs-koolitus--ilma-taustata.png"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8962" y="397315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838200" y="365125"/>
            <a:ext cx="10515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Waiting for</a:t>
            </a:r>
            <a:r>
              <a:rPr lang="en-US"/>
              <a:t> the Promise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838200" y="1239925"/>
            <a:ext cx="10515600" cy="5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chemeClr val="accent1"/>
                </a:solidFill>
              </a:rPr>
              <a:t>async</a:t>
            </a:r>
            <a:r>
              <a:rPr lang="en-US" sz="2400"/>
              <a:t> function getMyBeverage() {</a:t>
            </a:r>
            <a:endParaRPr sz="24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/>
              <a:t>let drink = null;</a:t>
            </a:r>
            <a:endParaRPr sz="24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/>
              <a:t>try {</a:t>
            </a:r>
            <a:endParaRPr sz="2400"/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chemeClr val="accent1"/>
                </a:solidFill>
              </a:rPr>
              <a:t>let</a:t>
            </a:r>
            <a:r>
              <a:rPr lang="en-US" sz="2400"/>
              <a:t> </a:t>
            </a:r>
            <a:r>
              <a:rPr b="1" lang="en-US" sz="2400">
                <a:solidFill>
                  <a:srgbClr val="6AA84F"/>
                </a:solidFill>
              </a:rPr>
              <a:t>jobSearchResult</a:t>
            </a:r>
            <a:r>
              <a:rPr lang="en-US" sz="2400"/>
              <a:t> = </a:t>
            </a:r>
            <a:r>
              <a:rPr b="1" lang="en-US" sz="2400">
                <a:solidFill>
                  <a:schemeClr val="accent1"/>
                </a:solidFill>
              </a:rPr>
              <a:t>await</a:t>
            </a:r>
            <a:r>
              <a:rPr lang="en-US" sz="2400"/>
              <a:t> </a:t>
            </a:r>
            <a:r>
              <a:rPr b="1" lang="en-US" sz="2400"/>
              <a:t>iWillHaveNewJob</a:t>
            </a:r>
            <a:r>
              <a:rPr lang="en-US" sz="2400"/>
              <a:t>;</a:t>
            </a:r>
            <a:endParaRPr sz="2400"/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/>
              <a:t>drink = { </a:t>
            </a:r>
            <a:endParaRPr sz="2400"/>
          </a:p>
          <a:p>
            <a:pPr indent="457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/>
              <a:t>status: 'SUCCESS',</a:t>
            </a:r>
            <a:endParaRPr sz="2400"/>
          </a:p>
          <a:p>
            <a:pPr indent="457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/>
              <a:t>beverage: </a:t>
            </a:r>
            <a:r>
              <a:rPr b="1" lang="en-US" sz="2400">
                <a:solidFill>
                  <a:srgbClr val="6AA84F"/>
                </a:solidFill>
              </a:rPr>
              <a:t>jobSearchResult.beverage</a:t>
            </a:r>
            <a:r>
              <a:rPr lang="en-US" sz="2400"/>
              <a:t> };</a:t>
            </a:r>
            <a:endParaRPr sz="24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/>
              <a:t>} catch (</a:t>
            </a:r>
            <a:r>
              <a:rPr b="1" lang="en-US" sz="2400">
                <a:solidFill>
                  <a:srgbClr val="CC0000"/>
                </a:solidFill>
              </a:rPr>
              <a:t>e</a:t>
            </a:r>
            <a:r>
              <a:rPr lang="en-US" sz="2400"/>
              <a:t>) {</a:t>
            </a:r>
            <a:endParaRPr sz="2400"/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/>
              <a:t>drink = { </a:t>
            </a:r>
            <a:endParaRPr sz="2400"/>
          </a:p>
          <a:p>
            <a:pPr indent="457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/>
              <a:t>status: 'FAIL', </a:t>
            </a:r>
            <a:endParaRPr sz="2400"/>
          </a:p>
          <a:p>
            <a:pPr indent="457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/>
              <a:t>beverage: </a:t>
            </a:r>
            <a:r>
              <a:rPr b="1" lang="en-US" sz="2400">
                <a:solidFill>
                  <a:srgbClr val="CC0000"/>
                </a:solidFill>
              </a:rPr>
              <a:t>e.message</a:t>
            </a:r>
            <a:r>
              <a:rPr lang="en-US" sz="2400"/>
              <a:t> };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/>
              <a:t>}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/>
              <a:t>console.log(drink);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/>
              <a:t>}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/>
              <a:t>getMyBeverage();</a:t>
            </a:r>
            <a:endParaRPr sz="2400"/>
          </a:p>
        </p:txBody>
      </p:sp>
      <p:pic>
        <p:nvPicPr>
          <p:cNvPr descr="bcs-koolitus--ilma-taustata.png" id="145" name="Google Shape;1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/>
          <p:nvPr/>
        </p:nvSpPr>
        <p:spPr>
          <a:xfrm flipH="1">
            <a:off x="8824700" y="1672875"/>
            <a:ext cx="2418600" cy="1778700"/>
          </a:xfrm>
          <a:prstGeom prst="homePlate">
            <a:avLst>
              <a:gd fmla="val 24992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</a:rPr>
              <a:t>await</a:t>
            </a:r>
            <a:r>
              <a:rPr lang="en-US" sz="2400">
                <a:solidFill>
                  <a:schemeClr val="accent1"/>
                </a:solidFill>
              </a:rPr>
              <a:t> can only happen inside </a:t>
            </a:r>
            <a:r>
              <a:rPr b="1" lang="en-US" sz="2400">
                <a:solidFill>
                  <a:schemeClr val="accent1"/>
                </a:solidFill>
              </a:rPr>
              <a:t>async function</a:t>
            </a:r>
            <a:endParaRPr b="1" sz="2400">
              <a:solidFill>
                <a:schemeClr val="accent1"/>
              </a:solidFill>
            </a:endParaRPr>
          </a:p>
        </p:txBody>
      </p:sp>
      <p:sp>
        <p:nvSpPr>
          <p:cNvPr id="147" name="Google Shape;147;p20"/>
          <p:cNvSpPr/>
          <p:nvPr/>
        </p:nvSpPr>
        <p:spPr>
          <a:xfrm flipH="1">
            <a:off x="8824700" y="3654075"/>
            <a:ext cx="2418600" cy="1778700"/>
          </a:xfrm>
          <a:prstGeom prst="homePlate">
            <a:avLst>
              <a:gd fmla="val 24992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</a:rPr>
              <a:t>In case of </a:t>
            </a:r>
            <a:r>
              <a:rPr b="1" lang="en-US" sz="2400">
                <a:solidFill>
                  <a:schemeClr val="accent1"/>
                </a:solidFill>
              </a:rPr>
              <a:t>reject</a:t>
            </a:r>
            <a:r>
              <a:rPr lang="en-US" sz="2400">
                <a:solidFill>
                  <a:schemeClr val="accent1"/>
                </a:solidFill>
              </a:rPr>
              <a:t>, execution continues here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4361100" y="4334850"/>
            <a:ext cx="1733700" cy="1620600"/>
          </a:xfrm>
          <a:prstGeom prst="ellipse">
            <a:avLst/>
          </a:prstGeom>
          <a:solidFill>
            <a:srgbClr val="5B9BD5">
              <a:alpha val="390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2819400" y="1422525"/>
            <a:ext cx="8808600" cy="4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400"/>
              <a:t>function fetchCompanies() {</a:t>
            </a:r>
            <a:endParaRPr sz="24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400">
                <a:solidFill>
                  <a:srgbClr val="7F7F7F"/>
                </a:solidFill>
              </a:rPr>
              <a:t>// Retrieve a list of companies from web...</a:t>
            </a:r>
            <a:br>
              <a:rPr lang="en-US" sz="2400">
                <a:solidFill>
                  <a:srgbClr val="000000"/>
                </a:solidFill>
              </a:rPr>
            </a:br>
            <a:r>
              <a:rPr lang="en-US" sz="2400">
                <a:solidFill>
                  <a:srgbClr val="000000"/>
                </a:solidFill>
              </a:rPr>
              <a:t>	</a:t>
            </a:r>
            <a:r>
              <a:rPr b="1" lang="en-US" sz="2400">
                <a:solidFill>
                  <a:srgbClr val="000000"/>
                </a:solidFill>
              </a:rPr>
              <a:t>return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b="1" lang="en-US" sz="2400">
                <a:solidFill>
                  <a:schemeClr val="accent1"/>
                </a:solidFill>
              </a:rPr>
              <a:t>fetch(</a:t>
            </a:r>
            <a:r>
              <a:rPr lang="en-US" sz="2400">
                <a:solidFill>
                  <a:srgbClr val="000000"/>
                </a:solidFill>
              </a:rPr>
              <a:t>'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http://192.168.1.67:8101/companies</a:t>
            </a:r>
            <a:r>
              <a:rPr lang="en-US" sz="2400">
                <a:solidFill>
                  <a:srgbClr val="000000"/>
                </a:solidFill>
              </a:rPr>
              <a:t>'</a:t>
            </a:r>
            <a:r>
              <a:rPr b="1" lang="en-US" sz="2400">
                <a:solidFill>
                  <a:schemeClr val="accent1"/>
                </a:solidFill>
              </a:rPr>
              <a:t>)</a:t>
            </a:r>
            <a:endParaRPr b="1"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400">
                <a:solidFill>
                  <a:srgbClr val="000000"/>
                </a:solidFill>
              </a:rPr>
              <a:t>		.</a:t>
            </a:r>
            <a:r>
              <a:rPr lang="en-US" sz="2400">
                <a:solidFill>
                  <a:schemeClr val="accent1"/>
                </a:solidFill>
              </a:rPr>
              <a:t>then</a:t>
            </a:r>
            <a:r>
              <a:rPr lang="en-US" sz="2400">
                <a:solidFill>
                  <a:srgbClr val="000000"/>
                </a:solidFill>
              </a:rPr>
              <a:t>(result =&gt; result.json());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400">
                <a:solidFill>
                  <a:srgbClr val="000000"/>
                </a:solidFill>
              </a:rPr>
              <a:t>}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400">
                <a:solidFill>
                  <a:srgbClr val="000000"/>
                </a:solidFill>
              </a:rPr>
              <a:t>fetchCompanies()</a:t>
            </a:r>
            <a:endParaRPr sz="2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400"/>
              <a:t>.</a:t>
            </a:r>
            <a:r>
              <a:rPr b="1" lang="en-US" sz="2400">
                <a:solidFill>
                  <a:schemeClr val="accent1"/>
                </a:solidFill>
              </a:rPr>
              <a:t>then(</a:t>
            </a:r>
            <a:endParaRPr b="1"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400"/>
              <a:t>		function(companies) {</a:t>
            </a:r>
            <a:endParaRPr sz="24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400"/>
              <a:t>for(let i = 0; i &lt; companies.length; i++) {</a:t>
            </a:r>
            <a:endParaRPr sz="24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400"/>
              <a:t>console.log(companies[i]); </a:t>
            </a:r>
            <a:br>
              <a:rPr lang="en-US" sz="2400"/>
            </a:br>
            <a:r>
              <a:rPr lang="en-US" sz="2400"/>
              <a:t>	</a:t>
            </a:r>
            <a:r>
              <a:rPr lang="en-US" sz="2400">
                <a:solidFill>
                  <a:srgbClr val="7F7F7F"/>
                </a:solidFill>
              </a:rPr>
              <a:t>// Display the company on the web page…</a:t>
            </a:r>
            <a:endParaRPr sz="2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400"/>
              <a:t>}</a:t>
            </a:r>
            <a:endParaRPr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400"/>
              <a:t>}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b="1" lang="en-US" sz="2400">
                <a:solidFill>
                  <a:schemeClr val="accent1"/>
                </a:solidFill>
              </a:rPr>
              <a:t>)</a:t>
            </a:r>
            <a:r>
              <a:rPr lang="en-US" sz="2400"/>
              <a:t>;</a:t>
            </a:r>
            <a:endParaRPr/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838200" y="365125"/>
            <a:ext cx="10515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 to Fetch API: fetching...</a:t>
            </a:r>
            <a:endParaRPr/>
          </a:p>
        </p:txBody>
      </p:sp>
      <p:pic>
        <p:nvPicPr>
          <p:cNvPr descr="bcs-koolitus--ilma-taustata.png" id="155" name="Google Shape;15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/>
          <p:nvPr/>
        </p:nvSpPr>
        <p:spPr>
          <a:xfrm>
            <a:off x="940625" y="1456350"/>
            <a:ext cx="2129400" cy="1778700"/>
          </a:xfrm>
          <a:prstGeom prst="homePlate">
            <a:avLst>
              <a:gd fmla="val 24992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</a:rPr>
              <a:t>It would be nice to define a function...</a:t>
            </a:r>
            <a:endParaRPr b="1" sz="2400">
              <a:solidFill>
                <a:schemeClr val="accent1"/>
              </a:solidFill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940625" y="4123350"/>
            <a:ext cx="2129400" cy="1778700"/>
          </a:xfrm>
          <a:prstGeom prst="homePlate">
            <a:avLst>
              <a:gd fmla="val 24992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</a:rPr>
              <a:t>...and call it later</a:t>
            </a:r>
            <a:endParaRPr b="1"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