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301" r:id="rId3"/>
    <p:sldId id="335" r:id="rId4"/>
    <p:sldId id="336" r:id="rId5"/>
    <p:sldId id="325" r:id="rId6"/>
    <p:sldId id="340" r:id="rId7"/>
    <p:sldId id="342" r:id="rId8"/>
    <p:sldId id="343" r:id="rId9"/>
    <p:sldId id="344" r:id="rId10"/>
    <p:sldId id="304" r:id="rId11"/>
    <p:sldId id="322" r:id="rId12"/>
    <p:sldId id="310" r:id="rId13"/>
    <p:sldId id="295" r:id="rId14"/>
    <p:sldId id="337" r:id="rId15"/>
    <p:sldId id="338" r:id="rId16"/>
    <p:sldId id="339" r:id="rId17"/>
    <p:sldId id="333" r:id="rId18"/>
    <p:sldId id="334" r:id="rId19"/>
    <p:sldId id="345" r:id="rId20"/>
    <p:sldId id="323" r:id="rId21"/>
    <p:sldId id="328" r:id="rId22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howGuides="1">
      <p:cViewPr varScale="1">
        <p:scale>
          <a:sx n="74" d="100"/>
          <a:sy n="74" d="100"/>
        </p:scale>
        <p:origin x="389" y="58"/>
      </p:cViewPr>
      <p:guideLst>
        <p:guide orient="horz" pos="2160"/>
        <p:guide pos="538"/>
        <p:guide pos="44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05.11.2020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05.11.2020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05.11.2020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05.11.2020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05.11.2020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lin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lin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b="1" dirty="0"/>
              <a:t>Vali IT</a:t>
            </a:r>
            <a:endParaRPr lang="et-EE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JSON, REST,  </a:t>
            </a:r>
            <a:r>
              <a:rPr lang="et-EE" dirty="0" err="1"/>
              <a:t>Web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https://start.spring.io/</a:t>
            </a:r>
            <a:endParaRPr lang="et-EE" dirty="0"/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t-EE" dirty="0"/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00368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/ Gradle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r>
              <a:rPr lang="en-US" dirty="0"/>
              <a:t>Build automation tool</a:t>
            </a:r>
          </a:p>
          <a:p>
            <a:r>
              <a:rPr lang="en-US" dirty="0"/>
              <a:t>Dependency management</a:t>
            </a:r>
          </a:p>
          <a:p>
            <a:r>
              <a:rPr lang="en-US" dirty="0"/>
              <a:t>Library repository (</a:t>
            </a:r>
            <a:r>
              <a:rPr lang="en-US" dirty="0">
                <a:hlinkClick r:id="rId2"/>
              </a:rPr>
              <a:t>https://mvnrepository.com/</a:t>
            </a:r>
            <a:r>
              <a:rPr lang="en-US" dirty="0"/>
              <a:t>)</a:t>
            </a:r>
          </a:p>
          <a:p>
            <a:r>
              <a:rPr lang="en-US" dirty="0"/>
              <a:t>Plugins</a:t>
            </a:r>
          </a:p>
          <a:p>
            <a:r>
              <a:rPr lang="en-US" dirty="0"/>
              <a:t>Convention over configuration</a:t>
            </a:r>
          </a:p>
          <a:p>
            <a:r>
              <a:rPr lang="en-US" dirty="0"/>
              <a:t>Maven: pom.xml</a:t>
            </a:r>
          </a:p>
          <a:p>
            <a:r>
              <a:rPr lang="en-US" dirty="0"/>
              <a:t>Gradle: </a:t>
            </a:r>
            <a:r>
              <a:rPr lang="en-US" dirty="0" err="1"/>
              <a:t>build.gradle</a:t>
            </a:r>
            <a:endParaRPr lang="en-US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37856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vs War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464F3CD2-1389-4693-BEFE-D6175FDB0FE7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JAR - Java Archive</a:t>
            </a:r>
          </a:p>
          <a:p>
            <a:r>
              <a:rPr lang="en-US" dirty="0"/>
              <a:t>WAR - Web Application Resource</a:t>
            </a:r>
          </a:p>
          <a:p>
            <a:r>
              <a:rPr lang="en-US" dirty="0"/>
              <a:t>Both are actually zip files</a:t>
            </a:r>
          </a:p>
          <a:p>
            <a:r>
              <a:rPr lang="en-US" dirty="0"/>
              <a:t>War file contains web application that can be deployed on installed server</a:t>
            </a:r>
          </a:p>
          <a:p>
            <a:r>
              <a:rPr lang="en-US" dirty="0"/>
              <a:t>Jar file can be run without server (java –jar test.jar)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52764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RestController</a:t>
            </a:r>
            <a:r>
              <a:rPr lang="en-US" dirty="0"/>
              <a:t> sample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RestController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TestController</a:t>
            </a:r>
            <a:r>
              <a:rPr lang="en-US" dirty="0"/>
              <a:t> 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@</a:t>
            </a:r>
            <a:r>
              <a:rPr lang="en-US" dirty="0" err="1"/>
              <a:t>GetMapping</a:t>
            </a:r>
            <a:r>
              <a:rPr lang="en-US" dirty="0"/>
              <a:t>(value = "/")</a:t>
            </a:r>
          </a:p>
          <a:p>
            <a:pPr marL="0" indent="0">
              <a:buNone/>
            </a:pPr>
            <a:r>
              <a:rPr lang="en-US" dirty="0"/>
              <a:t>    public String </a:t>
            </a:r>
            <a:r>
              <a:rPr lang="en-US" dirty="0" err="1"/>
              <a:t>getHelloWorld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    return "Hello World";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940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RestController</a:t>
            </a: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r>
              <a:rPr lang="et-EE" dirty="0" err="1"/>
              <a:t>You</a:t>
            </a:r>
            <a:r>
              <a:rPr lang="et-EE" dirty="0"/>
              <a:t> have </a:t>
            </a:r>
            <a:r>
              <a:rPr lang="et-EE" dirty="0" err="1"/>
              <a:t>to</a:t>
            </a:r>
            <a:r>
              <a:rPr lang="et-EE" dirty="0"/>
              <a:t> mark </a:t>
            </a:r>
            <a:r>
              <a:rPr lang="et-EE" dirty="0" err="1"/>
              <a:t>every</a:t>
            </a:r>
            <a:r>
              <a:rPr lang="et-EE" dirty="0"/>
              <a:t> </a:t>
            </a:r>
            <a:r>
              <a:rPr lang="et-EE" dirty="0" err="1"/>
              <a:t>endpoint</a:t>
            </a:r>
            <a:r>
              <a:rPr lang="et-EE" dirty="0"/>
              <a:t> (</a:t>
            </a:r>
            <a:r>
              <a:rPr lang="et-EE" dirty="0" err="1"/>
              <a:t>class</a:t>
            </a:r>
            <a:r>
              <a:rPr lang="et-EE" dirty="0"/>
              <a:t>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receives</a:t>
            </a:r>
            <a:r>
              <a:rPr lang="et-EE" dirty="0"/>
              <a:t> </a:t>
            </a:r>
            <a:r>
              <a:rPr lang="et-EE" dirty="0" err="1"/>
              <a:t>requests</a:t>
            </a:r>
            <a:r>
              <a:rPr lang="et-EE" dirty="0"/>
              <a:t>)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RestController</a:t>
            </a:r>
            <a:r>
              <a:rPr lang="et-EE" dirty="0"/>
              <a:t> </a:t>
            </a:r>
            <a:r>
              <a:rPr lang="et-EE" dirty="0" err="1"/>
              <a:t>annotation</a:t>
            </a:r>
            <a:endParaRPr lang="et-EE" dirty="0"/>
          </a:p>
          <a:p>
            <a:r>
              <a:rPr lang="et-EE" dirty="0" err="1"/>
              <a:t>Functions</a:t>
            </a:r>
            <a:r>
              <a:rPr lang="et-EE" dirty="0"/>
              <a:t> in </a:t>
            </a:r>
            <a:r>
              <a:rPr lang="et-EE" dirty="0" err="1"/>
              <a:t>RestController</a:t>
            </a:r>
            <a:r>
              <a:rPr lang="et-EE" dirty="0"/>
              <a:t> </a:t>
            </a:r>
            <a:r>
              <a:rPr lang="et-EE" dirty="0" err="1"/>
              <a:t>class</a:t>
            </a:r>
            <a:r>
              <a:rPr lang="et-EE" dirty="0"/>
              <a:t> </a:t>
            </a:r>
            <a:r>
              <a:rPr lang="et-EE" dirty="0" err="1"/>
              <a:t>will</a:t>
            </a:r>
            <a:r>
              <a:rPr lang="et-EE" dirty="0"/>
              <a:t> </a:t>
            </a:r>
            <a:r>
              <a:rPr lang="et-EE" dirty="0" err="1"/>
              <a:t>return</a:t>
            </a:r>
            <a:r>
              <a:rPr lang="et-EE" dirty="0"/>
              <a:t> </a:t>
            </a:r>
            <a:r>
              <a:rPr lang="et-EE" dirty="0" err="1"/>
              <a:t>results</a:t>
            </a:r>
            <a:r>
              <a:rPr lang="et-EE" dirty="0"/>
              <a:t> in </a:t>
            </a:r>
            <a:r>
              <a:rPr lang="et-EE" dirty="0" err="1"/>
              <a:t>json</a:t>
            </a:r>
            <a:r>
              <a:rPr lang="et-EE" dirty="0"/>
              <a:t> </a:t>
            </a:r>
            <a:r>
              <a:rPr lang="et-EE" dirty="0" err="1"/>
              <a:t>format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275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GetMapping</a:t>
            </a:r>
            <a:r>
              <a:rPr lang="et-EE" dirty="0"/>
              <a:t>, </a:t>
            </a:r>
            <a:r>
              <a:rPr lang="et-EE" dirty="0" err="1"/>
              <a:t>PostMapping</a:t>
            </a:r>
            <a:r>
              <a:rPr lang="et-EE" dirty="0"/>
              <a:t>, …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r>
              <a:rPr lang="en-US" dirty="0"/>
              <a:t>For every </a:t>
            </a:r>
            <a:r>
              <a:rPr lang="en-US" dirty="0" err="1"/>
              <a:t>httpMethod</a:t>
            </a:r>
            <a:r>
              <a:rPr lang="en-US" dirty="0"/>
              <a:t> we have different mapping</a:t>
            </a:r>
          </a:p>
          <a:p>
            <a:r>
              <a:rPr lang="en-US" dirty="0"/>
              <a:t>@</a:t>
            </a:r>
            <a:r>
              <a:rPr lang="en-US" dirty="0" err="1"/>
              <a:t>GetMapping</a:t>
            </a:r>
            <a:r>
              <a:rPr lang="en-US" dirty="0"/>
              <a:t>, @</a:t>
            </a:r>
            <a:r>
              <a:rPr lang="en-US" dirty="0" err="1"/>
              <a:t>PostMapping</a:t>
            </a:r>
            <a:r>
              <a:rPr lang="en-US" dirty="0"/>
              <a:t>, @</a:t>
            </a:r>
            <a:r>
              <a:rPr lang="en-US" dirty="0" err="1"/>
              <a:t>PutMapping</a:t>
            </a:r>
            <a:r>
              <a:rPr lang="en-US" dirty="0"/>
              <a:t>, @</a:t>
            </a:r>
            <a:r>
              <a:rPr lang="en-US" dirty="0" err="1"/>
              <a:t>DeleteMapping</a:t>
            </a:r>
            <a:endParaRPr lang="en-US" dirty="0"/>
          </a:p>
          <a:p>
            <a:r>
              <a:rPr lang="en-US" dirty="0"/>
              <a:t>For each annotation you can define a URL that this function is mapped to: @</a:t>
            </a:r>
            <a:r>
              <a:rPr lang="en-US" dirty="0" err="1"/>
              <a:t>GetMapping</a:t>
            </a:r>
            <a:r>
              <a:rPr lang="en-US" dirty="0"/>
              <a:t>(„Hello“)</a:t>
            </a:r>
          </a:p>
          <a:p>
            <a:r>
              <a:rPr lang="en-US" dirty="0"/>
              <a:t>You can use symbol * to mark all</a:t>
            </a:r>
          </a:p>
        </p:txBody>
      </p:sp>
    </p:spTree>
    <p:extLst>
      <p:ext uri="{BB962C8B-B14F-4D97-AF65-F5344CB8AC3E}">
        <p14:creationId xmlns:p14="http://schemas.microsoft.com/office/powerpoint/2010/main" val="60316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symbols while defining a path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82E5B33-CAAA-473C-854C-BEBD8A17C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215313"/>
              </p:ext>
            </p:extLst>
          </p:nvPr>
        </p:nvGraphicFramePr>
        <p:xfrm>
          <a:off x="450850" y="2387600"/>
          <a:ext cx="8235948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822">
                  <a:extLst>
                    <a:ext uri="{9D8B030D-6E8A-4147-A177-3AD203B41FA5}">
                      <a16:colId xmlns:a16="http://schemas.microsoft.com/office/drawing/2014/main" val="4255890927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3681199967"/>
                    </a:ext>
                  </a:extLst>
                </a:gridCol>
                <a:gridCol w="3610742">
                  <a:extLst>
                    <a:ext uri="{9D8B030D-6E8A-4147-A177-3AD203B41FA5}">
                      <a16:colId xmlns:a16="http://schemas.microsoft.com/office/drawing/2014/main" val="3056824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t-EE" noProof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noProof="0"/>
                        <a:t>Matches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noProof="0"/>
                        <a:t>Sample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3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noProof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noProof="0"/>
                        <a:t>One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noProof="0"/>
                        <a:t>„/?ello“ // Matches Hello or Aello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2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t-EE" noProof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noProof="0"/>
                        <a:t>Zero or more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noProof="0"/>
                        <a:t>„/*“ // Matches /abc but not /abc/def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22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t-EE" noProof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noProof="0"/>
                        <a:t>Zero or more directories in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t-EE" noProof="0" dirty="0"/>
                        <a:t>„/**“ // </a:t>
                      </a:r>
                      <a:r>
                        <a:rPr lang="en-US" noProof="0" dirty="0"/>
                        <a:t>Matches everything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442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975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Parameter</a:t>
            </a:r>
            <a:br>
              <a:rPr lang="et-EE" dirty="0"/>
            </a:br>
            <a:endParaRPr lang="et-EE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>
            <a:normAutofit/>
          </a:bodyPr>
          <a:lstStyle/>
          <a:p>
            <a:r>
              <a:rPr lang="en-US" dirty="0"/>
              <a:t>You can add path variable into path definition, by encapsulating it in bracers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@</a:t>
            </a:r>
            <a:r>
              <a:rPr lang="en-US" b="1" dirty="0" err="1"/>
              <a:t>GetMapping</a:t>
            </a:r>
            <a:r>
              <a:rPr lang="en-US" b="1" dirty="0"/>
              <a:t>("/</a:t>
            </a:r>
            <a:r>
              <a:rPr lang="en-US" b="1" dirty="0" err="1"/>
              <a:t>employe</a:t>
            </a:r>
            <a:r>
              <a:rPr lang="en-US" b="1" dirty="0"/>
              <a:t>/{</a:t>
            </a:r>
            <a:r>
              <a:rPr lang="et-EE" b="1" dirty="0"/>
              <a:t>id</a:t>
            </a:r>
            <a:r>
              <a:rPr lang="en-US" b="1" dirty="0"/>
              <a:t>}")</a:t>
            </a:r>
          </a:p>
          <a:p>
            <a:pPr marL="0" indent="0">
              <a:buNone/>
            </a:pPr>
            <a:r>
              <a:rPr lang="en-US" b="1" dirty="0"/>
              <a:t>public </a:t>
            </a:r>
            <a:r>
              <a:rPr lang="et-EE" b="1" dirty="0" err="1"/>
              <a:t>Long</a:t>
            </a:r>
            <a:r>
              <a:rPr lang="en-US" b="1" dirty="0"/>
              <a:t> test(@</a:t>
            </a:r>
            <a:r>
              <a:rPr lang="en-US" b="1" dirty="0" err="1"/>
              <a:t>PathVariable</a:t>
            </a:r>
            <a:r>
              <a:rPr lang="en-US" b="1" dirty="0"/>
              <a:t>(„id") Long id){</a:t>
            </a:r>
          </a:p>
          <a:p>
            <a:pPr marL="0" indent="0">
              <a:buNone/>
            </a:pPr>
            <a:r>
              <a:rPr lang="en-US" b="1" dirty="0"/>
              <a:t>        return </a:t>
            </a:r>
            <a:r>
              <a:rPr lang="et-EE" b="1" dirty="0"/>
              <a:t>id;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59285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RequestParam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employee?employeeId</a:t>
            </a:r>
            <a:r>
              <a:rPr lang="en-US" dirty="0"/>
              <a:t>=5&amp;testId=4</a:t>
            </a:r>
          </a:p>
          <a:p>
            <a:r>
              <a:rPr lang="en-US" dirty="0"/>
              <a:t>You can use @</a:t>
            </a:r>
            <a:r>
              <a:rPr lang="en-US" dirty="0" err="1"/>
              <a:t>RequestParam</a:t>
            </a:r>
            <a:r>
              <a:rPr lang="en-US" dirty="0"/>
              <a:t> to extract query parameters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r>
              <a:rPr lang="et-EE" dirty="0"/>
              <a:t>@</a:t>
            </a:r>
            <a:r>
              <a:rPr lang="et-EE" dirty="0" err="1"/>
              <a:t>GetMapping</a:t>
            </a:r>
            <a:r>
              <a:rPr lang="et-EE" dirty="0"/>
              <a:t>(„</a:t>
            </a:r>
            <a:r>
              <a:rPr lang="et-EE" dirty="0" err="1"/>
              <a:t>employee</a:t>
            </a:r>
            <a:r>
              <a:rPr lang="et-EE" dirty="0"/>
              <a:t>“)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Result test(@</a:t>
            </a:r>
            <a:r>
              <a:rPr lang="et-EE" dirty="0" err="1"/>
              <a:t>RequestParam</a:t>
            </a:r>
            <a:r>
              <a:rPr lang="en-US" dirty="0"/>
              <a:t>(„</a:t>
            </a:r>
            <a:r>
              <a:rPr lang="et-EE" dirty="0" err="1"/>
              <a:t>testI</a:t>
            </a:r>
            <a:r>
              <a:rPr lang="en-US" dirty="0"/>
              <a:t>d") Long id){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286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t-EE" dirty="0"/>
              <a:t>HTTP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http://www.test.com:8080/employees/5?tag=boring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0DD6FA-B05D-47CF-BD57-A19E1A9806FE}"/>
              </a:ext>
            </a:extLst>
          </p:cNvPr>
          <p:cNvSpPr/>
          <p:nvPr/>
        </p:nvSpPr>
        <p:spPr>
          <a:xfrm>
            <a:off x="285241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Protocol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64146-20D5-4280-9D0C-FB1C8B0C5EB7}"/>
              </a:ext>
            </a:extLst>
          </p:cNvPr>
          <p:cNvSpPr/>
          <p:nvPr/>
        </p:nvSpPr>
        <p:spPr>
          <a:xfrm>
            <a:off x="2043138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Host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73871-7366-4DEC-92D1-2A08501B8F4C}"/>
              </a:ext>
            </a:extLst>
          </p:cNvPr>
          <p:cNvSpPr/>
          <p:nvPr/>
        </p:nvSpPr>
        <p:spPr>
          <a:xfrm>
            <a:off x="3419872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Port</a:t>
            </a:r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122264F-E15F-47C4-ABE0-260EA8500743}"/>
              </a:ext>
            </a:extLst>
          </p:cNvPr>
          <p:cNvSpPr/>
          <p:nvPr/>
        </p:nvSpPr>
        <p:spPr>
          <a:xfrm rot="16200000">
            <a:off x="531584" y="2758700"/>
            <a:ext cx="576064" cy="6813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C9C56E0-3CC0-4101-A4F8-7302835914DD}"/>
              </a:ext>
            </a:extLst>
          </p:cNvPr>
          <p:cNvSpPr/>
          <p:nvPr/>
        </p:nvSpPr>
        <p:spPr>
          <a:xfrm rot="16200000">
            <a:off x="2267746" y="2089772"/>
            <a:ext cx="576064" cy="20162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291C1ED-D199-496B-A682-0D70C9D02F8A}"/>
              </a:ext>
            </a:extLst>
          </p:cNvPr>
          <p:cNvSpPr/>
          <p:nvPr/>
        </p:nvSpPr>
        <p:spPr>
          <a:xfrm rot="16200000">
            <a:off x="3750266" y="2784406"/>
            <a:ext cx="576064" cy="6269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76B12A5-4BC4-48BA-95BD-EE16AD5DA8BE}"/>
              </a:ext>
            </a:extLst>
          </p:cNvPr>
          <p:cNvSpPr/>
          <p:nvPr/>
        </p:nvSpPr>
        <p:spPr>
          <a:xfrm rot="16200000">
            <a:off x="5156648" y="2102438"/>
            <a:ext cx="576064" cy="1999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A4E935-1FD1-48A0-9F49-354B9BEB0DE1}"/>
              </a:ext>
            </a:extLst>
          </p:cNvPr>
          <p:cNvSpPr/>
          <p:nvPr/>
        </p:nvSpPr>
        <p:spPr>
          <a:xfrm>
            <a:off x="4829556" y="3470245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 err="1"/>
              <a:t>Path</a:t>
            </a:r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03E9C83-1DEA-4AEC-AD82-1717958A9549}"/>
              </a:ext>
            </a:extLst>
          </p:cNvPr>
          <p:cNvSpPr/>
          <p:nvPr/>
        </p:nvSpPr>
        <p:spPr>
          <a:xfrm rot="16200000">
            <a:off x="7102840" y="2316353"/>
            <a:ext cx="576064" cy="15630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1D4F50-06E7-4858-9163-0206FEDCCB0E}"/>
              </a:ext>
            </a:extLst>
          </p:cNvPr>
          <p:cNvSpPr/>
          <p:nvPr/>
        </p:nvSpPr>
        <p:spPr>
          <a:xfrm>
            <a:off x="6878232" y="3483708"/>
            <a:ext cx="10252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Sample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8BEA0C4-0646-4668-830E-14F8888D53BE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{„name“ : „Test Object“,</a:t>
            </a:r>
          </a:p>
          <a:p>
            <a:pPr marL="0" indent="0">
              <a:buNone/>
            </a:pPr>
            <a:r>
              <a:rPr lang="en-US" dirty="0"/>
              <a:t>„</a:t>
            </a:r>
            <a:r>
              <a:rPr lang="en-US" dirty="0" err="1"/>
              <a:t>arraySample</a:t>
            </a:r>
            <a:r>
              <a:rPr lang="en-US" dirty="0"/>
              <a:t>“: [</a:t>
            </a:r>
          </a:p>
          <a:p>
            <a:pPr marL="0" indent="0">
              <a:buNone/>
            </a:pPr>
            <a:r>
              <a:rPr lang="en-US" dirty="0"/>
              <a:t>„string1“, „string2“, „string3“</a:t>
            </a:r>
          </a:p>
          <a:p>
            <a:pPr marL="0" indent="0">
              <a:buNone/>
            </a:pPr>
            <a:r>
              <a:rPr lang="en-US" dirty="0"/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376351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</a:t>
            </a:r>
            <a:r>
              <a:rPr lang="et-EE" dirty="0"/>
              <a:t>F</a:t>
            </a:r>
            <a:r>
              <a:rPr lang="en-US" dirty="0" err="1"/>
              <a:t>ibonacci</a:t>
            </a:r>
            <a:r>
              <a:rPr lang="en-US" dirty="0"/>
              <a:t>)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ECFDC76-6466-4F3D-839F-52A35F51F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r>
              <a:rPr lang="en-US" dirty="0"/>
              <a:t>Make a REST service to query n-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t-EE" dirty="0"/>
              <a:t>element</a:t>
            </a:r>
            <a:r>
              <a:rPr lang="en-US" dirty="0"/>
              <a:t> of </a:t>
            </a:r>
            <a:r>
              <a:rPr lang="et-EE" dirty="0"/>
              <a:t>F</a:t>
            </a:r>
            <a:r>
              <a:rPr lang="en-US" dirty="0" err="1"/>
              <a:t>ibonacci</a:t>
            </a:r>
            <a:r>
              <a:rPr lang="en-US" dirty="0"/>
              <a:t> </a:t>
            </a:r>
            <a:r>
              <a:rPr lang="et-EE" dirty="0" err="1"/>
              <a:t>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99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22942E5-5662-4DD0-896A-98A284E1AB41}"/>
              </a:ext>
            </a:extLst>
          </p:cNvPr>
          <p:cNvSpPr txBox="1">
            <a:spLocks/>
          </p:cNvSpPr>
          <p:nvPr/>
        </p:nvSpPr>
        <p:spPr>
          <a:xfrm>
            <a:off x="827584" y="2376432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Move all your preexisting </a:t>
            </a:r>
            <a:r>
              <a:rPr lang="en-US" dirty="0" err="1"/>
              <a:t>excercises</a:t>
            </a:r>
            <a:r>
              <a:rPr lang="en-US" dirty="0"/>
              <a:t> to REST services</a:t>
            </a:r>
          </a:p>
        </p:txBody>
      </p:sp>
    </p:spTree>
    <p:extLst>
      <p:ext uri="{BB962C8B-B14F-4D97-AF65-F5344CB8AC3E}">
        <p14:creationId xmlns:p14="http://schemas.microsoft.com/office/powerpoint/2010/main" val="32875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Sample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8BEA0C4-0646-4668-830E-14F8888D53BE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Objects are enclosed is braces {}</a:t>
            </a:r>
          </a:p>
          <a:p>
            <a:r>
              <a:rPr lang="en-US" dirty="0"/>
              <a:t>Use colon : to separate key value pairs</a:t>
            </a:r>
            <a:endParaRPr lang="et-EE" dirty="0"/>
          </a:p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coma</a:t>
            </a:r>
            <a:r>
              <a:rPr lang="et-EE" dirty="0"/>
              <a:t> </a:t>
            </a:r>
            <a:r>
              <a:rPr lang="et-EE" dirty="0" err="1"/>
              <a:t>betwen</a:t>
            </a:r>
            <a:r>
              <a:rPr lang="et-EE" dirty="0"/>
              <a:t> </a:t>
            </a:r>
            <a:r>
              <a:rPr lang="et-EE" dirty="0" err="1"/>
              <a:t>each</a:t>
            </a:r>
            <a:r>
              <a:rPr lang="et-EE" dirty="0"/>
              <a:t> </a:t>
            </a:r>
            <a:r>
              <a:rPr lang="et-EE" dirty="0" err="1"/>
              <a:t>key</a:t>
            </a:r>
            <a:r>
              <a:rPr lang="et-EE" dirty="0"/>
              <a:t> </a:t>
            </a:r>
            <a:r>
              <a:rPr lang="et-EE" dirty="0" err="1"/>
              <a:t>value</a:t>
            </a:r>
            <a:r>
              <a:rPr lang="et-EE" dirty="0"/>
              <a:t> pair</a:t>
            </a:r>
          </a:p>
          <a:p>
            <a:r>
              <a:rPr lang="en-US" dirty="0"/>
              <a:t>Arrays are enclosed in brackets []</a:t>
            </a:r>
            <a:endParaRPr lang="et-EE" dirty="0"/>
          </a:p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coma</a:t>
            </a:r>
            <a:r>
              <a:rPr lang="et-EE" dirty="0"/>
              <a:t> </a:t>
            </a:r>
            <a:r>
              <a:rPr lang="et-EE" dirty="0" err="1"/>
              <a:t>between</a:t>
            </a:r>
            <a:r>
              <a:rPr lang="et-EE" dirty="0"/>
              <a:t> </a:t>
            </a:r>
            <a:r>
              <a:rPr lang="et-EE" dirty="0" err="1"/>
              <a:t>array</a:t>
            </a:r>
            <a:r>
              <a:rPr lang="et-EE" dirty="0"/>
              <a:t> </a:t>
            </a:r>
            <a:r>
              <a:rPr lang="et-EE" dirty="0" err="1"/>
              <a:t>elements</a:t>
            </a:r>
            <a:endParaRPr lang="en-US" dirty="0"/>
          </a:p>
          <a:p>
            <a:r>
              <a:rPr lang="en-US" dirty="0"/>
              <a:t>7 value types: string, number, object, array, true, false, null</a:t>
            </a:r>
          </a:p>
          <a:p>
            <a:pPr marL="0" indent="0">
              <a:buNone/>
            </a:pPr>
            <a:r>
              <a:rPr lang="en-US" dirty="0"/>
              <a:t>Validate json: </a:t>
            </a:r>
            <a:r>
              <a:rPr lang="en-US" dirty="0">
                <a:hlinkClick r:id="rId2"/>
              </a:rPr>
              <a:t>https://jsonlint.com/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5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(json)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pPr marL="0" indent="0">
              <a:buNone/>
            </a:pPr>
            <a:r>
              <a:rPr lang="et-EE" dirty="0"/>
              <a:t> </a:t>
            </a:r>
          </a:p>
          <a:p>
            <a:endParaRPr lang="et-EE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98BEA0C4-0646-4668-830E-14F8888D53BE}"/>
              </a:ext>
            </a:extLst>
          </p:cNvPr>
          <p:cNvSpPr txBox="1">
            <a:spLocks/>
          </p:cNvSpPr>
          <p:nvPr/>
        </p:nvSpPr>
        <p:spPr>
          <a:xfrm>
            <a:off x="602776" y="2540421"/>
            <a:ext cx="8236424" cy="39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a sample json that contains list of clients (at least 3).</a:t>
            </a:r>
          </a:p>
          <a:p>
            <a:r>
              <a:rPr lang="en-US" dirty="0"/>
              <a:t>Each client has: name, age, address, cars</a:t>
            </a:r>
          </a:p>
          <a:p>
            <a:r>
              <a:rPr lang="en-US" dirty="0"/>
              <a:t>Cars is an array of objects that contains fields number and brand</a:t>
            </a:r>
          </a:p>
          <a:p>
            <a:r>
              <a:rPr lang="en-US" dirty="0"/>
              <a:t>Validate json: </a:t>
            </a:r>
            <a:r>
              <a:rPr lang="en-US" dirty="0">
                <a:hlinkClick r:id="rId2"/>
              </a:rPr>
              <a:t>https://jsonlint.com/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1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F2B33B-97A4-4D2B-A092-702B0C987251}"/>
              </a:ext>
            </a:extLst>
          </p:cNvPr>
          <p:cNvSpPr/>
          <p:nvPr/>
        </p:nvSpPr>
        <p:spPr>
          <a:xfrm>
            <a:off x="611560" y="2852936"/>
            <a:ext cx="259228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(Browser)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BD480-BB57-46E1-A4ED-EBA7D7E0B6A6}"/>
              </a:ext>
            </a:extLst>
          </p:cNvPr>
          <p:cNvSpPr/>
          <p:nvPr/>
        </p:nvSpPr>
        <p:spPr>
          <a:xfrm>
            <a:off x="5364088" y="2852936"/>
            <a:ext cx="2592288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t-EE" dirty="0"/>
              <a:t>Server (Rest API)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D70D78-82D9-4C82-9D36-2F7118B96DD9}"/>
              </a:ext>
            </a:extLst>
          </p:cNvPr>
          <p:cNvCxnSpPr>
            <a:endCxn id="6" idx="1"/>
          </p:cNvCxnSpPr>
          <p:nvPr/>
        </p:nvCxnSpPr>
        <p:spPr>
          <a:xfrm>
            <a:off x="3203848" y="3537012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5FA27C-FB02-48C9-B085-8ABE11B078B1}"/>
              </a:ext>
            </a:extLst>
          </p:cNvPr>
          <p:cNvSpPr txBox="1"/>
          <p:nvPr/>
        </p:nvSpPr>
        <p:spPr>
          <a:xfrm>
            <a:off x="3457847" y="31363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61818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REST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1F0B144-8918-4924-BBB9-BFA05539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/>
          <a:p>
            <a:r>
              <a:rPr lang="en-US" dirty="0"/>
              <a:t>Representational state transfer (REST)</a:t>
            </a:r>
          </a:p>
          <a:p>
            <a:r>
              <a:rPr lang="en-US" dirty="0"/>
              <a:t>Software architecture style that defines constraints for creating web services</a:t>
            </a:r>
          </a:p>
          <a:p>
            <a:r>
              <a:rPr lang="en-US" dirty="0"/>
              <a:t>URI should refer to a resource </a:t>
            </a:r>
          </a:p>
          <a:p>
            <a:r>
              <a:rPr lang="en-US" dirty="0"/>
              <a:t>Use http methods to transfer the action</a:t>
            </a:r>
          </a:p>
          <a:p>
            <a:r>
              <a:rPr lang="en-US" dirty="0"/>
              <a:t>Return meaningful status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0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3DC44E-1288-426E-95C8-31BF1BD45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400992"/>
              </p:ext>
            </p:extLst>
          </p:nvPr>
        </p:nvGraphicFramePr>
        <p:xfrm>
          <a:off x="447760" y="2316480"/>
          <a:ext cx="7508616" cy="3416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960">
                  <a:extLst>
                    <a:ext uri="{9D8B030D-6E8A-4147-A177-3AD203B41FA5}">
                      <a16:colId xmlns:a16="http://schemas.microsoft.com/office/drawing/2014/main" val="95425855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3328668147"/>
                    </a:ext>
                  </a:extLst>
                </a:gridCol>
              </a:tblGrid>
              <a:tr h="569463">
                <a:tc>
                  <a:txBody>
                    <a:bodyPr/>
                    <a:lstStyle/>
                    <a:p>
                      <a:r>
                        <a:rPr lang="en-US" noProof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70336"/>
                  </a:ext>
                </a:extLst>
              </a:tr>
              <a:tr h="569463">
                <a:tc>
                  <a:txBody>
                    <a:bodyPr/>
                    <a:lstStyle/>
                    <a:p>
                      <a:r>
                        <a:rPr lang="en-US" noProof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493113"/>
                  </a:ext>
                </a:extLst>
              </a:tr>
              <a:tr h="569463">
                <a:tc>
                  <a:txBody>
                    <a:bodyPr/>
                    <a:lstStyle/>
                    <a:p>
                      <a:r>
                        <a:rPr lang="en-US" noProof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Create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13796"/>
                  </a:ext>
                </a:extLst>
              </a:tr>
              <a:tr h="569463">
                <a:tc>
                  <a:txBody>
                    <a:bodyPr/>
                    <a:lstStyle/>
                    <a:p>
                      <a:r>
                        <a:rPr lang="en-US" noProof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Update/Replace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01588"/>
                  </a:ext>
                </a:extLst>
              </a:tr>
              <a:tr h="569463">
                <a:tc>
                  <a:txBody>
                    <a:bodyPr/>
                    <a:lstStyle/>
                    <a:p>
                      <a:r>
                        <a:rPr lang="en-US" noProof="0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Update/Modify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09853"/>
                  </a:ext>
                </a:extLst>
              </a:tr>
              <a:tr h="569463">
                <a:tc>
                  <a:txBody>
                    <a:bodyPr/>
                    <a:lstStyle/>
                    <a:p>
                      <a:r>
                        <a:rPr lang="en-US" noProof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8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93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3DC44E-1288-426E-95C8-31BF1BD45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221420"/>
              </p:ext>
            </p:extLst>
          </p:nvPr>
        </p:nvGraphicFramePr>
        <p:xfrm>
          <a:off x="447760" y="2316480"/>
          <a:ext cx="7508616" cy="3416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960">
                  <a:extLst>
                    <a:ext uri="{9D8B030D-6E8A-4147-A177-3AD203B41FA5}">
                      <a16:colId xmlns:a16="http://schemas.microsoft.com/office/drawing/2014/main" val="95425855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3328668147"/>
                    </a:ext>
                  </a:extLst>
                </a:gridCol>
              </a:tblGrid>
              <a:tr h="569463">
                <a:tc>
                  <a:txBody>
                    <a:bodyPr/>
                    <a:lstStyle/>
                    <a:p>
                      <a:r>
                        <a:rPr lang="en-US" noProof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70336"/>
                  </a:ext>
                </a:extLst>
              </a:tr>
              <a:tr h="569463">
                <a:tc>
                  <a:txBody>
                    <a:bodyPr/>
                    <a:lstStyle/>
                    <a:p>
                      <a:r>
                        <a:rPr lang="en-US" noProof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Informational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493113"/>
                  </a:ext>
                </a:extLst>
              </a:tr>
              <a:tr h="569463">
                <a:tc>
                  <a:txBody>
                    <a:bodyPr/>
                    <a:lstStyle/>
                    <a:p>
                      <a:r>
                        <a:rPr lang="en-US" noProof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13796"/>
                  </a:ext>
                </a:extLst>
              </a:tr>
              <a:tr h="569463">
                <a:tc>
                  <a:txBody>
                    <a:bodyPr/>
                    <a:lstStyle/>
                    <a:p>
                      <a:r>
                        <a:rPr lang="en-US" noProof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Redirection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401588"/>
                  </a:ext>
                </a:extLst>
              </a:tr>
              <a:tr h="569463">
                <a:tc>
                  <a:txBody>
                    <a:bodyPr/>
                    <a:lstStyle/>
                    <a:p>
                      <a:r>
                        <a:rPr lang="en-US" noProof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Client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09853"/>
                  </a:ext>
                </a:extLst>
              </a:tr>
              <a:tr h="569463">
                <a:tc>
                  <a:txBody>
                    <a:bodyPr/>
                    <a:lstStyle/>
                    <a:p>
                      <a:r>
                        <a:rPr lang="en-US" noProof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Server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8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57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Http </a:t>
            </a:r>
            <a:r>
              <a:rPr lang="et-EE" dirty="0" err="1"/>
              <a:t>status</a:t>
            </a:r>
            <a:r>
              <a:rPr lang="et-EE" dirty="0"/>
              <a:t> </a:t>
            </a:r>
            <a:r>
              <a:rPr lang="et-EE" dirty="0" err="1"/>
              <a:t>codes</a:t>
            </a:r>
            <a:endParaRPr lang="et-EE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261A8C0-9A7C-46B0-967E-089F6B295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469352"/>
              </p:ext>
            </p:extLst>
          </p:nvPr>
        </p:nvGraphicFramePr>
        <p:xfrm>
          <a:off x="442838" y="2348880"/>
          <a:ext cx="8089602" cy="396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882">
                  <a:extLst>
                    <a:ext uri="{9D8B030D-6E8A-4147-A177-3AD203B41FA5}">
                      <a16:colId xmlns:a16="http://schemas.microsoft.com/office/drawing/2014/main" val="3825794384"/>
                    </a:ext>
                  </a:extLst>
                </a:gridCol>
                <a:gridCol w="6480720">
                  <a:extLst>
                    <a:ext uri="{9D8B030D-6E8A-4147-A177-3AD203B41FA5}">
                      <a16:colId xmlns:a16="http://schemas.microsoft.com/office/drawing/2014/main" val="1404172974"/>
                    </a:ext>
                  </a:extLst>
                </a:gridCol>
              </a:tblGrid>
              <a:tr h="565777">
                <a:tc>
                  <a:txBody>
                    <a:bodyPr/>
                    <a:lstStyle/>
                    <a:p>
                      <a:r>
                        <a:rPr lang="en-US" noProof="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78203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US" noProof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085504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US" noProof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Bad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40515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US" noProof="0"/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Unauthorized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922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US" noProof="0"/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Forbidden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12591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US" noProof="0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92782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r>
                        <a:rPr lang="en-US" noProof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Internal Server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0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40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4806</TotalTime>
  <Words>618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Office'i kujundus</vt:lpstr>
      <vt:lpstr>Vali IT</vt:lpstr>
      <vt:lpstr>Json Sample</vt:lpstr>
      <vt:lpstr>Json Sample</vt:lpstr>
      <vt:lpstr>Exercise (json)</vt:lpstr>
      <vt:lpstr>Architecture</vt:lpstr>
      <vt:lpstr>REST</vt:lpstr>
      <vt:lpstr>Http methods</vt:lpstr>
      <vt:lpstr>Http status codes</vt:lpstr>
      <vt:lpstr>Http status codes</vt:lpstr>
      <vt:lpstr>Spring boot</vt:lpstr>
      <vt:lpstr>Maven / Gradle</vt:lpstr>
      <vt:lpstr>Jar vs War</vt:lpstr>
      <vt:lpstr>RestController sample</vt:lpstr>
      <vt:lpstr>RestController</vt:lpstr>
      <vt:lpstr>GetMapping, PostMapping, …</vt:lpstr>
      <vt:lpstr>Special symbols while defining a path</vt:lpstr>
      <vt:lpstr>Path Parameter </vt:lpstr>
      <vt:lpstr>@RequestParam </vt:lpstr>
      <vt:lpstr>HTTP</vt:lpstr>
      <vt:lpstr>Exercise (Fibonacci)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Siim Rebane</cp:lastModifiedBy>
  <cp:revision>94</cp:revision>
  <dcterms:created xsi:type="dcterms:W3CDTF">2016-08-12T10:54:44Z</dcterms:created>
  <dcterms:modified xsi:type="dcterms:W3CDTF">2020-11-05T07:07:30Z</dcterms:modified>
</cp:coreProperties>
</file>