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359" r:id="rId3"/>
    <p:sldId id="360" r:id="rId4"/>
    <p:sldId id="361" r:id="rId5"/>
    <p:sldId id="354" r:id="rId6"/>
    <p:sldId id="362" r:id="rId7"/>
    <p:sldId id="363" r:id="rId8"/>
    <p:sldId id="368" r:id="rId9"/>
    <p:sldId id="367" r:id="rId10"/>
    <p:sldId id="365" r:id="rId11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c24e060e7_0_8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g6c24e060e7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c24e060e7_0_7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g6c24e060e7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6c24e060e7_0_7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g6c24e060e7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6c24e060e7_0_7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g6c24e060e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c24e060e7_0_7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g6c24e060e7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c24e060e7_0_8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g6c24e060e7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Exceptions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084F-971B-4F7E-B614-D06AB12C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Return</a:t>
            </a:r>
            <a:r>
              <a:rPr lang="et-EE" dirty="0"/>
              <a:t> </a:t>
            </a:r>
            <a:r>
              <a:rPr lang="et-EE" dirty="0" err="1"/>
              <a:t>error</a:t>
            </a:r>
            <a:r>
              <a:rPr lang="et-EE" dirty="0"/>
              <a:t> </a:t>
            </a:r>
            <a:r>
              <a:rPr lang="et-EE" dirty="0" err="1"/>
              <a:t>status</a:t>
            </a:r>
            <a:r>
              <a:rPr lang="et-EE" dirty="0"/>
              <a:t> </a:t>
            </a:r>
            <a:r>
              <a:rPr lang="et-EE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15B6-59ED-4ED8-AE74-4834B39A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return</a:t>
            </a:r>
            <a:r>
              <a:rPr lang="et-EE" dirty="0"/>
              <a:t> </a:t>
            </a:r>
            <a:r>
              <a:rPr lang="et-EE" dirty="0" err="1"/>
              <a:t>specific</a:t>
            </a:r>
            <a:r>
              <a:rPr lang="et-EE" dirty="0"/>
              <a:t> http </a:t>
            </a:r>
            <a:r>
              <a:rPr lang="et-EE" dirty="0" err="1"/>
              <a:t>response</a:t>
            </a:r>
            <a:r>
              <a:rPr lang="et-EE" dirty="0"/>
              <a:t> </a:t>
            </a:r>
            <a:r>
              <a:rPr lang="et-EE" dirty="0" err="1"/>
              <a:t>code</a:t>
            </a:r>
            <a:r>
              <a:rPr lang="et-EE" dirty="0"/>
              <a:t> by </a:t>
            </a:r>
            <a:r>
              <a:rPr lang="et-EE" dirty="0" err="1"/>
              <a:t>throwing</a:t>
            </a:r>
            <a:r>
              <a:rPr lang="et-EE" dirty="0"/>
              <a:t> </a:t>
            </a:r>
            <a:r>
              <a:rPr lang="et-EE" dirty="0" err="1"/>
              <a:t>ResponseStatusException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throw new</a:t>
            </a:r>
            <a:r>
              <a:rPr lang="et-EE" altLang="en-US" sz="18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ResponseStatusException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HttpStatus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I_AM_A_TEAPOT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„</a:t>
            </a:r>
            <a:r>
              <a:rPr lang="et-EE" altLang="en-US" sz="1800" dirty="0" err="1">
                <a:solidFill>
                  <a:srgbClr val="067D17"/>
                </a:solidFill>
                <a:latin typeface="JetBrains Mono"/>
              </a:rPr>
              <a:t>Error</a:t>
            </a:r>
            <a:r>
              <a:rPr lang="et-EE" altLang="en-US" sz="1800" dirty="0">
                <a:solidFill>
                  <a:srgbClr val="067D17"/>
                </a:solidFill>
                <a:latin typeface="JetBrains Mono"/>
              </a:rPr>
              <a:t> </a:t>
            </a:r>
            <a:r>
              <a:rPr lang="et-EE" altLang="en-US" sz="1800" dirty="0" err="1">
                <a:solidFill>
                  <a:srgbClr val="067D17"/>
                </a:solidFill>
                <a:latin typeface="JetBrains Mono"/>
              </a:rPr>
              <a:t>message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endParaRPr lang="et-EE" altLang="en-US" sz="18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t-EE" altLang="en-US" sz="18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t-EE" altLang="en-US" sz="18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1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8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594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/>
              <a:t>Exception Handling</a:t>
            </a:r>
            <a:endParaRPr/>
          </a:p>
        </p:txBody>
      </p:sp>
      <p:sp>
        <p:nvSpPr>
          <p:cNvPr id="802" name="Google Shape;802;p108"/>
          <p:cNvSpPr txBox="1">
            <a:spLocks noGrp="1"/>
          </p:cNvSpPr>
          <p:nvPr>
            <p:ph type="body" idx="1"/>
          </p:nvPr>
        </p:nvSpPr>
        <p:spPr>
          <a:xfrm>
            <a:off x="646369" y="1915050"/>
            <a:ext cx="7886700" cy="3867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indent="-285750">
              <a:spcBef>
                <a:spcPts val="750"/>
              </a:spcBef>
              <a:buClr>
                <a:srgbClr val="000000"/>
              </a:buClr>
              <a:buSzPts val="2400"/>
            </a:pPr>
            <a:r>
              <a:rPr lang="en" sz="2400" dirty="0">
                <a:solidFill>
                  <a:srgbClr val="000000"/>
                </a:solidFill>
              </a:rPr>
              <a:t>An exception is an error condition that changes the normal flow of control in a program</a:t>
            </a:r>
            <a:endParaRPr sz="2400" dirty="0">
              <a:solidFill>
                <a:srgbClr val="000000"/>
              </a:solidFill>
            </a:endParaRPr>
          </a:p>
          <a:p>
            <a:pPr indent="-285750">
              <a:spcBef>
                <a:spcPts val="750"/>
              </a:spcBef>
              <a:buClr>
                <a:srgbClr val="000000"/>
              </a:buClr>
              <a:buSzPts val="2400"/>
            </a:pPr>
            <a:r>
              <a:rPr lang="en" sz="2400" dirty="0">
                <a:solidFill>
                  <a:srgbClr val="000000"/>
                </a:solidFill>
              </a:rPr>
              <a:t>Exceptions in Java separate error handling from main business logic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9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594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/>
              <a:t>Throwing and Catching</a:t>
            </a:r>
            <a:endParaRPr/>
          </a:p>
        </p:txBody>
      </p:sp>
      <p:sp>
        <p:nvSpPr>
          <p:cNvPr id="809" name="Google Shape;809;p109"/>
          <p:cNvSpPr txBox="1">
            <a:spLocks noGrp="1"/>
          </p:cNvSpPr>
          <p:nvPr>
            <p:ph type="body" idx="1"/>
          </p:nvPr>
        </p:nvSpPr>
        <p:spPr>
          <a:xfrm>
            <a:off x="646369" y="1915050"/>
            <a:ext cx="7886700" cy="3867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indent="-276225">
              <a:spcBef>
                <a:spcPts val="750"/>
              </a:spcBef>
              <a:buClr>
                <a:srgbClr val="000000"/>
              </a:buClr>
              <a:buSzPts val="2200"/>
            </a:pPr>
            <a:r>
              <a:rPr lang="en" sz="1650">
                <a:solidFill>
                  <a:srgbClr val="000000"/>
                </a:solidFill>
              </a:rPr>
              <a:t>An error can throw an exception</a:t>
            </a:r>
            <a:br>
              <a:rPr lang="en" sz="1650">
                <a:solidFill>
                  <a:srgbClr val="000000"/>
                </a:solidFill>
              </a:rPr>
            </a:br>
            <a:endParaRPr sz="1650">
              <a:solidFill>
                <a:srgbClr val="000000"/>
              </a:solidFill>
            </a:endParaRPr>
          </a:p>
          <a:p>
            <a:pPr indent="0">
              <a:spcBef>
                <a:spcPts val="750"/>
              </a:spcBef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 &lt;exception object&gt;;</a:t>
            </a:r>
            <a:b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>
              <a:spcBef>
                <a:spcPts val="750"/>
              </a:spcBef>
              <a:buClr>
                <a:srgbClr val="000000"/>
              </a:buClr>
              <a:buSzPts val="2200"/>
            </a:pPr>
            <a:r>
              <a:rPr lang="en" sz="1650">
                <a:solidFill>
                  <a:srgbClr val="000000"/>
                </a:solidFill>
              </a:rPr>
              <a:t>By default, exceptions result in the thread terminating after printing an error message</a:t>
            </a:r>
            <a:endParaRPr sz="1650">
              <a:solidFill>
                <a:srgbClr val="000000"/>
              </a:solidFill>
            </a:endParaRPr>
          </a:p>
          <a:p>
            <a:pPr indent="-276225">
              <a:spcBef>
                <a:spcPts val="750"/>
              </a:spcBef>
              <a:buClr>
                <a:srgbClr val="000000"/>
              </a:buClr>
              <a:buSzPts val="2200"/>
            </a:pPr>
            <a:r>
              <a:rPr lang="en" sz="1650">
                <a:solidFill>
                  <a:srgbClr val="000000"/>
                </a:solidFill>
              </a:rPr>
              <a:t>However, exception handlers can catch specify exceptions and recover from error</a:t>
            </a:r>
            <a:endParaRPr sz="1650">
              <a:solidFill>
                <a:srgbClr val="000000"/>
              </a:solidFill>
            </a:endParaRPr>
          </a:p>
          <a:p>
            <a:pPr marL="0" indent="0">
              <a:spcBef>
                <a:spcPts val="750"/>
              </a:spcBef>
              <a:buNone/>
            </a:pPr>
            <a:endParaRPr sz="1650">
              <a:solidFill>
                <a:srgbClr val="000000"/>
              </a:solidFill>
            </a:endParaRPr>
          </a:p>
          <a:p>
            <a:pPr indent="0">
              <a:spcBef>
                <a:spcPts val="750"/>
              </a:spcBef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(&lt;exception type&gt; e) {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>
              <a:spcBef>
                <a:spcPts val="750"/>
              </a:spcBef>
              <a:buNone/>
            </a:pP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 statements that handle the exception</a:t>
            </a:r>
            <a:endParaRPr sz="165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10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594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/>
              <a:t>Throwing an Exception</a:t>
            </a:r>
            <a:endParaRPr/>
          </a:p>
        </p:txBody>
      </p:sp>
      <p:sp>
        <p:nvSpPr>
          <p:cNvPr id="816" name="Google Shape;816;p110"/>
          <p:cNvSpPr txBox="1">
            <a:spLocks noGrp="1"/>
          </p:cNvSpPr>
          <p:nvPr>
            <p:ph type="body" idx="1"/>
          </p:nvPr>
        </p:nvSpPr>
        <p:spPr>
          <a:xfrm>
            <a:off x="646369" y="1915050"/>
            <a:ext cx="7886700" cy="3867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MyException extends Exception { }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MyClass {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sub(){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/*no error occurred*/</a:t>
            </a: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indent="34290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/*proceed normally*/</a:t>
            </a:r>
            <a:endParaRPr sz="165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indent="34290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/*error occurred*/</a:t>
            </a:r>
            <a:endParaRPr sz="165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indent="34290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MyException();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750"/>
              </a:spcBef>
              <a:buClr>
                <a:schemeClr val="dk1"/>
              </a:buClr>
              <a:buSzPts val="1100"/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1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594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/>
              <a:t>Catching an Exception</a:t>
            </a:r>
            <a:endParaRPr/>
          </a:p>
        </p:txBody>
      </p:sp>
      <p:sp>
        <p:nvSpPr>
          <p:cNvPr id="823" name="Google Shape;823;p111"/>
          <p:cNvSpPr txBox="1">
            <a:spLocks noGrp="1"/>
          </p:cNvSpPr>
          <p:nvPr>
            <p:ph type="body" idx="1"/>
          </p:nvPr>
        </p:nvSpPr>
        <p:spPr>
          <a:xfrm>
            <a:off x="646369" y="1915050"/>
            <a:ext cx="7886700" cy="3867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750"/>
              </a:spcBef>
              <a:buNone/>
            </a:pP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750"/>
              </a:spcBef>
              <a:buNone/>
            </a:pP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 that could throw an exception</a:t>
            </a: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catch (&lt;exception type&gt; e) {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750"/>
              </a:spcBef>
              <a:buNone/>
            </a:pP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 that handle the exception</a:t>
            </a:r>
            <a:b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catch (&lt;exception type&gt; e) { </a:t>
            </a: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//e higher in hierarchy</a:t>
            </a:r>
            <a:endParaRPr sz="165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750"/>
              </a:spcBef>
              <a:buNone/>
            </a:pP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 that handle the exception</a:t>
            </a:r>
            <a:b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finally {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342900">
              <a:spcBef>
                <a:spcPts val="750"/>
              </a:spcBef>
              <a:buNone/>
            </a:pP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//release resources </a:t>
            </a:r>
            <a:b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6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//other statements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12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594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/>
              <a:t>Execution of Try-Catch Blocks</a:t>
            </a:r>
            <a:endParaRPr/>
          </a:p>
        </p:txBody>
      </p:sp>
      <p:sp>
        <p:nvSpPr>
          <p:cNvPr id="830" name="Google Shape;830;p112"/>
          <p:cNvSpPr txBox="1">
            <a:spLocks noGrp="1"/>
          </p:cNvSpPr>
          <p:nvPr>
            <p:ph type="body" idx="1"/>
          </p:nvPr>
        </p:nvSpPr>
        <p:spPr>
          <a:xfrm>
            <a:off x="646369" y="1767938"/>
            <a:ext cx="7886700" cy="4014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indent="-257175">
              <a:spcBef>
                <a:spcPts val="750"/>
              </a:spcBef>
              <a:buClr>
                <a:srgbClr val="000000"/>
              </a:buClr>
              <a:buSzPts val="1800"/>
            </a:pPr>
            <a:r>
              <a:rPr lang="en" sz="1350" dirty="0">
                <a:solidFill>
                  <a:srgbClr val="000000"/>
                </a:solidFill>
              </a:rPr>
              <a:t>For normal execution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try block executes, then finally block executes, then other statements execute</a:t>
            </a:r>
            <a:endParaRPr sz="1350" dirty="0">
              <a:solidFill>
                <a:srgbClr val="000000"/>
              </a:solidFill>
            </a:endParaRPr>
          </a:p>
          <a:p>
            <a:pPr indent="-257175">
              <a:spcBef>
                <a:spcPts val="750"/>
              </a:spcBef>
              <a:buClr>
                <a:srgbClr val="000000"/>
              </a:buClr>
              <a:buSzPts val="1800"/>
            </a:pPr>
            <a:r>
              <a:rPr lang="en" sz="1350" dirty="0">
                <a:solidFill>
                  <a:srgbClr val="000000"/>
                </a:solidFill>
              </a:rPr>
              <a:t>When an error is caught and the catch block throws an exceptions or returns: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try block is interrupted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catch block executes (until throw or return statement)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finally block executes</a:t>
            </a:r>
            <a:endParaRPr sz="1350" dirty="0">
              <a:solidFill>
                <a:srgbClr val="000000"/>
              </a:solidFill>
            </a:endParaRPr>
          </a:p>
          <a:p>
            <a:pPr indent="-257175">
              <a:spcBef>
                <a:spcPts val="750"/>
              </a:spcBef>
              <a:buClr>
                <a:srgbClr val="000000"/>
              </a:buClr>
              <a:buSzPts val="1800"/>
            </a:pPr>
            <a:r>
              <a:rPr lang="en" sz="1350" dirty="0">
                <a:solidFill>
                  <a:srgbClr val="000000"/>
                </a:solidFill>
              </a:rPr>
              <a:t>When an error is caught and catch block doesn’t throw an exception or return: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try block is interrupted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catch block executes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finally block executes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other statements execute</a:t>
            </a:r>
            <a:endParaRPr sz="1350" dirty="0">
              <a:solidFill>
                <a:srgbClr val="000000"/>
              </a:solidFill>
            </a:endParaRPr>
          </a:p>
          <a:p>
            <a:pPr indent="-257175">
              <a:spcBef>
                <a:spcPts val="750"/>
              </a:spcBef>
              <a:buClr>
                <a:srgbClr val="000000"/>
              </a:buClr>
              <a:buSzPts val="1800"/>
            </a:pPr>
            <a:r>
              <a:rPr lang="en" sz="1350" dirty="0">
                <a:solidFill>
                  <a:srgbClr val="000000"/>
                </a:solidFill>
              </a:rPr>
              <a:t>When an error occurs that is not caught: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try block is interrupted</a:t>
            </a:r>
            <a:endParaRPr sz="1350" dirty="0">
              <a:solidFill>
                <a:srgbClr val="000000"/>
              </a:solidFill>
            </a:endParaRPr>
          </a:p>
          <a:p>
            <a:pPr marL="685800" lvl="1" indent="-257175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800"/>
              <a:buChar char="•"/>
            </a:pPr>
            <a:r>
              <a:rPr lang="en" sz="1350" dirty="0">
                <a:solidFill>
                  <a:srgbClr val="000000"/>
                </a:solidFill>
              </a:rPr>
              <a:t>finally block executes</a:t>
            </a:r>
            <a:endParaRPr sz="135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3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594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/>
              <a:t>Exception Hierarchy</a:t>
            </a:r>
            <a:endParaRPr/>
          </a:p>
        </p:txBody>
      </p:sp>
      <p:sp>
        <p:nvSpPr>
          <p:cNvPr id="837" name="Google Shape;837;p113"/>
          <p:cNvSpPr/>
          <p:nvPr/>
        </p:nvSpPr>
        <p:spPr>
          <a:xfrm>
            <a:off x="3791588" y="1938150"/>
            <a:ext cx="15007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Object</a:t>
            </a:r>
            <a:endParaRPr sz="1350"/>
          </a:p>
        </p:txBody>
      </p:sp>
      <p:sp>
        <p:nvSpPr>
          <p:cNvPr id="838" name="Google Shape;838;p113"/>
          <p:cNvSpPr/>
          <p:nvPr/>
        </p:nvSpPr>
        <p:spPr>
          <a:xfrm>
            <a:off x="5831044" y="3095081"/>
            <a:ext cx="15007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b="1"/>
              <a:t>Exception</a:t>
            </a:r>
            <a:endParaRPr sz="1350" b="1"/>
          </a:p>
        </p:txBody>
      </p:sp>
      <p:sp>
        <p:nvSpPr>
          <p:cNvPr id="839" name="Google Shape;839;p113"/>
          <p:cNvSpPr/>
          <p:nvPr/>
        </p:nvSpPr>
        <p:spPr>
          <a:xfrm>
            <a:off x="1752113" y="3095081"/>
            <a:ext cx="15007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b="1"/>
              <a:t>Error</a:t>
            </a:r>
            <a:endParaRPr sz="1350" b="1"/>
          </a:p>
        </p:txBody>
      </p:sp>
      <p:sp>
        <p:nvSpPr>
          <p:cNvPr id="840" name="Google Shape;840;p113"/>
          <p:cNvSpPr/>
          <p:nvPr/>
        </p:nvSpPr>
        <p:spPr>
          <a:xfrm>
            <a:off x="3791579" y="2567906"/>
            <a:ext cx="15007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b="1"/>
              <a:t>Throwable</a:t>
            </a:r>
            <a:endParaRPr sz="1350" b="1"/>
          </a:p>
        </p:txBody>
      </p:sp>
      <p:sp>
        <p:nvSpPr>
          <p:cNvPr id="841" name="Google Shape;841;p113"/>
          <p:cNvSpPr/>
          <p:nvPr/>
        </p:nvSpPr>
        <p:spPr>
          <a:xfrm>
            <a:off x="672525" y="369037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OutOfMemoryError</a:t>
            </a:r>
            <a:endParaRPr sz="1350"/>
          </a:p>
        </p:txBody>
      </p:sp>
      <p:sp>
        <p:nvSpPr>
          <p:cNvPr id="842" name="Google Shape;842;p113"/>
          <p:cNvSpPr/>
          <p:nvPr/>
        </p:nvSpPr>
        <p:spPr>
          <a:xfrm>
            <a:off x="2698988" y="369037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StackOverflowError</a:t>
            </a:r>
            <a:endParaRPr sz="1350"/>
          </a:p>
        </p:txBody>
      </p:sp>
      <p:sp>
        <p:nvSpPr>
          <p:cNvPr id="843" name="Google Shape;843;p113"/>
          <p:cNvSpPr/>
          <p:nvPr/>
        </p:nvSpPr>
        <p:spPr>
          <a:xfrm>
            <a:off x="672525" y="443332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LinkageError</a:t>
            </a:r>
            <a:endParaRPr sz="1350"/>
          </a:p>
        </p:txBody>
      </p:sp>
      <p:sp>
        <p:nvSpPr>
          <p:cNvPr id="844" name="Google Shape;844;p113"/>
          <p:cNvSpPr/>
          <p:nvPr/>
        </p:nvSpPr>
        <p:spPr>
          <a:xfrm>
            <a:off x="2698988" y="443332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dirty="0"/>
              <a:t>IlegalArgumentException</a:t>
            </a:r>
            <a:endParaRPr sz="1350" dirty="0"/>
          </a:p>
        </p:txBody>
      </p:sp>
      <p:sp>
        <p:nvSpPr>
          <p:cNvPr id="845" name="Google Shape;845;p113"/>
          <p:cNvSpPr/>
          <p:nvPr/>
        </p:nvSpPr>
        <p:spPr>
          <a:xfrm>
            <a:off x="672525" y="517627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dirty="0"/>
              <a:t>NumberFormatException</a:t>
            </a:r>
            <a:endParaRPr sz="1350" dirty="0"/>
          </a:p>
        </p:txBody>
      </p:sp>
      <p:sp>
        <p:nvSpPr>
          <p:cNvPr id="846" name="Google Shape;846;p113"/>
          <p:cNvSpPr/>
          <p:nvPr/>
        </p:nvSpPr>
        <p:spPr>
          <a:xfrm>
            <a:off x="2698988" y="517627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dirty="0"/>
              <a:t>ArithmeticException</a:t>
            </a:r>
            <a:endParaRPr sz="1350" dirty="0"/>
          </a:p>
        </p:txBody>
      </p:sp>
      <p:sp>
        <p:nvSpPr>
          <p:cNvPr id="847" name="Google Shape;847;p113"/>
          <p:cNvSpPr/>
          <p:nvPr/>
        </p:nvSpPr>
        <p:spPr>
          <a:xfrm>
            <a:off x="4787325" y="369037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b="1"/>
              <a:t>RuntimeException</a:t>
            </a:r>
            <a:endParaRPr sz="1350" b="1"/>
          </a:p>
        </p:txBody>
      </p:sp>
      <p:sp>
        <p:nvSpPr>
          <p:cNvPr id="848" name="Google Shape;848;p113"/>
          <p:cNvSpPr/>
          <p:nvPr/>
        </p:nvSpPr>
        <p:spPr>
          <a:xfrm>
            <a:off x="6813788" y="369037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IOException</a:t>
            </a:r>
            <a:endParaRPr sz="1350"/>
          </a:p>
        </p:txBody>
      </p:sp>
      <p:sp>
        <p:nvSpPr>
          <p:cNvPr id="849" name="Google Shape;849;p113"/>
          <p:cNvSpPr/>
          <p:nvPr/>
        </p:nvSpPr>
        <p:spPr>
          <a:xfrm>
            <a:off x="4787325" y="4433325"/>
            <a:ext cx="1649250" cy="428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dirty="0"/>
              <a:t>IndexOutOfBounds</a:t>
            </a:r>
            <a:endParaRPr sz="1350" dirty="0"/>
          </a:p>
          <a:p>
            <a:pPr algn="ctr"/>
            <a:r>
              <a:rPr lang="en" sz="1350" dirty="0"/>
              <a:t>Exception</a:t>
            </a:r>
            <a:endParaRPr sz="1350" dirty="0"/>
          </a:p>
        </p:txBody>
      </p:sp>
      <p:sp>
        <p:nvSpPr>
          <p:cNvPr id="850" name="Google Shape;850;p113"/>
          <p:cNvSpPr/>
          <p:nvPr/>
        </p:nvSpPr>
        <p:spPr>
          <a:xfrm>
            <a:off x="6813788" y="443332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dirty="0"/>
              <a:t>FileNotFoundException</a:t>
            </a:r>
            <a:endParaRPr sz="1350" dirty="0"/>
          </a:p>
        </p:txBody>
      </p:sp>
      <p:sp>
        <p:nvSpPr>
          <p:cNvPr id="851" name="Google Shape;851;p113"/>
          <p:cNvSpPr/>
          <p:nvPr/>
        </p:nvSpPr>
        <p:spPr>
          <a:xfrm>
            <a:off x="4787325" y="5176275"/>
            <a:ext cx="1649250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 dirty="0"/>
              <a:t>ArrayIndexOutOfBoundsException</a:t>
            </a:r>
            <a:endParaRPr sz="1350" dirty="0"/>
          </a:p>
        </p:txBody>
      </p:sp>
      <p:sp>
        <p:nvSpPr>
          <p:cNvPr id="852" name="Google Shape;852;p113"/>
          <p:cNvSpPr/>
          <p:nvPr/>
        </p:nvSpPr>
        <p:spPr>
          <a:xfrm>
            <a:off x="6875663" y="5176275"/>
            <a:ext cx="1587375" cy="314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SocketException</a:t>
            </a:r>
            <a:endParaRPr sz="1350"/>
          </a:p>
        </p:txBody>
      </p:sp>
      <p:cxnSp>
        <p:nvCxnSpPr>
          <p:cNvPr id="853" name="Google Shape;853;p113"/>
          <p:cNvCxnSpPr>
            <a:stCxn id="840" idx="0"/>
            <a:endCxn id="837" idx="2"/>
          </p:cNvCxnSpPr>
          <p:nvPr/>
        </p:nvCxnSpPr>
        <p:spPr>
          <a:xfrm rot="-5400000">
            <a:off x="4384454" y="2409956"/>
            <a:ext cx="315450" cy="45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4" name="Google Shape;854;p113"/>
          <p:cNvCxnSpPr>
            <a:stCxn id="839" idx="0"/>
            <a:endCxn id="840" idx="1"/>
          </p:cNvCxnSpPr>
          <p:nvPr/>
        </p:nvCxnSpPr>
        <p:spPr>
          <a:xfrm rot="-5400000">
            <a:off x="2961938" y="2265506"/>
            <a:ext cx="370125" cy="12890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5" name="Google Shape;855;p113"/>
          <p:cNvCxnSpPr>
            <a:stCxn id="838" idx="0"/>
            <a:endCxn id="840" idx="3"/>
          </p:cNvCxnSpPr>
          <p:nvPr/>
        </p:nvCxnSpPr>
        <p:spPr>
          <a:xfrm rot="5400000" flipH="1">
            <a:off x="5751844" y="2265506"/>
            <a:ext cx="370125" cy="12890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6" name="Google Shape;856;p113"/>
          <p:cNvCxnSpPr>
            <a:stCxn id="841" idx="0"/>
            <a:endCxn id="839" idx="2"/>
          </p:cNvCxnSpPr>
          <p:nvPr/>
        </p:nvCxnSpPr>
        <p:spPr>
          <a:xfrm rot="-5400000">
            <a:off x="1859288" y="3047213"/>
            <a:ext cx="281025" cy="10053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113"/>
          <p:cNvCxnSpPr>
            <a:stCxn id="842" idx="0"/>
            <a:endCxn id="839" idx="2"/>
          </p:cNvCxnSpPr>
          <p:nvPr/>
        </p:nvCxnSpPr>
        <p:spPr>
          <a:xfrm rot="5400000" flipH="1">
            <a:off x="2872575" y="3039338"/>
            <a:ext cx="281025" cy="102105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113"/>
          <p:cNvCxnSpPr>
            <a:stCxn id="843" idx="0"/>
            <a:endCxn id="839" idx="2"/>
          </p:cNvCxnSpPr>
          <p:nvPr/>
        </p:nvCxnSpPr>
        <p:spPr>
          <a:xfrm rot="-5400000">
            <a:off x="1487813" y="3418688"/>
            <a:ext cx="1023975" cy="1005300"/>
          </a:xfrm>
          <a:prstGeom prst="bentConnector3">
            <a:avLst>
              <a:gd name="adj1" fmla="val 235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113"/>
          <p:cNvCxnSpPr>
            <a:stCxn id="847" idx="0"/>
            <a:endCxn id="838" idx="2"/>
          </p:cNvCxnSpPr>
          <p:nvPr/>
        </p:nvCxnSpPr>
        <p:spPr>
          <a:xfrm rot="-5400000">
            <a:off x="5956200" y="3065100"/>
            <a:ext cx="281025" cy="969525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113"/>
          <p:cNvCxnSpPr>
            <a:stCxn id="848" idx="0"/>
            <a:endCxn id="838" idx="2"/>
          </p:cNvCxnSpPr>
          <p:nvPr/>
        </p:nvCxnSpPr>
        <p:spPr>
          <a:xfrm rot="5400000" flipH="1">
            <a:off x="6969375" y="3021338"/>
            <a:ext cx="281025" cy="105705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1" name="Google Shape;861;p113"/>
          <p:cNvCxnSpPr>
            <a:cxnSpLocks/>
            <a:stCxn id="849" idx="0"/>
            <a:endCxn id="847" idx="2"/>
          </p:cNvCxnSpPr>
          <p:nvPr/>
        </p:nvCxnSpPr>
        <p:spPr>
          <a:xfrm rot="5400000" flipH="1" flipV="1">
            <a:off x="5397638" y="4219013"/>
            <a:ext cx="42862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2" name="Google Shape;862;p113"/>
          <p:cNvCxnSpPr>
            <a:cxnSpLocks/>
            <a:stCxn id="846" idx="3"/>
            <a:endCxn id="847" idx="1"/>
          </p:cNvCxnSpPr>
          <p:nvPr/>
        </p:nvCxnSpPr>
        <p:spPr>
          <a:xfrm rot="10800000" flipH="1">
            <a:off x="4348238" y="3847538"/>
            <a:ext cx="439200" cy="14859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113"/>
          <p:cNvCxnSpPr>
            <a:cxnSpLocks/>
            <a:stCxn id="851" idx="0"/>
            <a:endCxn id="849" idx="2"/>
          </p:cNvCxnSpPr>
          <p:nvPr/>
        </p:nvCxnSpPr>
        <p:spPr>
          <a:xfrm rot="5400000" flipH="1" flipV="1">
            <a:off x="5454788" y="5019113"/>
            <a:ext cx="31432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6" name="Google Shape;866;p113"/>
          <p:cNvCxnSpPr>
            <a:cxnSpLocks/>
            <a:stCxn id="850" idx="0"/>
            <a:endCxn id="848" idx="2"/>
          </p:cNvCxnSpPr>
          <p:nvPr/>
        </p:nvCxnSpPr>
        <p:spPr>
          <a:xfrm rot="-5400000">
            <a:off x="7424325" y="4218788"/>
            <a:ext cx="428625" cy="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7" name="Google Shape;867;p113"/>
          <p:cNvCxnSpPr>
            <a:cxnSpLocks/>
            <a:stCxn id="852" idx="3"/>
            <a:endCxn id="848" idx="3"/>
          </p:cNvCxnSpPr>
          <p:nvPr/>
        </p:nvCxnSpPr>
        <p:spPr>
          <a:xfrm rot="10800000" flipH="1">
            <a:off x="8463038" y="3847538"/>
            <a:ext cx="450" cy="14859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26C8-B378-4E64-92F0-A979995D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@ControllerAdvice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653E-328C-4A84-B669-2D7D8E6C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and </a:t>
            </a:r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annotation</a:t>
            </a:r>
            <a:r>
              <a:rPr lang="et-EE" dirty="0"/>
              <a:t> @ControllerAdvice</a:t>
            </a:r>
          </a:p>
          <a:p>
            <a:r>
              <a:rPr lang="et-EE" dirty="0" err="1"/>
              <a:t>Now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add</a:t>
            </a:r>
            <a:r>
              <a:rPr lang="et-EE" dirty="0"/>
              <a:t> @ExceptionHandler </a:t>
            </a:r>
            <a:r>
              <a:rPr lang="et-EE" dirty="0" err="1"/>
              <a:t>method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define</a:t>
            </a:r>
            <a:r>
              <a:rPr lang="et-EE" dirty="0"/>
              <a:t> </a:t>
            </a:r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handle</a:t>
            </a:r>
            <a:r>
              <a:rPr lang="et-EE" dirty="0"/>
              <a:t> </a:t>
            </a:r>
            <a:r>
              <a:rPr lang="et-EE" dirty="0" err="1"/>
              <a:t>specific</a:t>
            </a:r>
            <a:r>
              <a:rPr lang="et-EE" dirty="0"/>
              <a:t> </a:t>
            </a:r>
            <a:r>
              <a:rPr lang="et-EE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2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9741-B1C4-40B4-9692-B5A82683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 @ControllerAdvice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C7CA7B-9772-477C-B543-C1619AE94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953514"/>
            <a:ext cx="85141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@ControllerAdvice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MyErrorHandler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@ExceptionHandler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handelError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"handle exception here"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ErrorResponse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HttpHeaders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HttpStatus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BAD_REQUEST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0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7509</TotalTime>
  <Words>429</Words>
  <Application>Microsoft Office PowerPoint</Application>
  <PresentationFormat>On-screen Show (4:3)</PresentationFormat>
  <Paragraphs>77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JetBrains Mono</vt:lpstr>
      <vt:lpstr>Office'i kujundus</vt:lpstr>
      <vt:lpstr>Vali IT</vt:lpstr>
      <vt:lpstr>Exception Handling</vt:lpstr>
      <vt:lpstr>Throwing and Catching</vt:lpstr>
      <vt:lpstr>Throwing an Exception</vt:lpstr>
      <vt:lpstr>Catching an Exception</vt:lpstr>
      <vt:lpstr>Execution of Try-Catch Blocks</vt:lpstr>
      <vt:lpstr>Exception Hierarchy</vt:lpstr>
      <vt:lpstr>@ControllerAdvice</vt:lpstr>
      <vt:lpstr> @ControllerAdvice</vt:lpstr>
      <vt:lpstr>Return error status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141</cp:revision>
  <dcterms:created xsi:type="dcterms:W3CDTF">2016-08-12T10:54:44Z</dcterms:created>
  <dcterms:modified xsi:type="dcterms:W3CDTF">2020-11-12T06:57:18Z</dcterms:modified>
</cp:coreProperties>
</file>