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27"/>
  </p:notesMasterIdLst>
  <p:sldIdLst>
    <p:sldId id="256" r:id="rId4"/>
    <p:sldId id="288" r:id="rId5"/>
    <p:sldId id="289" r:id="rId6"/>
    <p:sldId id="290" r:id="rId7"/>
    <p:sldId id="258" r:id="rId8"/>
    <p:sldId id="259" r:id="rId9"/>
    <p:sldId id="261" r:id="rId10"/>
    <p:sldId id="269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2A41AB-53DC-488C-91F8-4C046F8077DD}">
  <a:tblStyle styleId="{382A41AB-53DC-488C-91F8-4C046F8077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76" autoAdjust="0"/>
  </p:normalViewPr>
  <p:slideViewPr>
    <p:cSldViewPr snapToGrid="0">
      <p:cViewPr varScale="1">
        <p:scale>
          <a:sx n="69" d="100"/>
          <a:sy n="69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49B2C732-1155-446A-8334-660B6B82052E}"/>
    <pc:docChg chg="delSld">
      <pc:chgData name="Siim Rebane" userId="25ec13ac778510f2" providerId="LiveId" clId="{49B2C732-1155-446A-8334-660B6B82052E}" dt="2020-11-16T09:22:42.194" v="9" actId="47"/>
      <pc:docMkLst>
        <pc:docMk/>
      </pc:docMkLst>
      <pc:sldChg chg="del">
        <pc:chgData name="Siim Rebane" userId="25ec13ac778510f2" providerId="LiveId" clId="{49B2C732-1155-446A-8334-660B6B82052E}" dt="2020-11-16T09:12:42.951" v="0" actId="47"/>
        <pc:sldMkLst>
          <pc:docMk/>
          <pc:sldMk cId="0" sldId="260"/>
        </pc:sldMkLst>
      </pc:sldChg>
      <pc:sldChg chg="del">
        <pc:chgData name="Siim Rebane" userId="25ec13ac778510f2" providerId="LiveId" clId="{49B2C732-1155-446A-8334-660B6B82052E}" dt="2020-11-16T09:12:46.369" v="1" actId="47"/>
        <pc:sldMkLst>
          <pc:docMk/>
          <pc:sldMk cId="0" sldId="262"/>
        </pc:sldMkLst>
      </pc:sldChg>
      <pc:sldChg chg="del">
        <pc:chgData name="Siim Rebane" userId="25ec13ac778510f2" providerId="LiveId" clId="{49B2C732-1155-446A-8334-660B6B82052E}" dt="2020-11-16T09:22:25.415" v="2" actId="47"/>
        <pc:sldMkLst>
          <pc:docMk/>
          <pc:sldMk cId="0" sldId="263"/>
        </pc:sldMkLst>
      </pc:sldChg>
      <pc:sldChg chg="del">
        <pc:chgData name="Siim Rebane" userId="25ec13ac778510f2" providerId="LiveId" clId="{49B2C732-1155-446A-8334-660B6B82052E}" dt="2020-11-16T09:22:26.177" v="3" actId="47"/>
        <pc:sldMkLst>
          <pc:docMk/>
          <pc:sldMk cId="0" sldId="264"/>
        </pc:sldMkLst>
      </pc:sldChg>
      <pc:sldChg chg="del">
        <pc:chgData name="Siim Rebane" userId="25ec13ac778510f2" providerId="LiveId" clId="{49B2C732-1155-446A-8334-660B6B82052E}" dt="2020-11-16T09:22:26.860" v="4" actId="47"/>
        <pc:sldMkLst>
          <pc:docMk/>
          <pc:sldMk cId="0" sldId="265"/>
        </pc:sldMkLst>
      </pc:sldChg>
      <pc:sldChg chg="del">
        <pc:chgData name="Siim Rebane" userId="25ec13ac778510f2" providerId="LiveId" clId="{49B2C732-1155-446A-8334-660B6B82052E}" dt="2020-11-16T09:22:27.758" v="5" actId="47"/>
        <pc:sldMkLst>
          <pc:docMk/>
          <pc:sldMk cId="0" sldId="266"/>
        </pc:sldMkLst>
      </pc:sldChg>
      <pc:sldChg chg="del">
        <pc:chgData name="Siim Rebane" userId="25ec13ac778510f2" providerId="LiveId" clId="{49B2C732-1155-446A-8334-660B6B82052E}" dt="2020-11-16T09:22:30.075" v="6" actId="47"/>
        <pc:sldMkLst>
          <pc:docMk/>
          <pc:sldMk cId="0" sldId="267"/>
        </pc:sldMkLst>
      </pc:sldChg>
      <pc:sldChg chg="del">
        <pc:chgData name="Siim Rebane" userId="25ec13ac778510f2" providerId="LiveId" clId="{49B2C732-1155-446A-8334-660B6B82052E}" dt="2020-11-16T09:22:31.310" v="7" actId="47"/>
        <pc:sldMkLst>
          <pc:docMk/>
          <pc:sldMk cId="0" sldId="268"/>
        </pc:sldMkLst>
      </pc:sldChg>
      <pc:sldChg chg="del">
        <pc:chgData name="Siim Rebane" userId="25ec13ac778510f2" providerId="LiveId" clId="{49B2C732-1155-446A-8334-660B6B82052E}" dt="2020-11-16T09:22:35.434" v="8" actId="47"/>
        <pc:sldMkLst>
          <pc:docMk/>
          <pc:sldMk cId="0" sldId="270"/>
        </pc:sldMkLst>
      </pc:sldChg>
      <pc:sldChg chg="del">
        <pc:chgData name="Siim Rebane" userId="25ec13ac778510f2" providerId="LiveId" clId="{49B2C732-1155-446A-8334-660B6B82052E}" dt="2020-11-16T09:22:42.194" v="9" actId="47"/>
        <pc:sldMkLst>
          <pc:docMk/>
          <pc:sldMk cId="0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600" cy="30844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1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Meta tags meaning: </a:t>
            </a:r>
            <a:r>
              <a:rPr lang="en-U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 elements are typically used to specify page description, keywords, author of the document, last modified, and other metadata.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7:notes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600" cy="30844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2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C4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1:notes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600" cy="30844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2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C5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2:notes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600" cy="30844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2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C6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C7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C8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3:notes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600" cy="30844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2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C9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4:notes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600" cy="30844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2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C11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6:notes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600" cy="30844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2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7:notes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600" cy="30844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2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C6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C7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C8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8:notes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9472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958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99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600" cy="30844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1.Client side: Who access a website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2.Server side: information/data  that is stored in a computer (server) and later is distributed to clients (users)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:notes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600" cy="30844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1.Quirks mode works on different browsers and supports everything virtually that looks like HTML. But quirks mode result rendering different pages in different browsers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2. HTML 2.0 was introduced 1995, it was the first standard version and was good for codifying existing practice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3. HTML 3.2 was the first version which was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radifyed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by world wide web and it was </a:t>
            </a:r>
            <a:r>
              <a:rPr lang="en-US" sz="2000" b="0" strike="noStrike" dirty="0" err="1">
                <a:latin typeface="Arial"/>
                <a:ea typeface="Arial"/>
                <a:cs typeface="Arial"/>
                <a:sym typeface="Arial"/>
              </a:rPr>
              <a:t>radified</a:t>
            </a: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 in 1997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4. 4.01 was unveiled a year after to fix some issues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latin typeface="Arial"/>
                <a:ea typeface="Arial"/>
                <a:cs typeface="Arial"/>
                <a:sym typeface="Arial"/>
              </a:rPr>
              <a:t>5. 14 years after HTML 4 , 5 has been released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:notes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Global attributes in HTML5:   http://www.w3schools.com/tags/ref_standardattributes.asp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4:notes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600" cy="30844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1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-HTML pages are like text documents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-it is very similar to a book -&gt; head, headings, subheadings, test, images, videos and etc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45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latin typeface="Arial"/>
                <a:ea typeface="Arial"/>
                <a:cs typeface="Arial"/>
                <a:sym typeface="Arial"/>
              </a:rPr>
              <a:t>-HTML describes the structure of the documents 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6:notes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7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8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9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ref_colornames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www.w3schools.com/tags/ref_colorpicker.asp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ref_html_dtd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/>
          <p:nvPr/>
        </p:nvSpPr>
        <p:spPr>
          <a:xfrm>
            <a:off x="838080" y="62820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Course topics: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0"/>
          <p:cNvSpPr/>
          <p:nvPr/>
        </p:nvSpPr>
        <p:spPr>
          <a:xfrm>
            <a:off x="838080" y="2660400"/>
            <a:ext cx="10513800" cy="218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6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68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68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UX/UI design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68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324720"/>
            <a:ext cx="1031760" cy="60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6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elements 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6"/>
          <p:cNvSpPr/>
          <p:nvPr/>
        </p:nvSpPr>
        <p:spPr>
          <a:xfrm>
            <a:off x="2637360" y="1726920"/>
            <a:ext cx="3269520" cy="447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&lt;! DOCTYPE html&gt; = HTML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&lt;html&gt; = initiate page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&lt;/html&gt; = end of page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/>
          <p:nvPr/>
        </p:nvSpPr>
        <p:spPr>
          <a:xfrm>
            <a:off x="3524040" y="2978280"/>
            <a:ext cx="961560" cy="1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6"/>
          <p:cNvSpPr/>
          <p:nvPr/>
        </p:nvSpPr>
        <p:spPr>
          <a:xfrm>
            <a:off x="4092175" y="3589675"/>
            <a:ext cx="20562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06000"/>
                </a:solidFill>
                <a:latin typeface="Calibri"/>
                <a:ea typeface="Calibri"/>
                <a:cs typeface="Calibri"/>
                <a:sym typeface="Calibri"/>
              </a:rPr>
              <a:t>&lt;title&gt;          &lt;/title&gt;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6"/>
          <p:cNvSpPr/>
          <p:nvPr/>
        </p:nvSpPr>
        <p:spPr>
          <a:xfrm>
            <a:off x="3544200" y="4393080"/>
            <a:ext cx="961560" cy="14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/>
          <p:nvPr/>
        </p:nvSpPr>
        <p:spPr>
          <a:xfrm>
            <a:off x="6037920" y="2378160"/>
            <a:ext cx="4442400" cy="1186200"/>
          </a:xfrm>
          <a:prstGeom prst="rect">
            <a:avLst/>
          </a:prstGeom>
          <a:solidFill>
            <a:srgbClr val="FEE599">
              <a:alpha val="69803"/>
            </a:srgbClr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&lt;meta charset="utf-8"&gt; 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informs the browser what type of letters the page is written in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&lt;meta name="description" content="”&gt;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keywords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56"/>
          <p:cNvCxnSpPr/>
          <p:nvPr/>
        </p:nvCxnSpPr>
        <p:spPr>
          <a:xfrm rot="5400000">
            <a:off x="6114960" y="1295280"/>
            <a:ext cx="1057680" cy="3223080"/>
          </a:xfrm>
          <a:prstGeom prst="bentConnector3">
            <a:avLst>
              <a:gd name="adj1" fmla="val -19937"/>
            </a:avLst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56"/>
          <p:cNvSpPr/>
          <p:nvPr/>
        </p:nvSpPr>
        <p:spPr>
          <a:xfrm>
            <a:off x="5986800" y="4454280"/>
            <a:ext cx="4442400" cy="1460400"/>
          </a:xfrm>
          <a:prstGeom prst="rect">
            <a:avLst/>
          </a:prstGeom>
          <a:solidFill>
            <a:srgbClr val="FEE599">
              <a:alpha val="69803"/>
            </a:srgbClr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contains the code that generates what you see in a browser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tags: text, lists, links, images, tables, and forms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56"/>
          <p:cNvCxnSpPr/>
          <p:nvPr/>
        </p:nvCxnSpPr>
        <p:spPr>
          <a:xfrm flipH="1">
            <a:off x="4882800" y="5190840"/>
            <a:ext cx="1075800" cy="3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293" name="Google Shape;29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324720"/>
            <a:ext cx="1031760" cy="60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7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HTML5 layout 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7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6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&lt;div&gt; element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&lt;header&gt;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&lt;nav&gt;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&lt;aside&gt;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&lt;article&gt;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&lt;footer&gt;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7120" y="766440"/>
            <a:ext cx="5153760" cy="564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/>
          <p:nvPr/>
        </p:nvSpPr>
        <p:spPr>
          <a:xfrm>
            <a:off x="888120" y="252648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Working with images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324720"/>
            <a:ext cx="1031760" cy="60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add images 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0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6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same folder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68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a subfolder of the page referencing it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68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somewhere else on the World Wide Web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68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adding an alternative description</a:t>
            </a:r>
            <a:r>
              <a:rPr lang="en-US" sz="20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size frame the image.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0"/>
          <p:cNvSpPr/>
          <p:nvPr/>
        </p:nvSpPr>
        <p:spPr>
          <a:xfrm>
            <a:off x="1523880" y="2296800"/>
            <a:ext cx="4570200" cy="91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&lt;img src=”image.jpg"  /&gt;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0"/>
          <p:cNvSpPr/>
          <p:nvPr/>
        </p:nvSpPr>
        <p:spPr>
          <a:xfrm>
            <a:off x="1523880" y="3354840"/>
            <a:ext cx="4570200" cy="6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&lt;img src="images/me.jpg"/&gt;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0"/>
          <p:cNvSpPr/>
          <p:nvPr/>
        </p:nvSpPr>
        <p:spPr>
          <a:xfrm>
            <a:off x="1521360" y="4398840"/>
            <a:ext cx="7408080" cy="6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&lt;img src="http://www.apple.com/apple.jpg" /&gt;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0"/>
          <p:cNvSpPr/>
          <p:nvPr/>
        </p:nvSpPr>
        <p:spPr>
          <a:xfrm>
            <a:off x="5936040" y="3327480"/>
            <a:ext cx="5988960" cy="6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&lt;img src=”../ images/me.jpg"/&gt;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324720"/>
            <a:ext cx="1031760" cy="60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Hyperlinks 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61"/>
          <p:cNvSpPr/>
          <p:nvPr/>
        </p:nvSpPr>
        <p:spPr>
          <a:xfrm>
            <a:off x="838080" y="1417680"/>
            <a:ext cx="10513800" cy="528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6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Hyperlink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 href="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text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 bookmark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 readers to jump to specific parts of a Web page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1600200" marR="0" lvl="3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create the bookmark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057400" marR="0" lvl="4" indent="-226799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&lt;h2 id=”book”&gt; my books&lt;/h2&gt;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1600200" marR="0" lvl="3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link it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057400" marR="0" lvl="4" indent="-226799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&lt;a href=”#book"&gt;see my book list&lt;/a&gt;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Target attributes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1085760" marR="0" lvl="2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target="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_blank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– open a new tab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1085760" marR="0" lvl="2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target=”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_self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“  - open same window/frame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324720"/>
            <a:ext cx="1031760" cy="60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2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elements 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85800" marR="0" lvl="1" indent="-226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UL (bullet)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2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OL (number)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3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DL (definition/description)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62"/>
          <p:cNvSpPr/>
          <p:nvPr/>
        </p:nvSpPr>
        <p:spPr>
          <a:xfrm>
            <a:off x="4886640" y="1647720"/>
            <a:ext cx="4570200" cy="91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&lt;ul&gt;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&lt;li&gt;List 1&lt;/li&gt;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&lt;/ul&gt;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2"/>
          <p:cNvSpPr/>
          <p:nvPr/>
        </p:nvSpPr>
        <p:spPr>
          <a:xfrm>
            <a:off x="4886640" y="3078000"/>
            <a:ext cx="4570200" cy="91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&lt;ol&gt;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&lt;li&gt;List 1&lt;/li&gt;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&lt;/ol&gt;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2"/>
          <p:cNvSpPr/>
          <p:nvPr/>
        </p:nvSpPr>
        <p:spPr>
          <a:xfrm>
            <a:off x="4886640" y="4851360"/>
            <a:ext cx="4570200" cy="1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&lt;dl&gt;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&lt;dt&gt;Term 1&lt;/dt&gt;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&lt;dd&gt;Definition of term &lt;/dd&gt;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&lt;/dl&gt;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324720"/>
            <a:ext cx="1031760" cy="60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3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Tables 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3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6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r>
              <a:rPr lang="en-US" sz="28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width= “763px”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the width of the table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height = “99px”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the height</a:t>
            </a:r>
            <a:r>
              <a:rPr lang="en-US" sz="20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the table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rowspan=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cell span many rows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border =1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define a border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valign/align</a:t>
            </a:r>
            <a:r>
              <a:rPr lang="en-US" sz="20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vertical and horizontal alignment </a:t>
            </a:r>
            <a:r>
              <a:rPr lang="en-US" sz="15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valign="middle" , align="center" </a:t>
            </a:r>
            <a:endParaRPr sz="15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bgcolor = “#597172”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the background color of the table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colspan = "2” =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cell span 2 columns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63"/>
          <p:cNvSpPr/>
          <p:nvPr/>
        </p:nvSpPr>
        <p:spPr>
          <a:xfrm>
            <a:off x="1981080" y="4833360"/>
            <a:ext cx="8227800" cy="1321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&lt;table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width="763px" border="1" align="center" cellpadding="5" cellspacing="3”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&lt;tr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align="center" valign="middle" bgcolor="#597172”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&lt;td 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height="99" colspan="2”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324720"/>
            <a:ext cx="1031760" cy="60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5"/>
          <p:cNvSpPr/>
          <p:nvPr/>
        </p:nvSpPr>
        <p:spPr>
          <a:xfrm>
            <a:off x="2413440" y="3944160"/>
            <a:ext cx="4293000" cy="1607760"/>
          </a:xfrm>
          <a:prstGeom prst="rect">
            <a:avLst/>
          </a:prstGeom>
          <a:solidFill>
            <a:schemeClr val="accent4">
              <a:alpha val="35686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65"/>
          <p:cNvSpPr/>
          <p:nvPr/>
        </p:nvSpPr>
        <p:spPr>
          <a:xfrm>
            <a:off x="4508280" y="4238640"/>
            <a:ext cx="1164240" cy="250560"/>
          </a:xfrm>
          <a:prstGeom prst="rect">
            <a:avLst/>
          </a:prstGeom>
          <a:solidFill>
            <a:srgbClr val="757070">
              <a:alpha val="35686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65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Forms 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5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6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Enables you to collect information from users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5"/>
          <p:cNvSpPr/>
          <p:nvPr/>
        </p:nvSpPr>
        <p:spPr>
          <a:xfrm>
            <a:off x="4495320" y="4619880"/>
            <a:ext cx="1177200" cy="220680"/>
          </a:xfrm>
          <a:prstGeom prst="rect">
            <a:avLst/>
          </a:prstGeom>
          <a:solidFill>
            <a:srgbClr val="757070">
              <a:alpha val="35686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65"/>
          <p:cNvSpPr/>
          <p:nvPr/>
        </p:nvSpPr>
        <p:spPr>
          <a:xfrm>
            <a:off x="1146960" y="5928480"/>
            <a:ext cx="457020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&lt;/form&gt;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5"/>
          <p:cNvSpPr/>
          <p:nvPr/>
        </p:nvSpPr>
        <p:spPr>
          <a:xfrm>
            <a:off x="1981080" y="3193560"/>
            <a:ext cx="137124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&lt;form 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65"/>
          <p:cNvSpPr/>
          <p:nvPr/>
        </p:nvSpPr>
        <p:spPr>
          <a:xfrm>
            <a:off x="2561760" y="4151520"/>
            <a:ext cx="415440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Username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5"/>
          <p:cNvSpPr/>
          <p:nvPr/>
        </p:nvSpPr>
        <p:spPr>
          <a:xfrm>
            <a:off x="2611440" y="4585680"/>
            <a:ext cx="415440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Password :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5"/>
          <p:cNvSpPr/>
          <p:nvPr/>
        </p:nvSpPr>
        <p:spPr>
          <a:xfrm>
            <a:off x="3850920" y="5022000"/>
            <a:ext cx="1786320" cy="3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5"/>
          <p:cNvSpPr/>
          <p:nvPr/>
        </p:nvSpPr>
        <p:spPr>
          <a:xfrm>
            <a:off x="1981080" y="3562560"/>
            <a:ext cx="5106600" cy="2442240"/>
          </a:xfrm>
          <a:prstGeom prst="rect">
            <a:avLst/>
          </a:prstGeom>
          <a:noFill/>
          <a:ln w="9525" cap="flat" cmpd="sng">
            <a:solidFill>
              <a:srgbClr val="17161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5"/>
          <p:cNvSpPr/>
          <p:nvPr/>
        </p:nvSpPr>
        <p:spPr>
          <a:xfrm>
            <a:off x="4682880" y="5095440"/>
            <a:ext cx="801720" cy="25056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4" name="Google Shape;384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0280" y="4192920"/>
            <a:ext cx="904680" cy="9619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Google Shape;385;p65"/>
          <p:cNvCxnSpPr/>
          <p:nvPr/>
        </p:nvCxnSpPr>
        <p:spPr>
          <a:xfrm rot="-5400000" flipH="1">
            <a:off x="8896650" y="4921230"/>
            <a:ext cx="1132500" cy="753000"/>
          </a:xfrm>
          <a:prstGeom prst="curved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86" name="Google Shape;386;p65"/>
          <p:cNvSpPr/>
          <p:nvPr/>
        </p:nvSpPr>
        <p:spPr>
          <a:xfrm>
            <a:off x="7986240" y="5749920"/>
            <a:ext cx="2276640" cy="3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Welcome to your website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5"/>
          <p:cNvSpPr/>
          <p:nvPr/>
        </p:nvSpPr>
        <p:spPr>
          <a:xfrm>
            <a:off x="7989480" y="5794200"/>
            <a:ext cx="2192760" cy="336600"/>
          </a:xfrm>
          <a:prstGeom prst="rect">
            <a:avLst/>
          </a:prstGeom>
          <a:solidFill>
            <a:schemeClr val="accent4">
              <a:alpha val="35686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8" name="Google Shape;388;p65"/>
          <p:cNvCxnSpPr/>
          <p:nvPr/>
        </p:nvCxnSpPr>
        <p:spPr>
          <a:xfrm>
            <a:off x="6753600" y="3806640"/>
            <a:ext cx="1212600" cy="695400"/>
          </a:xfrm>
          <a:prstGeom prst="bentConnector3">
            <a:avLst>
              <a:gd name="adj1" fmla="val 4999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89" name="Google Shape;389;p65"/>
          <p:cNvSpPr/>
          <p:nvPr/>
        </p:nvSpPr>
        <p:spPr>
          <a:xfrm>
            <a:off x="1347480" y="3530520"/>
            <a:ext cx="4570200" cy="3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&lt;input type=“” text=“”&gt;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65"/>
          <p:cNvSpPr/>
          <p:nvPr/>
        </p:nvSpPr>
        <p:spPr>
          <a:xfrm>
            <a:off x="2611440" y="2252520"/>
            <a:ext cx="4570200" cy="3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=“Where you send the information ”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5"/>
          <p:cNvSpPr/>
          <p:nvPr/>
        </p:nvSpPr>
        <p:spPr>
          <a:xfrm>
            <a:off x="2611440" y="2565720"/>
            <a:ext cx="7677720" cy="5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=“GET open information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  POST long information or sensitive data”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65"/>
          <p:cNvSpPr/>
          <p:nvPr/>
        </p:nvSpPr>
        <p:spPr>
          <a:xfrm>
            <a:off x="8211600" y="3806640"/>
            <a:ext cx="210888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specifies the HTTP method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37080" y="324720"/>
            <a:ext cx="1031760" cy="60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6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forms 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66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6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Submit, Reset and image Buttons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00280" marR="0" lvl="0" indent="0" algn="l" rtl="0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&lt;form&gt;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00280" marR="0" lvl="0" indent="0" algn="l" rtl="0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&lt;input type="submit" name="submit" value="Submit" /&gt;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00280" marR="0" lvl="0" indent="0" algn="l" rtl="0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&lt;input type="reset" name="reset"  value="Reset" /&gt;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00280" marR="0" lvl="0" indent="0" algn="l" rtl="0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&lt;input type="button" name="ok" value="OK"  /&gt;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00280" marR="0" lvl="0" indent="0" algn="l" rtl="0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&lt;input type="image" name="imagebutton" src="/html/images/logo.png" /&gt;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800280" marR="0" lvl="0" indent="0" algn="l" rtl="0">
              <a:lnSpc>
                <a:spcPct val="12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&lt;/form&gt;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324720"/>
            <a:ext cx="1031760" cy="60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7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Multimedia elements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7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685800" marR="0" lvl="1" indent="-226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video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21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7"/>
          <p:cNvSpPr/>
          <p:nvPr/>
        </p:nvSpPr>
        <p:spPr>
          <a:xfrm>
            <a:off x="4064400" y="1827720"/>
            <a:ext cx="7311600" cy="6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&lt;video src="media/video.mp4"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controls loop autoplay&gt;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&lt;/video&gt;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324720"/>
            <a:ext cx="1031760" cy="60552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67"/>
          <p:cNvSpPr/>
          <p:nvPr/>
        </p:nvSpPr>
        <p:spPr>
          <a:xfrm>
            <a:off x="4116960" y="3200400"/>
            <a:ext cx="7311600" cy="63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&lt;audio src="media/sound.wav"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controls loop autoplay&gt;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&lt;/audio&gt;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/>
          <p:nvPr/>
        </p:nvSpPr>
        <p:spPr>
          <a:xfrm>
            <a:off x="838080" y="62820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4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Validate</a:t>
            </a:r>
            <a:r>
              <a:rPr lang="et-EE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t-EE" sz="4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et-EE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0"/>
          <p:cNvSpPr/>
          <p:nvPr/>
        </p:nvSpPr>
        <p:spPr>
          <a:xfrm>
            <a:off x="838080" y="2660400"/>
            <a:ext cx="10513800" cy="218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6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https://validator.w3.org/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324720"/>
            <a:ext cx="1031760" cy="605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6294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8"/>
          <p:cNvSpPr/>
          <p:nvPr/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Additional information </a:t>
            </a:r>
            <a:endParaRPr sz="6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8"/>
          <p:cNvSpPr/>
          <p:nvPr/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8" name="Google Shape;418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324720"/>
            <a:ext cx="1031760" cy="60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9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formats 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69"/>
          <p:cNvSpPr/>
          <p:nvPr/>
        </p:nvSpPr>
        <p:spPr>
          <a:xfrm>
            <a:off x="1981080" y="1600200"/>
            <a:ext cx="8227800" cy="472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150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pixel-based graphics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1760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Resolution and size influence the quality of the information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14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Think in pixels: Resolution 72px, 92px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0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Format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1760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.gif 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14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bitmap image format, supports animations, compressed image without degrading the visual quality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1760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.png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14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Raster graphics format, created to replace GIF format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0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Format .jpg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1760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Images with color (photos)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14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Compress image, can lose information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06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Vector graphics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1760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represent geometrical primitives 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014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points, lines, curves, and shapes or polygons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1760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magnified infinitely without loss of quality,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324720"/>
            <a:ext cx="1031760" cy="60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0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color modes 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0"/>
          <p:cNvSpPr/>
          <p:nvPr/>
        </p:nvSpPr>
        <p:spPr>
          <a:xfrm>
            <a:off x="1981080" y="1600200"/>
            <a:ext cx="8227800" cy="4903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6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Color Names 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be more specific, use Hexadecimal codes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#FFCC00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shortened to three letters if they're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same #FC0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Newer browsers can use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rgb(0,0,0,0.5);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 b="0" i="0" u="sng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http://www.color-hex.com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 b="0" i="0" u="sng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http://www.w3schools.com/tags/ref_colornames.asp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 b="0" i="0" u="sng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http://www.w3schools.com/tags/ref_colorpicker.asp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7080" y="324720"/>
            <a:ext cx="1031760" cy="60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tags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1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sng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http://www.w3schools.com/tags/ref_html_dtd.asp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37080" y="324720"/>
            <a:ext cx="1031760" cy="60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/>
          <p:nvPr/>
        </p:nvSpPr>
        <p:spPr>
          <a:xfrm>
            <a:off x="838080" y="62748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4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Publish</a:t>
            </a:r>
            <a:r>
              <a:rPr lang="et-EE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t-EE" sz="4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et-EE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t-EE" sz="4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0"/>
          <p:cNvSpPr/>
          <p:nvPr/>
        </p:nvSpPr>
        <p:spPr>
          <a:xfrm>
            <a:off x="838080" y="2660400"/>
            <a:ext cx="10513800" cy="218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90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t-EE" sz="2800" dirty="0" err="1"/>
              <a:t>Make</a:t>
            </a:r>
            <a:r>
              <a:rPr lang="et-EE" sz="2800" dirty="0"/>
              <a:t> sure </a:t>
            </a:r>
            <a:r>
              <a:rPr lang="et-EE" sz="2800" dirty="0" err="1"/>
              <a:t>you</a:t>
            </a:r>
            <a:r>
              <a:rPr lang="et-EE" sz="2800" dirty="0"/>
              <a:t> </a:t>
            </a:r>
            <a:r>
              <a:rPr lang="et-EE" sz="2800" dirty="0" err="1"/>
              <a:t>don’t</a:t>
            </a:r>
            <a:r>
              <a:rPr lang="et-EE" sz="2800" dirty="0"/>
              <a:t> have </a:t>
            </a:r>
            <a:r>
              <a:rPr lang="et-EE" sz="2800" dirty="0" err="1"/>
              <a:t>anything</a:t>
            </a:r>
            <a:r>
              <a:rPr lang="et-EE" sz="2800" dirty="0"/>
              <a:t> </a:t>
            </a:r>
            <a:r>
              <a:rPr lang="et-EE" sz="2800" dirty="0" err="1"/>
              <a:t>mapped</a:t>
            </a:r>
            <a:r>
              <a:rPr lang="et-EE" sz="2800" dirty="0"/>
              <a:t> </a:t>
            </a:r>
            <a:r>
              <a:rPr lang="et-EE" sz="2800" dirty="0" err="1"/>
              <a:t>to</a:t>
            </a:r>
            <a:r>
              <a:rPr lang="et-EE" sz="2800" dirty="0"/>
              <a:t> </a:t>
            </a:r>
            <a:r>
              <a:rPr lang="et-EE" sz="2800" dirty="0" err="1"/>
              <a:t>root</a:t>
            </a:r>
            <a:r>
              <a:rPr lang="et-EE" sz="2800" dirty="0"/>
              <a:t> </a:t>
            </a:r>
            <a:r>
              <a:rPr lang="et-EE" sz="2800" dirty="0" err="1"/>
              <a:t>mapping</a:t>
            </a:r>
            <a:endParaRPr lang="et-EE" sz="2800" dirty="0"/>
          </a:p>
          <a:p>
            <a:pPr marL="4590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t-EE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90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t-EE" sz="28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t-EE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t-EE" sz="28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t-EE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t-EE" sz="28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directory</a:t>
            </a:r>
            <a:r>
              <a:rPr lang="et-EE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t-EE" sz="28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resources</a:t>
            </a:r>
            <a:r>
              <a:rPr lang="et-EE" sz="28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t-EE" sz="28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folder</a:t>
            </a:r>
            <a:endParaRPr lang="et-EE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90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t-EE" sz="2800" dirty="0"/>
          </a:p>
          <a:p>
            <a:pPr marL="4590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t-EE" sz="2800" dirty="0" err="1"/>
              <a:t>Create</a:t>
            </a:r>
            <a:r>
              <a:rPr lang="et-EE" sz="2800" dirty="0"/>
              <a:t> index.html in </a:t>
            </a:r>
            <a:r>
              <a:rPr lang="et-EE" sz="2800" dirty="0" err="1"/>
              <a:t>public</a:t>
            </a:r>
            <a:r>
              <a:rPr lang="et-EE" sz="2800" dirty="0"/>
              <a:t> </a:t>
            </a:r>
            <a:r>
              <a:rPr lang="et-EE" sz="2800" dirty="0" err="1"/>
              <a:t>directory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324720"/>
            <a:ext cx="1031760" cy="605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377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/>
          <p:nvPr/>
        </p:nvSpPr>
        <p:spPr>
          <a:xfrm>
            <a:off x="838080" y="62748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t-EE" sz="4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r>
              <a:rPr lang="et-EE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t-EE" sz="4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324720"/>
            <a:ext cx="1031760" cy="6055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5BB2E3-6F5E-4517-81B6-2B1C4DBBD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60" y="1713388"/>
            <a:ext cx="7711440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&lt;!DOCTYPE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html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html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lang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head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meta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charset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="UTF-8"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title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&gt;Title&lt;/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title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head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body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body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html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4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/>
          <p:nvPr/>
        </p:nvSpPr>
        <p:spPr>
          <a:xfrm>
            <a:off x="821520" y="2543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324720"/>
            <a:ext cx="1031760" cy="60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HTML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6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Hypertext Markup Language Interpreted by web browsers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68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Originally based on SGML(Standard Generalized markup language)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68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Hyperlinks are what makes the web go round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68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Spoken into two ways 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Side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 person perspective 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680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 Side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Data storage perspective</a:t>
            </a:r>
            <a:endParaRPr sz="2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324720"/>
            <a:ext cx="1031760" cy="60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5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Versions of HTML		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5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28600" marR="0" lvl="0" indent="-226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Quirks Mode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68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2.0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68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3.2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68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4.01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68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HTML5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7080" y="324720"/>
            <a:ext cx="1031760" cy="60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3"/>
          <p:cNvSpPr/>
          <p:nvPr/>
        </p:nvSpPr>
        <p:spPr>
          <a:xfrm>
            <a:off x="838080" y="365040"/>
            <a:ext cx="10513800" cy="70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53"/>
          <p:cNvGraphicFramePr/>
          <p:nvPr/>
        </p:nvGraphicFramePr>
        <p:xfrm>
          <a:off x="838080" y="1071720"/>
          <a:ext cx="10515225" cy="5486460"/>
        </p:xfrm>
        <a:graphic>
          <a:graphicData uri="http://schemas.openxmlformats.org/drawingml/2006/table">
            <a:tbl>
              <a:tblPr>
                <a:noFill/>
                <a:tableStyleId>{382A41AB-53DC-488C-91F8-4C046F8077DD}</a:tableStyleId>
              </a:tblPr>
              <a:tblGrid>
                <a:gridCol w="35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charset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Character_set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Specifies the character encoding for the HTML document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Gives the value associated with the http-equiv or name attribute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http-equiv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Content-type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Default-style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refresh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Provides an HTTP header for the information/value of the content attribute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Application-name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Generator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keywords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Specifies a name for the metadata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scheme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Format/URI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supported in HTML5.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Specifies a scheme to be used to interpret the value of the content attribute	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1520" y="1981080"/>
            <a:ext cx="7003440" cy="42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5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Understanding structure 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37080" y="324720"/>
            <a:ext cx="1031760" cy="60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1316</Words>
  <Application>Microsoft Office PowerPoint</Application>
  <PresentationFormat>Widescreen</PresentationFormat>
  <Paragraphs>256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JetBrains Mono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Siim Rebane</cp:lastModifiedBy>
  <cp:revision>4</cp:revision>
  <dcterms:modified xsi:type="dcterms:W3CDTF">2020-11-16T09:22:52Z</dcterms:modified>
</cp:coreProperties>
</file>