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87" r:id="rId7"/>
    <p:sldId id="288" r:id="rId8"/>
    <p:sldId id="28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78E183-9231-4F3C-A93C-9EFA8037DA4B}">
  <a:tblStyle styleId="{5D78E183-9231-4F3C-A93C-9EFA8037DA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parts Talk about: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1.Comments and whitespace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2.Statements (curly braces and semi colon is essentila otherwise the parser won’t understand), last statement can have no semicolon it works that way.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3.Selector -&gt; next slide</a:t>
            </a:r>
            <a:endParaRPr/>
          </a:p>
        </p:txBody>
      </p:sp>
      <p:sp>
        <p:nvSpPr>
          <p:cNvPr id="130" name="Google Shape;13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1.Pseudo selector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2.Descendent selector and attribute selector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 stands for: height of a capital M (I think)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Pc:paices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Pt: points</a:t>
            </a:r>
            <a:endParaRPr/>
          </a:p>
        </p:txBody>
      </p:sp>
      <p:sp>
        <p:nvSpPr>
          <p:cNvPr id="198" name="Google Shape;1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 careful about Internet explorer and explain that IE (earlier versions) uses quirks mode which is different from the other browsers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talk about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word cascading refers to the way css applies style on top of another</a:t>
            </a: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 for block elements and span for inline elements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then show: C1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39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767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1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938408" y="26949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</a:t>
            </a:r>
            <a:endParaRPr/>
          </a:p>
        </p:txBody>
      </p:sp>
      <p:pic>
        <p:nvPicPr>
          <p:cNvPr id="89" name="Google Shape;89;p13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syntax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1981200" y="1475680"/>
            <a:ext cx="8229600" cy="90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looks like this…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2885589" y="3304623"/>
            <a:ext cx="4703471" cy="212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cxnSp>
        <p:nvCxnSpPr>
          <p:cNvPr id="135" name="Google Shape;135;p19"/>
          <p:cNvCxnSpPr>
            <a:stCxn id="136" idx="2"/>
          </p:cNvCxnSpPr>
          <p:nvPr/>
        </p:nvCxnSpPr>
        <p:spPr>
          <a:xfrm flipH="1">
            <a:off x="3190888" y="2961898"/>
            <a:ext cx="593400" cy="426300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/>
          <p:nvPr/>
        </p:nvSpPr>
        <p:spPr>
          <a:xfrm>
            <a:off x="3045171" y="2560657"/>
            <a:ext cx="1478234" cy="401241"/>
          </a:xfrm>
          <a:prstGeom prst="rect">
            <a:avLst/>
          </a:prstGeom>
          <a:solidFill>
            <a:schemeClr val="dk1">
              <a:alpha val="65882"/>
            </a:schemeClr>
          </a:solidFill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741781" y="2560657"/>
            <a:ext cx="1797398" cy="401241"/>
          </a:xfrm>
          <a:prstGeom prst="rect">
            <a:avLst/>
          </a:prstGeom>
          <a:solidFill>
            <a:schemeClr val="dk1">
              <a:alpha val="65882"/>
            </a:schemeClr>
          </a:solidFill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3717096" y="3388215"/>
            <a:ext cx="2822083" cy="484833"/>
            <a:chOff x="912" y="3792"/>
            <a:chExt cx="1248" cy="144"/>
          </a:xfrm>
        </p:grpSpPr>
        <p:cxnSp>
          <p:nvCxnSpPr>
            <p:cNvPr id="139" name="Google Shape;139;p19"/>
            <p:cNvCxnSpPr/>
            <p:nvPr/>
          </p:nvCxnSpPr>
          <p:spPr>
            <a:xfrm>
              <a:off x="912" y="3792"/>
              <a:ext cx="1248" cy="0"/>
            </a:xfrm>
            <a:prstGeom prst="straightConnector1">
              <a:avLst/>
            </a:prstGeom>
            <a:noFill/>
            <a:ln w="127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9"/>
            <p:cNvCxnSpPr/>
            <p:nvPr/>
          </p:nvCxnSpPr>
          <p:spPr>
            <a:xfrm rot="10800000">
              <a:off x="2160" y="3792"/>
              <a:ext cx="0" cy="144"/>
            </a:xfrm>
            <a:prstGeom prst="straightConnector1">
              <a:avLst/>
            </a:prstGeom>
            <a:noFill/>
            <a:ln w="127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9"/>
            <p:cNvCxnSpPr/>
            <p:nvPr/>
          </p:nvCxnSpPr>
          <p:spPr>
            <a:xfrm rot="10800000">
              <a:off x="912" y="3792"/>
              <a:ext cx="0" cy="144"/>
            </a:xfrm>
            <a:prstGeom prst="straightConnector1">
              <a:avLst/>
            </a:prstGeom>
            <a:noFill/>
            <a:ln w="127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2" name="Google Shape;142;p19"/>
          <p:cNvCxnSpPr/>
          <p:nvPr/>
        </p:nvCxnSpPr>
        <p:spPr>
          <a:xfrm>
            <a:off x="5464099" y="2961897"/>
            <a:ext cx="0" cy="401241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9"/>
          <p:cNvSpPr/>
          <p:nvPr/>
        </p:nvSpPr>
        <p:spPr>
          <a:xfrm>
            <a:off x="3717096" y="4767480"/>
            <a:ext cx="1478234" cy="401241"/>
          </a:xfrm>
          <a:prstGeom prst="rect">
            <a:avLst/>
          </a:prstGeom>
          <a:solidFill>
            <a:schemeClr val="dk1">
              <a:alpha val="65882"/>
            </a:schemeClr>
          </a:solidFill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346513" y="4767480"/>
            <a:ext cx="1478234" cy="401241"/>
          </a:xfrm>
          <a:prstGeom prst="rect">
            <a:avLst/>
          </a:prstGeom>
          <a:solidFill>
            <a:schemeClr val="dk1">
              <a:alpha val="65882"/>
            </a:schemeClr>
          </a:solidFill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/>
          </a:p>
        </p:txBody>
      </p:sp>
      <p:cxnSp>
        <p:nvCxnSpPr>
          <p:cNvPr id="145" name="Google Shape;145;p19"/>
          <p:cNvCxnSpPr/>
          <p:nvPr/>
        </p:nvCxnSpPr>
        <p:spPr>
          <a:xfrm>
            <a:off x="4237838" y="4366239"/>
            <a:ext cx="366759" cy="401241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4937759" y="4366239"/>
            <a:ext cx="727918" cy="401241"/>
          </a:xfrm>
          <a:prstGeom prst="straightConnector1">
            <a:avLst/>
          </a:prstGeom>
          <a:noFill/>
          <a:ln w="127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9"/>
          <p:cNvSpPr txBox="1"/>
          <p:nvPr/>
        </p:nvSpPr>
        <p:spPr>
          <a:xfrm>
            <a:off x="6655628" y="3102528"/>
            <a:ext cx="355517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= selector Starts {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5565613" y="3893977"/>
            <a:ext cx="2944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declarations ends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pic>
        <p:nvPicPr>
          <p:cNvPr id="149" name="Google Shape;149;p19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selectors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92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selector allows you to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 and manipulate HTML elements.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CSS selectors are used to ”select"  HTML elements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They do that selection based on the element name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instance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 selector “finds” all &lt;p&gt; tags in HTML and formats it as you declared in CSS</a:t>
            </a:r>
            <a:endParaRPr/>
          </a:p>
          <a:p>
            <a:pPr marL="125730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/>
              <a:t> {</a:t>
            </a:r>
            <a:endParaRPr/>
          </a:p>
          <a:p>
            <a:pPr marL="125730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color: </a:t>
            </a:r>
            <a:r>
              <a:rPr lang="en-US">
                <a:solidFill>
                  <a:srgbClr val="0000FF"/>
                </a:solidFill>
              </a:rPr>
              <a:t>red</a:t>
            </a:r>
            <a:r>
              <a:rPr lang="en-US"/>
              <a:t>; </a:t>
            </a:r>
            <a:endParaRPr/>
          </a:p>
          <a:p>
            <a:pPr marL="125730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text-align: </a:t>
            </a:r>
            <a:r>
              <a:rPr lang="en-US">
                <a:solidFill>
                  <a:srgbClr val="0000FF"/>
                </a:solidFill>
              </a:rPr>
              <a:t>center</a:t>
            </a:r>
            <a:r>
              <a:rPr lang="en-US"/>
              <a:t>;</a:t>
            </a:r>
            <a:endParaRPr/>
          </a:p>
          <a:p>
            <a:pPr marL="125730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}</a:t>
            </a:r>
            <a:endParaRPr/>
          </a:p>
        </p:txBody>
      </p:sp>
      <p:pic>
        <p:nvPicPr>
          <p:cNvPr id="156" name="Google Shape;156;p20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28136" y="273050"/>
            <a:ext cx="938266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CSS selectors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406639" y="1729551"/>
            <a:ext cx="3804161" cy="439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Char char="•"/>
            </a:pPr>
            <a:r>
              <a:rPr lang="en-US">
                <a:solidFill>
                  <a:srgbClr val="800000"/>
                </a:solidFill>
              </a:rPr>
              <a:t>Selectors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Indicate which element the rule applies to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3200"/>
              <a:buChar char="•"/>
            </a:pPr>
            <a:r>
              <a:rPr lang="en-US">
                <a:solidFill>
                  <a:srgbClr val="800000"/>
                </a:solidFill>
              </a:rPr>
              <a:t>Declarations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Indicate how the elements should be styled.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2"/>
          </p:nvPr>
        </p:nvSpPr>
        <p:spPr>
          <a:xfrm>
            <a:off x="1981200" y="1850748"/>
            <a:ext cx="4114800" cy="134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/>
              <a:t>Associate style rules to</a:t>
            </a:r>
            <a:endParaRPr/>
          </a:p>
          <a:p>
            <a:pPr marL="80010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000"/>
              <a:t>HTML elements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810000" y="2967335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21"/>
          <p:cNvGrpSpPr/>
          <p:nvPr/>
        </p:nvGrpSpPr>
        <p:grpSpPr>
          <a:xfrm>
            <a:off x="1686864" y="3336667"/>
            <a:ext cx="4703471" cy="2867197"/>
            <a:chOff x="3255" y="3504"/>
            <a:chExt cx="1680" cy="686"/>
          </a:xfrm>
        </p:grpSpPr>
        <p:sp>
          <p:nvSpPr>
            <p:cNvPr id="166" name="Google Shape;166;p21"/>
            <p:cNvSpPr txBox="1"/>
            <p:nvPr/>
          </p:nvSpPr>
          <p:spPr>
            <a:xfrm>
              <a:off x="3255" y="3682"/>
              <a:ext cx="1680" cy="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{</a:t>
              </a:r>
              <a:endParaRPr/>
            </a:p>
            <a:p>
              <a:pPr marL="0" marR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24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US" sz="24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</p:txBody>
        </p:sp>
        <p:cxnSp>
          <p:nvCxnSpPr>
            <p:cNvPr id="167" name="Google Shape;167;p21"/>
            <p:cNvCxnSpPr/>
            <p:nvPr/>
          </p:nvCxnSpPr>
          <p:spPr>
            <a:xfrm flipH="1">
              <a:off x="3364" y="3504"/>
              <a:ext cx="44" cy="198"/>
            </a:xfrm>
            <a:prstGeom prst="straightConnector1">
              <a:avLst/>
            </a:prstGeom>
            <a:noFill/>
            <a:ln w="127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21"/>
            <p:cNvSpPr/>
            <p:nvPr/>
          </p:nvSpPr>
          <p:spPr>
            <a:xfrm>
              <a:off x="3312" y="3504"/>
              <a:ext cx="528" cy="96"/>
            </a:xfrm>
            <a:prstGeom prst="rect">
              <a:avLst/>
            </a:prstGeom>
            <a:solidFill>
              <a:schemeClr val="dk1">
                <a:alpha val="65882"/>
              </a:schemeClr>
            </a:solidFill>
            <a:ln w="9525" cap="flat" cmpd="sng">
              <a:solidFill>
                <a:srgbClr val="FF66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selector</a:t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3918" y="3504"/>
              <a:ext cx="642" cy="96"/>
            </a:xfrm>
            <a:prstGeom prst="rect">
              <a:avLst/>
            </a:prstGeom>
            <a:solidFill>
              <a:schemeClr val="dk1">
                <a:alpha val="65882"/>
              </a:schemeClr>
            </a:solidFill>
            <a:ln w="9525" cap="flat" cmpd="sng">
              <a:solidFill>
                <a:srgbClr val="FF66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declaration</a:t>
              </a:r>
              <a:endParaRPr/>
            </a:p>
          </p:txBody>
        </p:sp>
        <p:grpSp>
          <p:nvGrpSpPr>
            <p:cNvPr id="170" name="Google Shape;170;p21"/>
            <p:cNvGrpSpPr/>
            <p:nvPr/>
          </p:nvGrpSpPr>
          <p:grpSpPr>
            <a:xfrm>
              <a:off x="3552" y="3702"/>
              <a:ext cx="1008" cy="116"/>
              <a:chOff x="912" y="3792"/>
              <a:chExt cx="1248" cy="144"/>
            </a:xfrm>
          </p:grpSpPr>
          <p:cxnSp>
            <p:nvCxnSpPr>
              <p:cNvPr id="171" name="Google Shape;171;p21"/>
              <p:cNvCxnSpPr/>
              <p:nvPr/>
            </p:nvCxnSpPr>
            <p:spPr>
              <a:xfrm>
                <a:off x="912" y="3792"/>
                <a:ext cx="124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21"/>
              <p:cNvCxnSpPr/>
              <p:nvPr/>
            </p:nvCxnSpPr>
            <p:spPr>
              <a:xfrm rot="10800000">
                <a:off x="2160" y="3792"/>
                <a:ext cx="0" cy="14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21"/>
              <p:cNvCxnSpPr/>
              <p:nvPr/>
            </p:nvCxnSpPr>
            <p:spPr>
              <a:xfrm rot="10800000">
                <a:off x="912" y="3792"/>
                <a:ext cx="0" cy="14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4" name="Google Shape;174;p21"/>
            <p:cNvCxnSpPr/>
            <p:nvPr/>
          </p:nvCxnSpPr>
          <p:spPr>
            <a:xfrm>
              <a:off x="4176" y="3600"/>
              <a:ext cx="0" cy="96"/>
            </a:xfrm>
            <a:prstGeom prst="straightConnector1">
              <a:avLst/>
            </a:prstGeom>
            <a:noFill/>
            <a:ln w="127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21"/>
            <p:cNvSpPr/>
            <p:nvPr/>
          </p:nvSpPr>
          <p:spPr>
            <a:xfrm>
              <a:off x="3552" y="4032"/>
              <a:ext cx="528" cy="96"/>
            </a:xfrm>
            <a:prstGeom prst="rect">
              <a:avLst/>
            </a:prstGeom>
            <a:solidFill>
              <a:schemeClr val="dk1">
                <a:alpha val="65882"/>
              </a:schemeClr>
            </a:solidFill>
            <a:ln w="9525" cap="flat" cmpd="sng">
              <a:solidFill>
                <a:srgbClr val="FF66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property</a:t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4134" y="4032"/>
              <a:ext cx="528" cy="96"/>
            </a:xfrm>
            <a:prstGeom prst="rect">
              <a:avLst/>
            </a:prstGeom>
            <a:solidFill>
              <a:schemeClr val="dk1">
                <a:alpha val="65882"/>
              </a:schemeClr>
            </a:solidFill>
            <a:ln w="9525" cap="flat" cmpd="sng">
              <a:solidFill>
                <a:srgbClr val="FF66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value</a:t>
              </a:r>
              <a:endParaRPr/>
            </a:p>
          </p:txBody>
        </p:sp>
        <p:cxnSp>
          <p:nvCxnSpPr>
            <p:cNvPr id="177" name="Google Shape;177;p21"/>
            <p:cNvCxnSpPr/>
            <p:nvPr/>
          </p:nvCxnSpPr>
          <p:spPr>
            <a:xfrm>
              <a:off x="3738" y="3936"/>
              <a:ext cx="131" cy="96"/>
            </a:xfrm>
            <a:prstGeom prst="straightConnector1">
              <a:avLst/>
            </a:prstGeom>
            <a:noFill/>
            <a:ln w="127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1"/>
            <p:cNvCxnSpPr/>
            <p:nvPr/>
          </p:nvCxnSpPr>
          <p:spPr>
            <a:xfrm>
              <a:off x="3988" y="3936"/>
              <a:ext cx="260" cy="96"/>
            </a:xfrm>
            <a:prstGeom prst="straightConnector1">
              <a:avLst/>
            </a:prstGeom>
            <a:noFill/>
            <a:ln w="127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9" name="Google Shape;179;p21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838200" y="1702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selectors</a:t>
            </a:r>
            <a:endParaRPr/>
          </a:p>
        </p:txBody>
      </p:sp>
      <p:graphicFrame>
        <p:nvGraphicFramePr>
          <p:cNvPr id="186" name="Google Shape;186;p22"/>
          <p:cNvGraphicFramePr/>
          <p:nvPr/>
        </p:nvGraphicFramePr>
        <p:xfrm>
          <a:off x="838200" y="1495816"/>
          <a:ext cx="10515600" cy="4785460"/>
        </p:xfrm>
        <a:graphic>
          <a:graphicData uri="http://schemas.openxmlformats.org/drawingml/2006/table">
            <a:tbl>
              <a:tblPr firstRow="1" bandRow="1">
                <a:noFill/>
                <a:tableStyleId>{5D78E183-9231-4F3C-A93C-9EFA8037DA4B}</a:tableStyleId>
              </a:tblPr>
              <a:tblGrid>
                <a:gridCol w="34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Universal selector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*{}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Applies to all elements in the document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Tag selector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h1, h2, h3{}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Applies to the tags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 selector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.shape{}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Applies to elements which indicate class shape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.shape a {}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Applies to “a” elements in shape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 selector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#clear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Applies to element with id=“clear”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#clear a p{}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Applies to a and p inside id=“clear”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Child selector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 &gt; input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Applies to input elements inside form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Descendent selector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sidebar p{}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Applies to p element inside sidebar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Attribute selector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input[type="text"] {}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Applies to [type=“text”] inside input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Pseudo selector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a: link {}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Applies to link inside 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87" name="Google Shape;187;p22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measurement units</a:t>
            </a:r>
            <a:endParaRPr/>
          </a:p>
        </p:txBody>
      </p:sp>
      <p:graphicFrame>
        <p:nvGraphicFramePr>
          <p:cNvPr id="193" name="Google Shape;193;p23"/>
          <p:cNvGraphicFramePr/>
          <p:nvPr/>
        </p:nvGraphicFramePr>
        <p:xfrm>
          <a:off x="838200" y="1813811"/>
          <a:ext cx="10515600" cy="4152300"/>
        </p:xfrm>
        <a:graphic>
          <a:graphicData uri="http://schemas.openxmlformats.org/drawingml/2006/table">
            <a:tbl>
              <a:tblPr firstRow="1" bandRow="1">
                <a:noFill/>
                <a:tableStyleId>{5D78E183-9231-4F3C-A93C-9EFA8037DA4B}</a:tableStyleId>
              </a:tblPr>
              <a:tblGrid>
                <a:gridCol w="28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Unit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Meaning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Percentage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Inches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Centimeters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Millimeters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px</a:t>
                      </a:r>
                      <a:endParaRPr sz="2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 Pixel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4" name="Google Shape;194;p23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typographical units</a:t>
            </a:r>
            <a:endParaRPr/>
          </a:p>
        </p:txBody>
      </p:sp>
      <p:graphicFrame>
        <p:nvGraphicFramePr>
          <p:cNvPr id="201" name="Google Shape;201;p24"/>
          <p:cNvGraphicFramePr/>
          <p:nvPr/>
        </p:nvGraphicFramePr>
        <p:xfrm>
          <a:off x="838200" y="1813811"/>
          <a:ext cx="10515600" cy="4152250"/>
        </p:xfrm>
        <a:graphic>
          <a:graphicData uri="http://schemas.openxmlformats.org/drawingml/2006/table">
            <a:tbl>
              <a:tblPr firstRow="1" bandRow="1">
                <a:noFill/>
                <a:tableStyleId>{5D78E183-9231-4F3C-A93C-9EFA8037DA4B}</a:tableStyleId>
              </a:tblPr>
              <a:tblGrid>
                <a:gridCol w="28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Unit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Meaning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em</a:t>
                      </a:r>
                      <a:endParaRPr sz="2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The vertical size of the font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The “ex-height” of the font (usually about half of em)</a:t>
                      </a:r>
                      <a:endParaRPr sz="2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pt</a:t>
                      </a:r>
                      <a:endParaRPr sz="2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 point = 1/72 inch</a:t>
                      </a:r>
                      <a:endParaRPr sz="2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 pica = 12 points </a:t>
                      </a:r>
                      <a:endParaRPr sz="2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2" name="Google Shape;202;p24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color properties 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838200" y="238647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color: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Color of the text</a:t>
            </a: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background-color: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Color of a box background </a:t>
            </a: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border-color: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Color of a border </a:t>
            </a:r>
            <a:endParaRPr/>
          </a:p>
        </p:txBody>
      </p:sp>
      <p:pic>
        <p:nvPicPr>
          <p:cNvPr id="209" name="Google Shape;209;p25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color values</a:t>
            </a:r>
            <a:endParaRPr/>
          </a:p>
        </p:txBody>
      </p:sp>
      <p:graphicFrame>
        <p:nvGraphicFramePr>
          <p:cNvPr id="215" name="Google Shape;215;p26"/>
          <p:cNvGraphicFramePr/>
          <p:nvPr/>
        </p:nvGraphicFramePr>
        <p:xfrm>
          <a:off x="838200" y="1813811"/>
          <a:ext cx="10515600" cy="4405140"/>
        </p:xfrm>
        <a:graphic>
          <a:graphicData uri="http://schemas.openxmlformats.org/drawingml/2006/table">
            <a:tbl>
              <a:tblPr firstRow="1" bandRow="1">
                <a:noFill/>
                <a:tableStyleId>{5D78E183-9231-4F3C-A93C-9EFA8037DA4B}</a:tableStyleId>
              </a:tblPr>
              <a:tblGrid>
                <a:gridCol w="28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Unit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Meaning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name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The name of a color</a:t>
                      </a:r>
                      <a:endParaRPr sz="2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rgb(n, n, 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An RGB value in decimal</a:t>
                      </a:r>
                      <a:endParaRPr sz="2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/>
                        <a:t>rgb(n%, n%, n%)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An RGB value in percentages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#rrggbb</a:t>
                      </a:r>
                      <a:endParaRPr sz="2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An RGB value in hexadecimal </a:t>
                      </a:r>
                      <a:endParaRPr sz="2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#rgb</a:t>
                      </a:r>
                      <a:endParaRPr sz="2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Shorthand for #rrggbb</a:t>
                      </a:r>
                      <a:endParaRPr sz="2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6" name="Google Shape;216;p26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content box model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7615" y="1151067"/>
            <a:ext cx="45974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3182704" y="5670099"/>
            <a:ext cx="5087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box size = content + padding + border + margin</a:t>
            </a:r>
            <a:endParaRPr/>
          </a:p>
        </p:txBody>
      </p:sp>
      <p:pic>
        <p:nvPicPr>
          <p:cNvPr id="226" name="Google Shape;226;p27" descr="bcs-koolitus--ilma-taustat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borders</a:t>
            </a:r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border-style: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solid, dotted, dashed, double, groove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hidden / none</a:t>
            </a: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border-color </a:t>
            </a: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233" name="Google Shape;233;p28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CSS?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Cascading Style Sheet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 the look and feel of web documents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Apply one style to many elements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Apply many styles to one element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Apply a set of styles to many documents</a:t>
            </a:r>
            <a:endParaRPr/>
          </a:p>
        </p:txBody>
      </p:sp>
      <p:pic>
        <p:nvPicPr>
          <p:cNvPr id="97" name="Google Shape;97;p14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Z-INDEX</a:t>
            </a: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838200" y="2365829"/>
            <a:ext cx="10515600" cy="381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z-index property specifies the stack order of an element.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element with greater stack order is always in front of an element with a lower stack order.</a:t>
            </a:r>
            <a:endParaRPr/>
          </a:p>
        </p:txBody>
      </p:sp>
      <p:pic>
        <p:nvPicPr>
          <p:cNvPr id="240" name="Google Shape;240;p29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Z-INDEX</a:t>
            </a:r>
            <a:endParaRPr/>
          </a:p>
        </p:txBody>
      </p:sp>
      <p:graphicFrame>
        <p:nvGraphicFramePr>
          <p:cNvPr id="246" name="Google Shape;246;p30"/>
          <p:cNvGraphicFramePr/>
          <p:nvPr/>
        </p:nvGraphicFramePr>
        <p:xfrm>
          <a:off x="838200" y="1825625"/>
          <a:ext cx="10515600" cy="3428500"/>
        </p:xfrm>
        <a:graphic>
          <a:graphicData uri="http://schemas.openxmlformats.org/drawingml/2006/table">
            <a:tbl>
              <a:tblPr firstRow="1" bandRow="1">
                <a:noFill/>
                <a:tableStyleId>{5D78E183-9231-4F3C-A93C-9EFA8037DA4B}</a:tableStyleId>
              </a:tblPr>
              <a:tblGrid>
                <a:gridCol w="173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Sets the stack order equal to its parent. This is default.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Sets the stack order of the element. Negative numbers are allowed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Initial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Sets this property to its default value.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inherit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Inherits this property from its parent element.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7" name="Google Shape;247;p30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CSS?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Separate style from content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Better control over the look and feel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Gain flexibility and consistency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longer use HTML tags to format a document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Allows you to create rules to control your HTML elements </a:t>
            </a:r>
            <a:endParaRPr/>
          </a:p>
        </p:txBody>
      </p:sp>
      <p:pic>
        <p:nvPicPr>
          <p:cNvPr id="104" name="Google Shape;104;p15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Levels of CSS	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Levels are sometimes called “versions”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CSS level 1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Basic CSS: fonts, color, alignment, margins, borders,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CSS level 2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Positioning, media types, bidirectional text,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CSS level 3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Mainly enhancements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Layout models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Sound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Effects</a:t>
            </a:r>
            <a:endParaRPr/>
          </a:p>
        </p:txBody>
      </p:sp>
      <p:pic>
        <p:nvPicPr>
          <p:cNvPr id="111" name="Google Shape;111;p16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838200" y="1552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CSS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838200" y="1480825"/>
            <a:ext cx="10515600" cy="48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-US"/>
              <a:t> attribute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&lt;p style=“color: red”&gt; This is red. &lt;/p&gt;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&lt;style&gt; </a:t>
            </a:r>
            <a:r>
              <a:rPr lang="en-US"/>
              <a:t>tag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For inserting a style sheet in a document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External style sheets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&lt;link rel=“stylesheet” type=“text/css” href=“custom.css” /&gt;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Use one style sheet for multiple documents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Use combinations of different style sheets for different purposes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Use external style sheets for most documents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lang="en-US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&lt;div&gt; </a:t>
            </a:r>
            <a:r>
              <a:rPr lang="en-US"/>
              <a:t>and </a:t>
            </a: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&lt;span&gt; </a:t>
            </a:r>
            <a:r>
              <a:rPr lang="en-US"/>
              <a:t>for applying style </a:t>
            </a:r>
            <a:endParaRPr/>
          </a:p>
        </p:txBody>
      </p:sp>
      <p:pic>
        <p:nvPicPr>
          <p:cNvPr id="119" name="Google Shape;119;p17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0" y="3745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t-EE" dirty="0"/>
              <a:t>CSS </a:t>
            </a:r>
            <a:r>
              <a:rPr lang="et-EE" dirty="0" err="1"/>
              <a:t>usage</a:t>
            </a:r>
            <a:r>
              <a:rPr lang="et-EE" dirty="0"/>
              <a:t> </a:t>
            </a:r>
            <a:r>
              <a:rPr lang="et-EE" dirty="0" err="1"/>
              <a:t>sample</a:t>
            </a:r>
            <a:r>
              <a:rPr lang="en-US" dirty="0"/>
              <a:t>	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t-EE" sz="2400" dirty="0"/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t-EE" sz="2400" dirty="0"/>
              <a:t>	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t-EE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t-EE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t-EE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  </a:t>
            </a:r>
            <a:r>
              <a:rPr lang="et-EE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t-EE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t-EE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.test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t-EE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t-EE" sz="2400" dirty="0"/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t-EE" sz="2400" dirty="0"/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t-EE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t-EE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t-EE" sz="2400" dirty="0"/>
              <a:t>	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t-EE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t-EE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t-EE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=„test“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t-EE" sz="2400" dirty="0"/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sz="2400" dirty="0"/>
          </a:p>
        </p:txBody>
      </p:sp>
      <p:pic>
        <p:nvPicPr>
          <p:cNvPr id="111" name="Google Shape;111;p16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81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0" y="3745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t-EE" dirty="0"/>
              <a:t>CSS </a:t>
            </a:r>
            <a:r>
              <a:rPr lang="et-EE" dirty="0" err="1"/>
              <a:t>external</a:t>
            </a:r>
            <a:r>
              <a:rPr lang="et-EE" dirty="0"/>
              <a:t> </a:t>
            </a:r>
            <a:r>
              <a:rPr lang="et-EE" dirty="0" err="1"/>
              <a:t>css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="styles.css"&gt;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t-EE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t-EE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t-EE" sz="24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=„test“</a:t>
            </a:r>
            <a:r>
              <a:rPr lang="en-US" sz="24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1" name="Google Shape;111;p16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67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0" y="3745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t-EE" dirty="0"/>
              <a:t>CSS </a:t>
            </a:r>
            <a:r>
              <a:rPr lang="et-EE" dirty="0" err="1"/>
              <a:t>external</a:t>
            </a:r>
            <a:r>
              <a:rPr lang="et-EE" dirty="0"/>
              <a:t> </a:t>
            </a:r>
            <a:r>
              <a:rPr lang="et-EE" dirty="0" err="1"/>
              <a:t>css</a:t>
            </a:r>
            <a:r>
              <a:rPr lang="et-EE" dirty="0"/>
              <a:t> (styles.css)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l">
              <a:buNone/>
            </a:pP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1" name="Google Shape;111;p16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89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syntax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Include 2 distinct parts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 i="1">
                <a:solidFill>
                  <a:schemeClr val="hlink"/>
                </a:solidFill>
              </a:rPr>
              <a:t>selector </a:t>
            </a:r>
            <a:r>
              <a:rPr lang="en-US" i="1"/>
              <a:t>and the </a:t>
            </a:r>
            <a:r>
              <a:rPr lang="en-US" i="1">
                <a:solidFill>
                  <a:schemeClr val="hlink"/>
                </a:solidFill>
              </a:rPr>
              <a:t>declaration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selector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Points to the HTML element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declaration block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Contains one or more declarations separated by a semicolons </a:t>
            </a:r>
            <a:endParaRPr/>
          </a:p>
        </p:txBody>
      </p:sp>
      <p:pic>
        <p:nvPicPr>
          <p:cNvPr id="126" name="Google Shape;126;p18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32463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1114</Words>
  <Application>Microsoft Office PowerPoint</Application>
  <PresentationFormat>Widescreen</PresentationFormat>
  <Paragraphs>208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Noto Sans Symbols</vt:lpstr>
      <vt:lpstr>Office Theme</vt:lpstr>
      <vt:lpstr>CSS</vt:lpstr>
      <vt:lpstr>What is CSS?</vt:lpstr>
      <vt:lpstr>Why use CSS?</vt:lpstr>
      <vt:lpstr>Levels of CSS </vt:lpstr>
      <vt:lpstr>Using CSS</vt:lpstr>
      <vt:lpstr>CSS usage sample </vt:lpstr>
      <vt:lpstr>CSS external css</vt:lpstr>
      <vt:lpstr>CSS external css (styles.css)</vt:lpstr>
      <vt:lpstr>CSS syntax</vt:lpstr>
      <vt:lpstr>CSS syntax</vt:lpstr>
      <vt:lpstr>CSS selectors</vt:lpstr>
      <vt:lpstr>CSS selectors</vt:lpstr>
      <vt:lpstr>CSS selectors</vt:lpstr>
      <vt:lpstr>CSS measurement units</vt:lpstr>
      <vt:lpstr>CSS typographical units</vt:lpstr>
      <vt:lpstr>CSS color properties </vt:lpstr>
      <vt:lpstr>CSS color values</vt:lpstr>
      <vt:lpstr>CSS content box model</vt:lpstr>
      <vt:lpstr>ABOUT borders</vt:lpstr>
      <vt:lpstr>Z-INDEX</vt:lpstr>
      <vt:lpstr>Z-INDEX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cp:lastModifiedBy>Siim Rebane</cp:lastModifiedBy>
  <cp:revision>2</cp:revision>
  <dcterms:modified xsi:type="dcterms:W3CDTF">2020-09-09T05:55:43Z</dcterms:modified>
</cp:coreProperties>
</file>