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33"/>
  </p:notesMasterIdLst>
  <p:sldIdLst>
    <p:sldId id="256" r:id="rId2"/>
    <p:sldId id="259" r:id="rId3"/>
    <p:sldId id="262" r:id="rId4"/>
    <p:sldId id="261" r:id="rId5"/>
    <p:sldId id="263" r:id="rId6"/>
    <p:sldId id="264" r:id="rId7"/>
    <p:sldId id="265" r:id="rId8"/>
    <p:sldId id="266" r:id="rId9"/>
    <p:sldId id="267" r:id="rId10"/>
    <p:sldId id="268" r:id="rId11"/>
    <p:sldId id="269" r:id="rId12"/>
    <p:sldId id="270" r:id="rId13"/>
    <p:sldId id="287" r:id="rId14"/>
    <p:sldId id="280" r:id="rId15"/>
    <p:sldId id="298" r:id="rId16"/>
    <p:sldId id="281" r:id="rId17"/>
    <p:sldId id="282" r:id="rId18"/>
    <p:sldId id="283" r:id="rId19"/>
    <p:sldId id="284" r:id="rId20"/>
    <p:sldId id="285" r:id="rId21"/>
    <p:sldId id="286" r:id="rId22"/>
    <p:sldId id="288" r:id="rId23"/>
    <p:sldId id="290" r:id="rId24"/>
    <p:sldId id="291" r:id="rId25"/>
    <p:sldId id="292" r:id="rId26"/>
    <p:sldId id="293" r:id="rId27"/>
    <p:sldId id="294" r:id="rId28"/>
    <p:sldId id="295" r:id="rId29"/>
    <p:sldId id="296" r:id="rId30"/>
    <p:sldId id="297" r:id="rId31"/>
    <p:sldId id="299" r:id="rId32"/>
  </p:sldIdLst>
  <p:sldSz cx="9144000" cy="5143500" type="screen16x9"/>
  <p:notesSz cx="6734175" cy="9866313"/>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Roboto Slab" panose="020B0604020202020204" charset="0"/>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107" d="100"/>
          <a:sy n="107" d="100"/>
        </p:scale>
        <p:origin x="725"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8143" cy="493315"/>
          </a:xfrm>
          <a:prstGeom prst="rect">
            <a:avLst/>
          </a:prstGeom>
          <a:noFill/>
          <a:ln>
            <a:noFill/>
          </a:ln>
        </p:spPr>
        <p:txBody>
          <a:bodyPr spcFirstLastPara="1" wrap="square" lIns="91400" tIns="45700" rIns="91400"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474" y="0"/>
            <a:ext cx="2918143" cy="493315"/>
          </a:xfrm>
          <a:prstGeom prst="rect">
            <a:avLst/>
          </a:prstGeom>
          <a:noFill/>
          <a:ln>
            <a:noFill/>
          </a:ln>
        </p:spPr>
        <p:txBody>
          <a:bodyPr spcFirstLastPara="1" wrap="square" lIns="91400" tIns="45700" rIns="91400"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285"/>
            <a:ext cx="2918143" cy="493315"/>
          </a:xfrm>
          <a:prstGeom prst="rect">
            <a:avLst/>
          </a:prstGeom>
          <a:noFill/>
          <a:ln>
            <a:noFill/>
          </a:ln>
        </p:spPr>
        <p:txBody>
          <a:bodyPr spcFirstLastPara="1" wrap="square" lIns="91400" tIns="45700" rIns="91400"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marR="0" lvl="0" indent="0" algn="r" rtl="0">
              <a:spcBef>
                <a:spcPts val="0"/>
              </a:spcBef>
              <a:spcAft>
                <a:spcPts val="0"/>
              </a:spcAft>
              <a:buNone/>
            </a:pPr>
            <a:fld id="{00000000-1234-1234-1234-123412341234}" type="slidenum">
              <a:rPr lang="et-E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4: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14: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20" name="Google Shape;120;p14: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5: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27" name="Google Shape;127;p15: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6: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16: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r>
              <a:rPr lang="et-EE"/>
              <a:t>Kokkuvõttes </a:t>
            </a:r>
            <a:endParaRPr/>
          </a:p>
          <a:p>
            <a:pPr marL="171399" lvl="0" indent="-171399" algn="l" rtl="0">
              <a:spcBef>
                <a:spcPts val="0"/>
              </a:spcBef>
              <a:spcAft>
                <a:spcPts val="0"/>
              </a:spcAft>
              <a:buClr>
                <a:schemeClr val="dk1"/>
              </a:buClr>
              <a:buSzPts val="1200"/>
              <a:buFont typeface="Calibri"/>
              <a:buChar char="-"/>
            </a:pPr>
            <a:r>
              <a:rPr lang="et-EE"/>
              <a:t>Erinevate mudelite võrdlus</a:t>
            </a:r>
            <a:endParaRPr/>
          </a:p>
          <a:p>
            <a:pPr marL="171399" lvl="0" indent="-171399" algn="l" rtl="0">
              <a:spcBef>
                <a:spcPts val="0"/>
              </a:spcBef>
              <a:spcAft>
                <a:spcPts val="0"/>
              </a:spcAft>
              <a:buClr>
                <a:schemeClr val="dk1"/>
              </a:buClr>
              <a:buSzPts val="1200"/>
              <a:buFont typeface="Calibri"/>
              <a:buChar char="-"/>
            </a:pPr>
            <a:r>
              <a:rPr lang="et-EE"/>
              <a:t>Rollid ja nende ülesanded</a:t>
            </a:r>
            <a:endParaRPr/>
          </a:p>
          <a:p>
            <a:pPr marL="171399" lvl="0" indent="-171399" algn="l" rtl="0">
              <a:spcBef>
                <a:spcPts val="0"/>
              </a:spcBef>
              <a:spcAft>
                <a:spcPts val="0"/>
              </a:spcAft>
              <a:buClr>
                <a:schemeClr val="dk1"/>
              </a:buClr>
              <a:buSzPts val="1200"/>
              <a:buFont typeface="Calibri"/>
              <a:buChar char="-"/>
            </a:pPr>
            <a:r>
              <a:rPr lang="et-EE"/>
              <a:t>Töölauad ja arendusprotsessi kulg neil</a:t>
            </a:r>
            <a:endParaRPr/>
          </a:p>
          <a:p>
            <a:pPr marL="171399" lvl="0" indent="-95199" algn="l" rtl="0">
              <a:spcBef>
                <a:spcPts val="0"/>
              </a:spcBef>
              <a:spcAft>
                <a:spcPts val="0"/>
              </a:spcAft>
              <a:buClr>
                <a:schemeClr val="dk1"/>
              </a:buClr>
              <a:buSzPts val="1200"/>
              <a:buFont typeface="Calibri"/>
              <a:buNone/>
            </a:pPr>
            <a:endParaRPr/>
          </a:p>
          <a:p>
            <a:pPr marL="171399" lvl="0" indent="-95199" algn="l" rtl="0">
              <a:spcBef>
                <a:spcPts val="0"/>
              </a:spcBef>
              <a:spcAft>
                <a:spcPts val="0"/>
              </a:spcAft>
              <a:buClr>
                <a:schemeClr val="dk1"/>
              </a:buClr>
              <a:buSzPts val="1200"/>
              <a:buFont typeface="Calibri"/>
              <a:buNone/>
            </a:pPr>
            <a:endParaRPr/>
          </a:p>
        </p:txBody>
      </p:sp>
      <p:sp>
        <p:nvSpPr>
          <p:cNvPr id="134" name="Google Shape;134;p16: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4: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41" name="Google Shape;241;p34: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7: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99" name="Google Shape;199;p27: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8: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05" name="Google Shape;205;p28: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9: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11" name="Google Shape;211;p29: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1: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17" name="Google Shape;217;p31: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0: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23" name="Google Shape;223;p30: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2: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29" name="Google Shape;229;p32: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4: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9" name="Google Shape;59;p4: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3: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35" name="Google Shape;235;p33: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5: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35: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r>
              <a:rPr lang="et-EE"/>
              <a:t>Piloodi ajal olid peamised arenduskeskonnad praktika ettevõtetes Eclipse ja Intellij. Lisaks neile olid kasutusel Netbeans, VisualStudio, PhpStorm, WebStorm, erinevad IDEd andmebaaside haldamiseks</a:t>
            </a:r>
            <a:endParaRPr/>
          </a:p>
        </p:txBody>
      </p:sp>
      <p:sp>
        <p:nvSpPr>
          <p:cNvPr id="248" name="Google Shape;248;p35: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43: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60" name="Google Shape;260;p43: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7: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66" name="Google Shape;266;p37: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72" name="Google Shape;272;p38: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78" name="Google Shape;278;p39: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1: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84" name="Google Shape;284;p41: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2: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90" name="Google Shape;290;p42: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bbe9b5aa7_3_5:notes"/>
          <p:cNvSpPr txBox="1">
            <a:spLocks noGrp="1"/>
          </p:cNvSpPr>
          <p:nvPr>
            <p:ph type="body" idx="1"/>
          </p:nvPr>
        </p:nvSpPr>
        <p:spPr>
          <a:xfrm>
            <a:off x="673418" y="4686499"/>
            <a:ext cx="5387400" cy="4439700"/>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96" name="Google Shape;296;g5bbe9b5aa7_3_5:notes"/>
          <p:cNvSpPr>
            <a:spLocks noGrp="1" noRot="1" noChangeAspect="1"/>
          </p:cNvSpPr>
          <p:nvPr>
            <p:ph type="sldImg" idx="2"/>
          </p:nvPr>
        </p:nvSpPr>
        <p:spPr>
          <a:xfrm>
            <a:off x="77788" y="739775"/>
            <a:ext cx="6578700" cy="3700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bbe9b5aa7_3_0:notes"/>
          <p:cNvSpPr txBox="1">
            <a:spLocks noGrp="1"/>
          </p:cNvSpPr>
          <p:nvPr>
            <p:ph type="body" idx="1"/>
          </p:nvPr>
        </p:nvSpPr>
        <p:spPr>
          <a:xfrm>
            <a:off x="673418" y="4686499"/>
            <a:ext cx="5387400" cy="4439700"/>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02" name="Google Shape;302;g5bbe9b5aa7_3_0: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8: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79" name="Google Shape;79;p8: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bbe9b5aa7_3_0:notes"/>
          <p:cNvSpPr txBox="1">
            <a:spLocks noGrp="1"/>
          </p:cNvSpPr>
          <p:nvPr>
            <p:ph type="body" idx="1"/>
          </p:nvPr>
        </p:nvSpPr>
        <p:spPr>
          <a:xfrm>
            <a:off x="673418" y="4686499"/>
            <a:ext cx="5387400" cy="4439700"/>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02" name="Google Shape;302;g5bbe9b5aa7_3_0: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2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7: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 name="Google Shape;72;p7: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73" name="Google Shape;73;p7: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9: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9: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86" name="Google Shape;86;p9: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0: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10: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93" name="Google Shape;93;p10: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1: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1: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00" name="Google Shape;100;p11: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2:notes"/>
          <p:cNvSpPr txBox="1">
            <a:spLocks noGrp="1"/>
          </p:cNvSpPr>
          <p:nvPr>
            <p:ph type="body" idx="1"/>
          </p:nvPr>
        </p:nvSpPr>
        <p:spPr>
          <a:xfrm>
            <a:off x="673418" y="4686499"/>
            <a:ext cx="5387340" cy="4439841"/>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06" name="Google Shape;106;p12: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3:notes"/>
          <p:cNvSpPr>
            <a:spLocks noGrp="1" noRot="1" noChangeAspect="1"/>
          </p:cNvSpPr>
          <p:nvPr>
            <p:ph type="sldImg" idx="2"/>
          </p:nvPr>
        </p:nvSpPr>
        <p:spPr>
          <a:xfrm>
            <a:off x="77788" y="739775"/>
            <a:ext cx="6578600"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13:notes"/>
          <p:cNvSpPr txBox="1">
            <a:spLocks noGrp="1"/>
          </p:cNvSpPr>
          <p:nvPr>
            <p:ph type="body" idx="1"/>
          </p:nvPr>
        </p:nvSpPr>
        <p:spPr>
          <a:xfrm>
            <a:off x="673418" y="4686499"/>
            <a:ext cx="5387340" cy="4439841"/>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13" name="Google Shape;113;p13:notes"/>
          <p:cNvSpPr txBox="1">
            <a:spLocks noGrp="1"/>
          </p:cNvSpPr>
          <p:nvPr>
            <p:ph type="sldNum" idx="12"/>
          </p:nvPr>
        </p:nvSpPr>
        <p:spPr>
          <a:xfrm>
            <a:off x="3814474" y="9371285"/>
            <a:ext cx="2918143" cy="493315"/>
          </a:xfrm>
          <a:prstGeom prst="rect">
            <a:avLst/>
          </a:prstGeom>
          <a:noFill/>
          <a:ln>
            <a:noFill/>
          </a:ln>
        </p:spPr>
        <p:txBody>
          <a:bodyPr spcFirstLastPara="1" wrap="square" lIns="91400" tIns="45700" rIns="91400" bIns="45700" anchor="b" anchorCtr="0">
            <a:noAutofit/>
          </a:bodyPr>
          <a:lstStyle/>
          <a:p>
            <a:pPr marL="0" lvl="0" indent="0" algn="r" rtl="0">
              <a:spcBef>
                <a:spcPts val="0"/>
              </a:spcBef>
              <a:spcAft>
                <a:spcPts val="0"/>
              </a:spcAft>
              <a:buNone/>
            </a:pPr>
            <a:fld id="{00000000-1234-1234-1234-123412341234}" type="slidenum">
              <a:rPr lang="et-EE"/>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2" descr="ValiIT_presentatsioon_esileht.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7" name="Google Shape;17;p2"/>
          <p:cNvSpPr txBox="1">
            <a:spLocks noGrp="1"/>
          </p:cNvSpPr>
          <p:nvPr>
            <p:ph type="ctrTitle"/>
          </p:nvPr>
        </p:nvSpPr>
        <p:spPr>
          <a:xfrm>
            <a:off x="899592" y="1793789"/>
            <a:ext cx="5904656" cy="492443"/>
          </a:xfrm>
          <a:prstGeom prst="rect">
            <a:avLst/>
          </a:prstGeom>
          <a:noFill/>
          <a:ln>
            <a:noFill/>
          </a:ln>
        </p:spPr>
        <p:txBody>
          <a:bodyPr spcFirstLastPara="1" wrap="square" lIns="0" tIns="0" rIns="0" bIns="0" anchor="ctr" anchorCtr="0">
            <a:noAutofit/>
          </a:bodyPr>
          <a:lstStyle>
            <a:lvl1pPr lvl="0" algn="l">
              <a:spcBef>
                <a:spcPts val="0"/>
              </a:spcBef>
              <a:spcAft>
                <a:spcPts val="0"/>
              </a:spcAft>
              <a:buClr>
                <a:srgbClr val="0066CC"/>
              </a:buClr>
              <a:buSzPts val="3200"/>
              <a:buFont typeface="Roboto Slab"/>
              <a:buNone/>
              <a:defRPr sz="3200" b="1">
                <a:solidFill>
                  <a:srgbClr val="0066CC"/>
                </a:solidFill>
                <a:latin typeface="Roboto Slab"/>
                <a:ea typeface="Roboto Slab"/>
                <a:cs typeface="Roboto Slab"/>
                <a:sym typeface="Roboto Sla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971592" y="3158847"/>
            <a:ext cx="5578896" cy="276999"/>
          </a:xfrm>
          <a:prstGeom prst="rect">
            <a:avLst/>
          </a:prstGeom>
          <a:noFill/>
          <a:ln>
            <a:noFill/>
          </a:ln>
        </p:spPr>
        <p:txBody>
          <a:bodyPr spcFirstLastPara="1" wrap="square" lIns="0" tIns="0" rIns="0" bIns="0" anchor="t" anchorCtr="0">
            <a:noAutofit/>
          </a:bodyPr>
          <a:lstStyle>
            <a:lvl1pPr lvl="0" algn="l">
              <a:lnSpc>
                <a:spcPct val="120000"/>
              </a:lnSpc>
              <a:spcBef>
                <a:spcPts val="300"/>
              </a:spcBef>
              <a:spcAft>
                <a:spcPts val="0"/>
              </a:spcAft>
              <a:buSzPts val="1800"/>
              <a:buFont typeface="Roboto Slab"/>
              <a:buNone/>
              <a:defRPr sz="1800" b="1">
                <a:solidFill>
                  <a:srgbClr val="0066CC"/>
                </a:solidFill>
                <a:latin typeface="Roboto Slab"/>
                <a:ea typeface="Roboto Slab"/>
                <a:cs typeface="Roboto Slab"/>
                <a:sym typeface="Roboto Slab"/>
              </a:defRPr>
            </a:lvl1pPr>
            <a:lvl2pPr lvl="1" algn="l">
              <a:lnSpc>
                <a:spcPct val="120000"/>
              </a:lnSpc>
              <a:spcBef>
                <a:spcPts val="300"/>
              </a:spcBef>
              <a:spcAft>
                <a:spcPts val="0"/>
              </a:spcAft>
              <a:buSzPts val="1800"/>
              <a:buChar char="–"/>
              <a:defRPr/>
            </a:lvl2pPr>
            <a:lvl3pPr lvl="2" algn="l">
              <a:lnSpc>
                <a:spcPct val="120000"/>
              </a:lnSpc>
              <a:spcBef>
                <a:spcPts val="300"/>
              </a:spcBef>
              <a:spcAft>
                <a:spcPts val="0"/>
              </a:spcAft>
              <a:buSzPts val="1800"/>
              <a:buChar char="–"/>
              <a:defRPr/>
            </a:lvl3pPr>
            <a:lvl4pPr lvl="3" algn="l">
              <a:lnSpc>
                <a:spcPct val="120000"/>
              </a:lnSpc>
              <a:spcBef>
                <a:spcPts val="300"/>
              </a:spcBef>
              <a:spcAft>
                <a:spcPts val="0"/>
              </a:spcAft>
              <a:buSzPts val="1800"/>
              <a:buChar char="–"/>
              <a:defRPr/>
            </a:lvl4pPr>
            <a:lvl5pPr lvl="4" algn="l">
              <a:lnSpc>
                <a:spcPct val="120000"/>
              </a:lnSpc>
              <a:spcBef>
                <a:spcPts val="3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pic>
        <p:nvPicPr>
          <p:cNvPr id="19" name="Google Shape;19;p2" descr="x.png"/>
          <p:cNvPicPr preferRelativeResize="0"/>
          <p:nvPr/>
        </p:nvPicPr>
        <p:blipFill rotWithShape="1">
          <a:blip r:embed="rId3">
            <a:alphaModFix/>
          </a:blip>
          <a:srcRect/>
          <a:stretch/>
        </p:blipFill>
        <p:spPr>
          <a:xfrm>
            <a:off x="6804248" y="2499742"/>
            <a:ext cx="516750" cy="516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p:nvPr/>
        </p:nvSpPr>
        <p:spPr>
          <a:xfrm>
            <a:off x="0" y="864096"/>
            <a:ext cx="9144000" cy="4279404"/>
          </a:xfrm>
          <a:prstGeom prst="rect">
            <a:avLst/>
          </a:prstGeom>
          <a:solidFill>
            <a:srgbClr val="E1F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3"/>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lvl1pPr lvl="0" algn="l">
              <a:spcBef>
                <a:spcPts val="0"/>
              </a:spcBef>
              <a:spcAft>
                <a:spcPts val="0"/>
              </a:spcAft>
              <a:buClr>
                <a:srgbClr val="0066CC"/>
              </a:buClr>
              <a:buSzPts val="3000"/>
              <a:buFont typeface="Roboto Slab"/>
              <a:buNone/>
              <a:defRPr sz="3000" b="1">
                <a:solidFill>
                  <a:srgbClr val="0066CC"/>
                </a:solidFill>
                <a:latin typeface="Roboto Slab"/>
                <a:ea typeface="Roboto Slab"/>
                <a:cs typeface="Roboto Slab"/>
                <a:sym typeface="Roboto Sla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lvl1pPr marL="457200" lvl="0" indent="-349250" algn="l">
              <a:lnSpc>
                <a:spcPct val="120000"/>
              </a:lnSpc>
              <a:spcBef>
                <a:spcPts val="300"/>
              </a:spcBef>
              <a:spcAft>
                <a:spcPts val="0"/>
              </a:spcAft>
              <a:buClr>
                <a:srgbClr val="0066CC"/>
              </a:buClr>
              <a:buSzPts val="1900"/>
              <a:buFont typeface="Roboto Slab"/>
              <a:buChar char="–"/>
              <a:defRPr sz="1900">
                <a:solidFill>
                  <a:schemeClr val="dk1"/>
                </a:solidFill>
                <a:latin typeface="Roboto Slab"/>
                <a:ea typeface="Roboto Slab"/>
                <a:cs typeface="Roboto Slab"/>
                <a:sym typeface="Roboto Slab"/>
              </a:defRPr>
            </a:lvl1pPr>
            <a:lvl2pPr marL="914400" lvl="1" indent="-330200" algn="l">
              <a:lnSpc>
                <a:spcPct val="120000"/>
              </a:lnSpc>
              <a:spcBef>
                <a:spcPts val="300"/>
              </a:spcBef>
              <a:spcAft>
                <a:spcPts val="0"/>
              </a:spcAft>
              <a:buClr>
                <a:srgbClr val="0066CC"/>
              </a:buClr>
              <a:buSzPts val="1600"/>
              <a:buChar char="–"/>
              <a:defRPr sz="1600">
                <a:solidFill>
                  <a:schemeClr val="dk1"/>
                </a:solidFill>
                <a:latin typeface="Roboto Slab"/>
                <a:ea typeface="Roboto Slab"/>
                <a:cs typeface="Roboto Slab"/>
                <a:sym typeface="Roboto Slab"/>
              </a:defRPr>
            </a:lvl2pPr>
            <a:lvl3pPr marL="1371600" lvl="2" indent="-317500" algn="l">
              <a:lnSpc>
                <a:spcPct val="120000"/>
              </a:lnSpc>
              <a:spcBef>
                <a:spcPts val="300"/>
              </a:spcBef>
              <a:spcAft>
                <a:spcPts val="0"/>
              </a:spcAft>
              <a:buClr>
                <a:srgbClr val="0066CC"/>
              </a:buClr>
              <a:buSzPts val="1400"/>
              <a:buFont typeface="Roboto Slab"/>
              <a:buChar char="–"/>
              <a:defRPr sz="1400">
                <a:solidFill>
                  <a:schemeClr val="dk1"/>
                </a:solidFill>
                <a:latin typeface="Roboto Slab"/>
                <a:ea typeface="Roboto Slab"/>
                <a:cs typeface="Roboto Slab"/>
                <a:sym typeface="Roboto Slab"/>
              </a:defRPr>
            </a:lvl3pPr>
            <a:lvl4pPr marL="1828800" lvl="3" indent="-304800" algn="l">
              <a:lnSpc>
                <a:spcPct val="120000"/>
              </a:lnSpc>
              <a:spcBef>
                <a:spcPts val="300"/>
              </a:spcBef>
              <a:spcAft>
                <a:spcPts val="0"/>
              </a:spcAft>
              <a:buClr>
                <a:srgbClr val="0066CC"/>
              </a:buClr>
              <a:buSzPts val="1200"/>
              <a:buFont typeface="Roboto Slab"/>
              <a:buChar char="–"/>
              <a:defRPr sz="1200">
                <a:solidFill>
                  <a:schemeClr val="dk1"/>
                </a:solidFill>
                <a:latin typeface="Roboto Slab"/>
                <a:ea typeface="Roboto Slab"/>
                <a:cs typeface="Roboto Slab"/>
                <a:sym typeface="Roboto Slab"/>
              </a:defRPr>
            </a:lvl4pPr>
            <a:lvl5pPr marL="2286000" lvl="4" indent="-285750" algn="l">
              <a:lnSpc>
                <a:spcPct val="120000"/>
              </a:lnSpc>
              <a:spcBef>
                <a:spcPts val="300"/>
              </a:spcBef>
              <a:spcAft>
                <a:spcPts val="0"/>
              </a:spcAft>
              <a:buSzPts val="9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4" name="Google Shape;24;p3" descr="x.png"/>
          <p:cNvPicPr preferRelativeResize="0"/>
          <p:nvPr/>
        </p:nvPicPr>
        <p:blipFill rotWithShape="1">
          <a:blip r:embed="rId2">
            <a:alphaModFix/>
          </a:blip>
          <a:srcRect/>
          <a:stretch/>
        </p:blipFill>
        <p:spPr>
          <a:xfrm>
            <a:off x="683568" y="447542"/>
            <a:ext cx="252000" cy="252000"/>
          </a:xfrm>
          <a:prstGeom prst="rect">
            <a:avLst/>
          </a:prstGeom>
          <a:noFill/>
          <a:ln>
            <a:noFill/>
          </a:ln>
        </p:spPr>
      </p:pic>
      <p:pic>
        <p:nvPicPr>
          <p:cNvPr id="25" name="Google Shape;25;p3" descr="x.png"/>
          <p:cNvPicPr preferRelativeResize="0"/>
          <p:nvPr/>
        </p:nvPicPr>
        <p:blipFill rotWithShape="1">
          <a:blip r:embed="rId3">
            <a:alphaModFix/>
          </a:blip>
          <a:srcRect/>
          <a:stretch/>
        </p:blipFill>
        <p:spPr>
          <a:xfrm>
            <a:off x="719600" y="339502"/>
            <a:ext cx="252000" cy="252000"/>
          </a:xfrm>
          <a:prstGeom prst="rect">
            <a:avLst/>
          </a:prstGeom>
          <a:noFill/>
          <a:ln>
            <a:noFill/>
          </a:ln>
        </p:spPr>
      </p:pic>
      <p:pic>
        <p:nvPicPr>
          <p:cNvPr id="26" name="Google Shape;26;p3" descr="valiIT.png"/>
          <p:cNvPicPr preferRelativeResize="0"/>
          <p:nvPr/>
        </p:nvPicPr>
        <p:blipFill rotWithShape="1">
          <a:blip r:embed="rId4">
            <a:alphaModFix/>
          </a:blip>
          <a:srcRect/>
          <a:stretch/>
        </p:blipFill>
        <p:spPr>
          <a:xfrm>
            <a:off x="7020273" y="286787"/>
            <a:ext cx="1728000" cy="474870"/>
          </a:xfrm>
          <a:prstGeom prst="rect">
            <a:avLst/>
          </a:prstGeom>
          <a:noFill/>
          <a:ln>
            <a:noFill/>
          </a:ln>
        </p:spPr>
      </p:pic>
      <p:pic>
        <p:nvPicPr>
          <p:cNvPr id="27" name="Google Shape;27;p3" descr="nool.png"/>
          <p:cNvPicPr preferRelativeResize="0"/>
          <p:nvPr/>
        </p:nvPicPr>
        <p:blipFill rotWithShape="1">
          <a:blip r:embed="rId5">
            <a:alphaModFix/>
          </a:blip>
          <a:srcRect/>
          <a:stretch/>
        </p:blipFill>
        <p:spPr>
          <a:xfrm>
            <a:off x="812015" y="4659982"/>
            <a:ext cx="303601" cy="4320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Koodinäide">
  <p:cSld name="Koodinäide">
    <p:spTree>
      <p:nvGrpSpPr>
        <p:cNvPr id="1" name="Shape 28"/>
        <p:cNvGrpSpPr/>
        <p:nvPr/>
      </p:nvGrpSpPr>
      <p:grpSpPr>
        <a:xfrm>
          <a:off x="0" y="0"/>
          <a:ext cx="0" cy="0"/>
          <a:chOff x="0" y="0"/>
          <a:chExt cx="0" cy="0"/>
        </a:xfrm>
      </p:grpSpPr>
      <p:sp>
        <p:nvSpPr>
          <p:cNvPr id="29" name="Google Shape;29;p4"/>
          <p:cNvSpPr/>
          <p:nvPr/>
        </p:nvSpPr>
        <p:spPr>
          <a:xfrm>
            <a:off x="0" y="864096"/>
            <a:ext cx="9144000" cy="4279404"/>
          </a:xfrm>
          <a:prstGeom prst="rect">
            <a:avLst/>
          </a:prstGeom>
          <a:solidFill>
            <a:srgbClr val="E1F5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0" name="Google Shape;30;p4" descr="nool.png"/>
          <p:cNvPicPr preferRelativeResize="0"/>
          <p:nvPr/>
        </p:nvPicPr>
        <p:blipFill rotWithShape="1">
          <a:blip r:embed="rId2">
            <a:alphaModFix/>
          </a:blip>
          <a:srcRect/>
          <a:stretch/>
        </p:blipFill>
        <p:spPr>
          <a:xfrm>
            <a:off x="812015" y="4659982"/>
            <a:ext cx="303601" cy="432048"/>
          </a:xfrm>
          <a:prstGeom prst="rect">
            <a:avLst/>
          </a:prstGeom>
          <a:noFill/>
          <a:ln>
            <a:noFill/>
          </a:ln>
        </p:spPr>
      </p:pic>
      <p:sp>
        <p:nvSpPr>
          <p:cNvPr id="31" name="Google Shape;31;p4"/>
          <p:cNvSpPr txBox="1">
            <a:spLocks noGrp="1"/>
          </p:cNvSpPr>
          <p:nvPr>
            <p:ph type="title"/>
          </p:nvPr>
        </p:nvSpPr>
        <p:spPr>
          <a:xfrm>
            <a:off x="0" y="18378"/>
            <a:ext cx="6948264" cy="855958"/>
          </a:xfrm>
          <a:prstGeom prst="rect">
            <a:avLst/>
          </a:prstGeom>
          <a:noFill/>
          <a:ln>
            <a:noFill/>
          </a:ln>
        </p:spPr>
        <p:txBody>
          <a:bodyPr spcFirstLastPara="1" wrap="square" lIns="1116000" tIns="216000" rIns="0" bIns="144000" anchor="ctr" anchorCtr="0">
            <a:noAutofit/>
          </a:bodyPr>
          <a:lstStyle>
            <a:lvl1pPr lvl="0" algn="l">
              <a:spcBef>
                <a:spcPts val="0"/>
              </a:spcBef>
              <a:spcAft>
                <a:spcPts val="0"/>
              </a:spcAft>
              <a:buClr>
                <a:srgbClr val="0066CC"/>
              </a:buClr>
              <a:buSzPts val="3000"/>
              <a:buFont typeface="Roboto Slab"/>
              <a:buNone/>
              <a:defRPr sz="3000" b="1">
                <a:solidFill>
                  <a:srgbClr val="0066CC"/>
                </a:solidFill>
                <a:latin typeface="Roboto Slab"/>
                <a:ea typeface="Roboto Slab"/>
                <a:cs typeface="Roboto Slab"/>
                <a:sym typeface="Roboto Slab"/>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755576" y="1203598"/>
            <a:ext cx="7704856" cy="367240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SzPts val="2000"/>
              <a:buFont typeface="Calibri"/>
              <a:buNone/>
              <a:defRPr sz="2000">
                <a:solidFill>
                  <a:schemeClr val="dk1"/>
                </a:solidFill>
                <a:latin typeface="Consolas"/>
                <a:ea typeface="Consolas"/>
                <a:cs typeface="Consolas"/>
                <a:sym typeface="Consolas"/>
              </a:defRPr>
            </a:lvl1pPr>
            <a:lvl2pPr marL="914400" lvl="1" indent="-228600" algn="l">
              <a:lnSpc>
                <a:spcPct val="120000"/>
              </a:lnSpc>
              <a:spcBef>
                <a:spcPts val="400"/>
              </a:spcBef>
              <a:spcAft>
                <a:spcPts val="0"/>
              </a:spcAft>
              <a:buSzPts val="2000"/>
              <a:buFont typeface="Calibri"/>
              <a:buNone/>
              <a:defRPr sz="20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SzPts val="2000"/>
              <a:buFont typeface="Calibri"/>
              <a:buNone/>
              <a:defRPr sz="2000">
                <a:solidFill>
                  <a:schemeClr val="dk1"/>
                </a:solidFill>
                <a:latin typeface="Consolas"/>
                <a:ea typeface="Consolas"/>
                <a:cs typeface="Consolas"/>
                <a:sym typeface="Consolas"/>
              </a:defRPr>
            </a:lvl3pPr>
            <a:lvl4pPr marL="1828800" lvl="3" indent="-228600" algn="l">
              <a:lnSpc>
                <a:spcPct val="100000"/>
              </a:lnSpc>
              <a:spcBef>
                <a:spcPts val="400"/>
              </a:spcBef>
              <a:spcAft>
                <a:spcPts val="0"/>
              </a:spcAft>
              <a:buSzPts val="2000"/>
              <a:buFont typeface="Calibri"/>
              <a:buNone/>
              <a:defRPr sz="2000">
                <a:solidFill>
                  <a:schemeClr val="dk1"/>
                </a:solidFill>
                <a:latin typeface="Consolas"/>
                <a:ea typeface="Consolas"/>
                <a:cs typeface="Consolas"/>
                <a:sym typeface="Consolas"/>
              </a:defRPr>
            </a:lvl4pPr>
            <a:lvl5pPr marL="2286000" lvl="4" indent="-285750" algn="l">
              <a:lnSpc>
                <a:spcPct val="120000"/>
              </a:lnSpc>
              <a:spcBef>
                <a:spcPts val="300"/>
              </a:spcBef>
              <a:spcAft>
                <a:spcPts val="0"/>
              </a:spcAft>
              <a:buSzPts val="9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33" name="Google Shape;33;p4" descr="x.png"/>
          <p:cNvPicPr preferRelativeResize="0"/>
          <p:nvPr/>
        </p:nvPicPr>
        <p:blipFill rotWithShape="1">
          <a:blip r:embed="rId3">
            <a:alphaModFix/>
          </a:blip>
          <a:srcRect/>
          <a:stretch/>
        </p:blipFill>
        <p:spPr>
          <a:xfrm>
            <a:off x="683568" y="447542"/>
            <a:ext cx="252000" cy="252000"/>
          </a:xfrm>
          <a:prstGeom prst="rect">
            <a:avLst/>
          </a:prstGeom>
          <a:noFill/>
          <a:ln>
            <a:noFill/>
          </a:ln>
        </p:spPr>
      </p:pic>
      <p:pic>
        <p:nvPicPr>
          <p:cNvPr id="34" name="Google Shape;34;p4" descr="valiIT.png"/>
          <p:cNvPicPr preferRelativeResize="0"/>
          <p:nvPr/>
        </p:nvPicPr>
        <p:blipFill rotWithShape="1">
          <a:blip r:embed="rId4">
            <a:alphaModFix/>
          </a:blip>
          <a:srcRect/>
          <a:stretch/>
        </p:blipFill>
        <p:spPr>
          <a:xfrm>
            <a:off x="7020273" y="286787"/>
            <a:ext cx="1728000" cy="474870"/>
          </a:xfrm>
          <a:prstGeom prst="rect">
            <a:avLst/>
          </a:prstGeom>
          <a:noFill/>
          <a:ln>
            <a:noFill/>
          </a:ln>
        </p:spPr>
      </p:pic>
      <p:pic>
        <p:nvPicPr>
          <p:cNvPr id="35" name="Google Shape;35;p4" descr="x.png"/>
          <p:cNvPicPr preferRelativeResize="0"/>
          <p:nvPr/>
        </p:nvPicPr>
        <p:blipFill rotWithShape="1">
          <a:blip r:embed="rId5">
            <a:alphaModFix/>
          </a:blip>
          <a:srcRect/>
          <a:stretch/>
        </p:blipFill>
        <p:spPr>
          <a:xfrm>
            <a:off x="719600" y="339502"/>
            <a:ext cx="252000" cy="252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9"/>
            <a:ext cx="8229600" cy="857250"/>
          </a:xfrm>
          <a:prstGeom prst="rect">
            <a:avLst/>
          </a:prstGeom>
          <a:noFill/>
          <a:ln>
            <a:noFill/>
          </a:ln>
        </p:spPr>
        <p:txBody>
          <a:bodyPr spcFirstLastPara="1" wrap="square" lIns="1152000" tIns="45700" rIns="0" bIns="45700" anchor="ctr" anchorCtr="0">
            <a:noAutofit/>
          </a:bodyPr>
          <a:lstStyle>
            <a:lvl1pPr marR="0" lvl="0" algn="l" rtl="0">
              <a:spcBef>
                <a:spcPts val="0"/>
              </a:spcBef>
              <a:spcAft>
                <a:spcPts val="0"/>
              </a:spcAft>
              <a:buClr>
                <a:srgbClr val="0066CC"/>
              </a:buClr>
              <a:buSzPts val="3200"/>
              <a:buFont typeface="Roboto Slab"/>
              <a:buNone/>
              <a:defRPr sz="3200" b="1" i="0" u="none" strike="noStrike" cap="none">
                <a:solidFill>
                  <a:srgbClr val="0066CC"/>
                </a:solidFill>
                <a:latin typeface="Roboto Slab"/>
                <a:ea typeface="Roboto Slab"/>
                <a:cs typeface="Roboto Slab"/>
                <a:sym typeface="Roboto Slab"/>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0" tIns="0" rIns="0" bIns="0" anchor="t" anchorCtr="0">
            <a:noAutofit/>
          </a:bodyPr>
          <a:lstStyle>
            <a:lvl1pPr marL="457200" marR="0" lvl="0" indent="-330200" algn="l" rtl="0">
              <a:lnSpc>
                <a:spcPct val="120000"/>
              </a:lnSpc>
              <a:spcBef>
                <a:spcPts val="300"/>
              </a:spcBef>
              <a:spcAft>
                <a:spcPts val="0"/>
              </a:spcAft>
              <a:buClr>
                <a:srgbClr val="0066CC"/>
              </a:buClr>
              <a:buSzPts val="1600"/>
              <a:buFont typeface="Roboto Slab"/>
              <a:buChar char="–"/>
              <a:defRPr sz="1600" b="0" i="0" u="none" strike="noStrike" cap="none">
                <a:solidFill>
                  <a:schemeClr val="dk1"/>
                </a:solidFill>
                <a:latin typeface="Roboto Slab"/>
                <a:ea typeface="Roboto Slab"/>
                <a:cs typeface="Roboto Slab"/>
                <a:sym typeface="Roboto Slab"/>
              </a:defRPr>
            </a:lvl1pPr>
            <a:lvl2pPr marL="914400" marR="0" lvl="1" indent="-317500" algn="l" rtl="0">
              <a:lnSpc>
                <a:spcPct val="120000"/>
              </a:lnSpc>
              <a:spcBef>
                <a:spcPts val="300"/>
              </a:spcBef>
              <a:spcAft>
                <a:spcPts val="0"/>
              </a:spcAft>
              <a:buClr>
                <a:srgbClr val="0066CC"/>
              </a:buClr>
              <a:buSzPts val="1400"/>
              <a:buFont typeface="Arial"/>
              <a:buChar char="–"/>
              <a:defRPr sz="1400" b="0" i="0" u="none" strike="noStrike" cap="none">
                <a:solidFill>
                  <a:schemeClr val="dk1"/>
                </a:solidFill>
                <a:latin typeface="Roboto Slab"/>
                <a:ea typeface="Roboto Slab"/>
                <a:cs typeface="Roboto Slab"/>
                <a:sym typeface="Roboto Slab"/>
              </a:defRPr>
            </a:lvl2pPr>
            <a:lvl3pPr marL="1371600" marR="0" lvl="2" indent="-304800" algn="l" rtl="0">
              <a:lnSpc>
                <a:spcPct val="120000"/>
              </a:lnSpc>
              <a:spcBef>
                <a:spcPts val="300"/>
              </a:spcBef>
              <a:spcAft>
                <a:spcPts val="0"/>
              </a:spcAft>
              <a:buClr>
                <a:srgbClr val="0066CC"/>
              </a:buClr>
              <a:buSzPts val="1200"/>
              <a:buFont typeface="Roboto Slab"/>
              <a:buChar char="–"/>
              <a:defRPr sz="1200" b="0" i="0" u="none" strike="noStrike" cap="none">
                <a:solidFill>
                  <a:schemeClr val="dk1"/>
                </a:solidFill>
                <a:latin typeface="Roboto Slab"/>
                <a:ea typeface="Roboto Slab"/>
                <a:cs typeface="Roboto Slab"/>
                <a:sym typeface="Roboto Slab"/>
              </a:defRPr>
            </a:lvl3pPr>
            <a:lvl4pPr marL="1828800" marR="0" lvl="3" indent="-292100" algn="l" rtl="0">
              <a:lnSpc>
                <a:spcPct val="120000"/>
              </a:lnSpc>
              <a:spcBef>
                <a:spcPts val="300"/>
              </a:spcBef>
              <a:spcAft>
                <a:spcPts val="0"/>
              </a:spcAft>
              <a:buClr>
                <a:srgbClr val="0066CC"/>
              </a:buClr>
              <a:buSzPts val="1000"/>
              <a:buFont typeface="Arial"/>
              <a:buChar char="–"/>
              <a:defRPr sz="1000" b="0" i="0" u="none" strike="noStrike" cap="none">
                <a:solidFill>
                  <a:schemeClr val="dk1"/>
                </a:solidFill>
                <a:latin typeface="Roboto Slab"/>
                <a:ea typeface="Roboto Slab"/>
                <a:cs typeface="Roboto Slab"/>
                <a:sym typeface="Roboto Slab"/>
              </a:defRPr>
            </a:lvl4pPr>
            <a:lvl5pPr marL="2286000" marR="0" lvl="4" indent="-285750" algn="l" rtl="0">
              <a:lnSpc>
                <a:spcPct val="120000"/>
              </a:lnSpc>
              <a:spcBef>
                <a:spcPts val="300"/>
              </a:spcBef>
              <a:spcAft>
                <a:spcPts val="0"/>
              </a:spcAft>
              <a:buClr>
                <a:srgbClr val="0066CC"/>
              </a:buClr>
              <a:buSzPts val="900"/>
              <a:buFont typeface="Roboto Slab"/>
              <a:buChar char="–"/>
              <a:defRPr sz="900" b="0" i="0" u="none" strike="noStrike" cap="none">
                <a:solidFill>
                  <a:schemeClr val="dk1"/>
                </a:solidFill>
                <a:latin typeface="Roboto Slab"/>
                <a:ea typeface="Roboto Slab"/>
                <a:cs typeface="Roboto Slab"/>
                <a:sym typeface="Roboto Slab"/>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t-E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rek.lints@bcs.e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iimrebane/vali-i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iimrebane/vali-it" TargetMode="External"/><Relationship Id="rId7" Type="http://schemas.openxmlformats.org/officeDocument/2006/relationships/hyperlink" Target="http://www.googl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oracle.com/en/java/javase/11/docs/api/index.html" TargetMode="External"/><Relationship Id="rId5" Type="http://schemas.openxmlformats.org/officeDocument/2006/relationships/hyperlink" Target="https://docs.oracle.com/javase/tutorial/" TargetMode="External"/><Relationship Id="rId4" Type="http://schemas.openxmlformats.org/officeDocument/2006/relationships/hyperlink" Target="https://1drv.ms/f/s!AsKuUeq4xR_NmPIuWJFAJDxjzKjf3w"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5" descr="x.png"/>
          <p:cNvPicPr preferRelativeResize="0"/>
          <p:nvPr/>
        </p:nvPicPr>
        <p:blipFill rotWithShape="1">
          <a:blip r:embed="rId3">
            <a:alphaModFix/>
          </a:blip>
          <a:srcRect/>
          <a:stretch/>
        </p:blipFill>
        <p:spPr>
          <a:xfrm>
            <a:off x="6804248" y="2499742"/>
            <a:ext cx="516750" cy="516750"/>
          </a:xfrm>
          <a:prstGeom prst="rect">
            <a:avLst/>
          </a:prstGeom>
          <a:noFill/>
          <a:ln>
            <a:noFill/>
          </a:ln>
        </p:spPr>
      </p:pic>
      <p:sp>
        <p:nvSpPr>
          <p:cNvPr id="41" name="Google Shape;41;p5"/>
          <p:cNvSpPr txBox="1">
            <a:spLocks noGrp="1"/>
          </p:cNvSpPr>
          <p:nvPr>
            <p:ph type="ctrTitle"/>
          </p:nvPr>
        </p:nvSpPr>
        <p:spPr>
          <a:xfrm>
            <a:off x="899592" y="1793789"/>
            <a:ext cx="5904656" cy="492443"/>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66CC"/>
              </a:buClr>
              <a:buSzPts val="3200"/>
              <a:buFont typeface="Roboto Slab"/>
              <a:buNone/>
            </a:pPr>
            <a:r>
              <a:rPr lang="et-EE" dirty="0"/>
              <a:t>Java kursus - sissejuhatus</a:t>
            </a:r>
            <a:endParaRPr dirty="0"/>
          </a:p>
        </p:txBody>
      </p:sp>
      <p:sp>
        <p:nvSpPr>
          <p:cNvPr id="42" name="Google Shape;42;p5"/>
          <p:cNvSpPr txBox="1">
            <a:spLocks noGrp="1"/>
          </p:cNvSpPr>
          <p:nvPr>
            <p:ph type="subTitle" idx="1"/>
          </p:nvPr>
        </p:nvSpPr>
        <p:spPr>
          <a:xfrm>
            <a:off x="971592" y="3158847"/>
            <a:ext cx="5578896" cy="276999"/>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SzPts val="1800"/>
              <a:buFont typeface="Roboto Slab"/>
              <a:buNone/>
            </a:pPr>
            <a:r>
              <a:rPr lang="et-EE"/>
              <a:t>Tutvumine ja sissejuhatus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Põhimõisted ...</a:t>
            </a:r>
            <a:endParaRPr/>
          </a:p>
        </p:txBody>
      </p:sp>
      <p:sp>
        <p:nvSpPr>
          <p:cNvPr id="123" name="Google Shape;123;p17"/>
          <p:cNvSpPr txBox="1">
            <a:spLocks noGrp="1"/>
          </p:cNvSpPr>
          <p:nvPr>
            <p:ph type="body" idx="1"/>
          </p:nvPr>
        </p:nvSpPr>
        <p:spPr>
          <a:xfrm>
            <a:off x="755576" y="1131590"/>
            <a:ext cx="4248472" cy="3744416"/>
          </a:xfrm>
          <a:prstGeom prst="rect">
            <a:avLst/>
          </a:prstGeom>
          <a:noFill/>
          <a:ln>
            <a:noFill/>
          </a:ln>
        </p:spPr>
        <p:txBody>
          <a:bodyPr spcFirstLastPara="1" wrap="square" lIns="0" tIns="0" rIns="0" bIns="0" anchor="t" anchorCtr="0">
            <a:noAutofit/>
          </a:bodyPr>
          <a:lstStyle/>
          <a:p>
            <a:pPr marL="342900" lvl="0" indent="-342900" algn="l" rtl="0">
              <a:lnSpc>
                <a:spcPct val="110000"/>
              </a:lnSpc>
              <a:spcBef>
                <a:spcPts val="0"/>
              </a:spcBef>
              <a:spcAft>
                <a:spcPts val="0"/>
              </a:spcAft>
              <a:buClr>
                <a:srgbClr val="0066CC"/>
              </a:buClr>
              <a:buSzPts val="1757"/>
              <a:buFont typeface="Roboto Slab"/>
              <a:buChar char="–"/>
            </a:pPr>
            <a:r>
              <a:rPr lang="et-EE" sz="1757"/>
              <a:t>„Valmis“ - programmide nn käima panemiseks tuleb nad mällu laadida ja käivitada. Sellega tegelevad igasugused operatsioonisüsteemi teenused või rakenduskeskkonnad. Java-keelse transleeritud programmi käivitab (aga mitte ainult) java-korraldus, mille saab anda käsurealt. See korraldus on oma olemuselt Java virtuaalmasin.  </a:t>
            </a:r>
            <a:endParaRPr/>
          </a:p>
          <a:p>
            <a:pPr marL="342900" lvl="0" indent="-342900" algn="l" rtl="0">
              <a:lnSpc>
                <a:spcPct val="110000"/>
              </a:lnSpc>
              <a:spcBef>
                <a:spcPts val="600"/>
              </a:spcBef>
              <a:spcAft>
                <a:spcPts val="0"/>
              </a:spcAft>
              <a:buClr>
                <a:srgbClr val="0066CC"/>
              </a:buClr>
              <a:buSzPts val="1757"/>
              <a:buFont typeface="Roboto Slab"/>
              <a:buChar char="–"/>
            </a:pPr>
            <a:r>
              <a:rPr lang="et-EE" sz="1757"/>
              <a:t>Käsurealt kompileerimist ja käivitamist proovime päeva teises pooles</a:t>
            </a:r>
            <a:endParaRPr sz="1757"/>
          </a:p>
        </p:txBody>
      </p:sp>
      <p:pic>
        <p:nvPicPr>
          <p:cNvPr id="124" name="Google Shape;124;p17"/>
          <p:cNvPicPr preferRelativeResize="0"/>
          <p:nvPr/>
        </p:nvPicPr>
        <p:blipFill rotWithShape="1">
          <a:blip r:embed="rId3">
            <a:alphaModFix/>
          </a:blip>
          <a:srcRect/>
          <a:stretch/>
        </p:blipFill>
        <p:spPr>
          <a:xfrm>
            <a:off x="5004048" y="909344"/>
            <a:ext cx="4086225" cy="37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0" y="33767"/>
            <a:ext cx="7524328" cy="825180"/>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Kõige olulisem!</a:t>
            </a:r>
            <a:endParaRPr/>
          </a:p>
        </p:txBody>
      </p:sp>
      <p:sp>
        <p:nvSpPr>
          <p:cNvPr id="130" name="Google Shape;130;p18"/>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757"/>
              <a:buNone/>
            </a:pPr>
            <a:r>
              <a:rPr lang="et-EE" sz="1757"/>
              <a:t>Koodi kirjutama õppides püüa aru saada …</a:t>
            </a:r>
            <a:endParaRPr/>
          </a:p>
          <a:p>
            <a:pPr marL="342900" lvl="0" indent="-342900" algn="l" rtl="0">
              <a:lnSpc>
                <a:spcPct val="100000"/>
              </a:lnSpc>
              <a:spcBef>
                <a:spcPts val="600"/>
              </a:spcBef>
              <a:spcAft>
                <a:spcPts val="0"/>
              </a:spcAft>
              <a:buClr>
                <a:srgbClr val="0066CC"/>
              </a:buClr>
              <a:buSzPts val="1757"/>
              <a:buFont typeface="Roboto Slab"/>
              <a:buChar char="–"/>
            </a:pPr>
            <a:r>
              <a:rPr lang="et-EE" sz="1757"/>
              <a:t>mis iga rida koodi tähendab, milleks seda vaja on</a:t>
            </a:r>
            <a:endParaRPr/>
          </a:p>
          <a:p>
            <a:pPr marL="342900" lvl="0" indent="-342900" algn="l" rtl="0">
              <a:lnSpc>
                <a:spcPct val="100000"/>
              </a:lnSpc>
              <a:spcBef>
                <a:spcPts val="600"/>
              </a:spcBef>
              <a:spcAft>
                <a:spcPts val="0"/>
              </a:spcAft>
              <a:buClr>
                <a:srgbClr val="0066CC"/>
              </a:buClr>
              <a:buSzPts val="1757"/>
              <a:buFont typeface="Roboto Slab"/>
              <a:buChar char="–"/>
            </a:pPr>
            <a:r>
              <a:rPr lang="et-EE" sz="1757"/>
              <a:t>kuidas seda rida nimetatakse, näiteks</a:t>
            </a:r>
            <a:endParaRPr/>
          </a:p>
          <a:p>
            <a:pPr marL="648000" lvl="1" indent="-287999" algn="l" rtl="0">
              <a:lnSpc>
                <a:spcPct val="100000"/>
              </a:lnSpc>
              <a:spcBef>
                <a:spcPts val="600"/>
              </a:spcBef>
              <a:spcAft>
                <a:spcPts val="0"/>
              </a:spcAft>
              <a:buSzPts val="1480"/>
              <a:buChar char="–"/>
            </a:pPr>
            <a:r>
              <a:rPr lang="et-EE" sz="1480"/>
              <a:t>Muutuja defineerimine, muutuja väärtustamine</a:t>
            </a:r>
            <a:endParaRPr/>
          </a:p>
          <a:p>
            <a:pPr marL="648000" lvl="1" indent="-287999" algn="l" rtl="0">
              <a:lnSpc>
                <a:spcPct val="100000"/>
              </a:lnSpc>
              <a:spcBef>
                <a:spcPts val="600"/>
              </a:spcBef>
              <a:spcAft>
                <a:spcPts val="0"/>
              </a:spcAft>
              <a:buSzPts val="1480"/>
              <a:buChar char="–"/>
            </a:pPr>
            <a:r>
              <a:rPr lang="et-EE" sz="1480"/>
              <a:t>Klassi loomine, klassi laiendamine</a:t>
            </a:r>
            <a:endParaRPr/>
          </a:p>
          <a:p>
            <a:pPr marL="648000" lvl="1" indent="-287999" algn="l" rtl="0">
              <a:lnSpc>
                <a:spcPct val="100000"/>
              </a:lnSpc>
              <a:spcBef>
                <a:spcPts val="600"/>
              </a:spcBef>
              <a:spcAft>
                <a:spcPts val="0"/>
              </a:spcAft>
              <a:buSzPts val="1480"/>
              <a:buChar char="–"/>
            </a:pPr>
            <a:r>
              <a:rPr lang="et-EE" sz="1480"/>
              <a:t>Vaikimisi-konstruktor, muutujatega konstruktor, varjatud konstruktor</a:t>
            </a:r>
            <a:endParaRPr/>
          </a:p>
          <a:p>
            <a:pPr marL="342900" lvl="0" indent="-342900" algn="l" rtl="0">
              <a:lnSpc>
                <a:spcPct val="100000"/>
              </a:lnSpc>
              <a:spcBef>
                <a:spcPts val="600"/>
              </a:spcBef>
              <a:spcAft>
                <a:spcPts val="0"/>
              </a:spcAft>
              <a:buClr>
                <a:srgbClr val="0066CC"/>
              </a:buClr>
              <a:buSzPts val="1757"/>
              <a:buFont typeface="Roboto Slab"/>
              <a:buChar char="–"/>
            </a:pPr>
            <a:r>
              <a:rPr lang="et-EE" sz="1757"/>
              <a:t>kui leiad veebist sobiva lahenduse, siis enne edasi liikumist tee endale selgeks, mida iga asi seal koodis teeb ja miks teda vaja on</a:t>
            </a:r>
            <a:endParaRPr/>
          </a:p>
          <a:p>
            <a:pPr marL="342900" lvl="0" indent="-342900" algn="l" rtl="0">
              <a:lnSpc>
                <a:spcPct val="100000"/>
              </a:lnSpc>
              <a:spcBef>
                <a:spcPts val="600"/>
              </a:spcBef>
              <a:spcAft>
                <a:spcPts val="0"/>
              </a:spcAft>
              <a:buClr>
                <a:srgbClr val="0066CC"/>
              </a:buClr>
              <a:buSzPts val="1757"/>
              <a:buFont typeface="Roboto Slab"/>
              <a:buChar char="–"/>
            </a:pPr>
            <a:r>
              <a:rPr lang="et-EE" sz="1757"/>
              <a:t>Loe veasõnumeid ja püüa neist aru saada, ära looda ainult IDE-le</a:t>
            </a:r>
            <a:endParaRPr sz="1757"/>
          </a:p>
          <a:p>
            <a:pPr marL="0" lvl="0" indent="0" algn="l" rtl="0">
              <a:lnSpc>
                <a:spcPct val="100000"/>
              </a:lnSpc>
              <a:spcBef>
                <a:spcPts val="600"/>
              </a:spcBef>
              <a:spcAft>
                <a:spcPts val="0"/>
              </a:spcAft>
              <a:buSzPts val="1757"/>
              <a:buNone/>
            </a:pPr>
            <a:r>
              <a:rPr lang="et-EE" sz="1757"/>
              <a:t>Kui ei saa aru, siis küsi juhendajalt, teiselt õpilaselt, arendajalt (sageli on ka analüütikud ja testijad päris head koodi lugejad)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Arendusprotsess, elutsükkel</a:t>
            </a:r>
            <a:endParaRPr/>
          </a:p>
        </p:txBody>
      </p:sp>
      <p:sp>
        <p:nvSpPr>
          <p:cNvPr id="137" name="Google Shape;137;p19"/>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10000"/>
              </a:lnSpc>
              <a:spcBef>
                <a:spcPts val="0"/>
              </a:spcBef>
              <a:spcAft>
                <a:spcPts val="0"/>
              </a:spcAft>
              <a:buClr>
                <a:srgbClr val="0066CC"/>
              </a:buClr>
              <a:buSzPts val="1757"/>
              <a:buFont typeface="Roboto Slab"/>
              <a:buChar char="–"/>
            </a:pPr>
            <a:r>
              <a:rPr lang="et-EE" sz="1757"/>
              <a:t>Grupitööna uurime:</a:t>
            </a:r>
            <a:endParaRPr/>
          </a:p>
          <a:p>
            <a:pPr marL="648000" lvl="1" indent="-287999" algn="l" rtl="0">
              <a:lnSpc>
                <a:spcPct val="110000"/>
              </a:lnSpc>
              <a:spcBef>
                <a:spcPts val="600"/>
              </a:spcBef>
              <a:spcAft>
                <a:spcPts val="0"/>
              </a:spcAft>
              <a:buSzPts val="1480"/>
              <a:buChar char="–"/>
            </a:pPr>
            <a:r>
              <a:rPr lang="et-EE" sz="1480"/>
              <a:t>Milline on protsessi elutsükkel</a:t>
            </a:r>
            <a:endParaRPr/>
          </a:p>
          <a:p>
            <a:pPr marL="648000" lvl="1" indent="-287999" algn="l" rtl="0">
              <a:lnSpc>
                <a:spcPct val="110000"/>
              </a:lnSpc>
              <a:spcBef>
                <a:spcPts val="600"/>
              </a:spcBef>
              <a:spcAft>
                <a:spcPts val="0"/>
              </a:spcAft>
              <a:buSzPts val="1480"/>
              <a:buChar char="–"/>
            </a:pPr>
            <a:r>
              <a:rPr lang="et-EE" sz="1480"/>
              <a:t>Milline on meeskond, rollide jaotus</a:t>
            </a:r>
            <a:endParaRPr/>
          </a:p>
          <a:p>
            <a:pPr marL="648000" lvl="1" indent="-287999" algn="l" rtl="0">
              <a:lnSpc>
                <a:spcPct val="110000"/>
              </a:lnSpc>
              <a:spcBef>
                <a:spcPts val="600"/>
              </a:spcBef>
              <a:spcAft>
                <a:spcPts val="0"/>
              </a:spcAft>
              <a:buSzPts val="1480"/>
              <a:buChar char="–"/>
            </a:pPr>
            <a:r>
              <a:rPr lang="et-EE" sz="1480"/>
              <a:t>Toome välja paar olulisemat põhimõtet</a:t>
            </a:r>
            <a:endParaRPr/>
          </a:p>
          <a:p>
            <a:pPr marL="648000" lvl="1" indent="-287999" algn="l" rtl="0">
              <a:lnSpc>
                <a:spcPct val="110000"/>
              </a:lnSpc>
              <a:spcBef>
                <a:spcPts val="600"/>
              </a:spcBef>
              <a:spcAft>
                <a:spcPts val="0"/>
              </a:spcAft>
              <a:buSzPts val="1480"/>
              <a:buChar char="–"/>
            </a:pPr>
            <a:r>
              <a:rPr lang="et-EE" sz="1480"/>
              <a:t>Tüüpiline töölaud</a:t>
            </a:r>
            <a:endParaRPr/>
          </a:p>
          <a:p>
            <a:pPr marL="342900" lvl="0" indent="-342900" algn="l" rtl="0">
              <a:lnSpc>
                <a:spcPct val="110000"/>
              </a:lnSpc>
              <a:spcBef>
                <a:spcPts val="600"/>
              </a:spcBef>
              <a:spcAft>
                <a:spcPts val="0"/>
              </a:spcAft>
              <a:buClr>
                <a:srgbClr val="0066CC"/>
              </a:buClr>
              <a:buSzPts val="1757"/>
              <a:buFont typeface="Roboto Slab"/>
              <a:buChar char="–"/>
            </a:pPr>
            <a:r>
              <a:rPr lang="et-EE" sz="1757"/>
              <a:t>Teemad:</a:t>
            </a:r>
            <a:endParaRPr/>
          </a:p>
          <a:p>
            <a:pPr marL="648000" lvl="1" indent="-287999" algn="l" rtl="0">
              <a:lnSpc>
                <a:spcPct val="110000"/>
              </a:lnSpc>
              <a:spcBef>
                <a:spcPts val="600"/>
              </a:spcBef>
              <a:spcAft>
                <a:spcPts val="0"/>
              </a:spcAft>
              <a:buSzPts val="1480"/>
              <a:buChar char="–"/>
            </a:pPr>
            <a:r>
              <a:rPr lang="et-EE" sz="1480"/>
              <a:t>Kosk-mudel (waterfall)</a:t>
            </a:r>
            <a:endParaRPr sz="1480"/>
          </a:p>
          <a:p>
            <a:pPr marL="648000" lvl="1" indent="-287999" algn="l" rtl="0">
              <a:lnSpc>
                <a:spcPct val="110000"/>
              </a:lnSpc>
              <a:spcBef>
                <a:spcPts val="600"/>
              </a:spcBef>
              <a:spcAft>
                <a:spcPts val="0"/>
              </a:spcAft>
              <a:buSzPts val="1480"/>
              <a:buChar char="–"/>
            </a:pPr>
            <a:r>
              <a:rPr lang="et-EE" sz="1480"/>
              <a:t>Scrum</a:t>
            </a:r>
            <a:endParaRPr/>
          </a:p>
          <a:p>
            <a:pPr marL="648000" lvl="1" indent="-287999" algn="l" rtl="0">
              <a:lnSpc>
                <a:spcPct val="110000"/>
              </a:lnSpc>
              <a:spcBef>
                <a:spcPts val="600"/>
              </a:spcBef>
              <a:spcAft>
                <a:spcPts val="0"/>
              </a:spcAft>
              <a:buSzPts val="1480"/>
              <a:buChar char="–"/>
            </a:pPr>
            <a:r>
              <a:rPr lang="et-EE" sz="1480"/>
              <a:t>XP</a:t>
            </a:r>
            <a:endParaRPr/>
          </a:p>
          <a:p>
            <a:pPr marL="648000" lvl="1" indent="-287999" algn="l" rtl="0">
              <a:lnSpc>
                <a:spcPct val="110000"/>
              </a:lnSpc>
              <a:spcBef>
                <a:spcPts val="600"/>
              </a:spcBef>
              <a:spcAft>
                <a:spcPts val="0"/>
              </a:spcAft>
              <a:buSzPts val="1480"/>
              <a:buChar char="–"/>
            </a:pPr>
            <a:r>
              <a:rPr lang="et-EE" sz="1480"/>
              <a:t>Lean</a:t>
            </a:r>
            <a:endParaRPr/>
          </a:p>
          <a:p>
            <a:pPr marL="648000" lvl="1" indent="-287999" algn="l" rtl="0">
              <a:lnSpc>
                <a:spcPct val="110000"/>
              </a:lnSpc>
              <a:spcBef>
                <a:spcPts val="600"/>
              </a:spcBef>
              <a:spcAft>
                <a:spcPts val="0"/>
              </a:spcAft>
              <a:buSzPts val="1480"/>
              <a:buChar char="–"/>
            </a:pPr>
            <a:r>
              <a:rPr lang="et-EE" sz="1480"/>
              <a:t>Kanban</a:t>
            </a:r>
            <a:endParaRPr sz="148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Raamistikud (frameworks)</a:t>
            </a:r>
            <a:endParaRPr/>
          </a:p>
        </p:txBody>
      </p:sp>
      <p:sp>
        <p:nvSpPr>
          <p:cNvPr id="244" name="Google Shape;244;p36"/>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Kõike ei pea ise leiutama, nii mõnedki keerukamad asjad on juba valmis tehtud. Näiteks saad ehituspoest osta puitu ja klaasi ja neist aknaid teha, aga võid ka minna ja osta valmis aknaid või tellida omale sobiva suurusega valmisaknaid</a:t>
            </a:r>
            <a:endParaRPr/>
          </a:p>
          <a:p>
            <a:pPr marL="342900" lvl="0" indent="-342900" algn="l" rtl="0">
              <a:lnSpc>
                <a:spcPct val="120000"/>
              </a:lnSpc>
              <a:spcBef>
                <a:spcPts val="600"/>
              </a:spcBef>
              <a:spcAft>
                <a:spcPts val="0"/>
              </a:spcAft>
              <a:buClr>
                <a:srgbClr val="0066CC"/>
              </a:buClr>
              <a:buSzPts val="1900"/>
              <a:buFont typeface="Roboto Slab"/>
              <a:buChar char="–"/>
            </a:pPr>
            <a:r>
              <a:rPr lang="et-EE"/>
              <a:t>Rakenduse valmistükke ja nende komplekte koos kõikvõimalike abivahenditega kutsutakse raamistikeks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Töövahendite paigaldamine</a:t>
            </a:r>
            <a:endParaRPr/>
          </a:p>
        </p:txBody>
      </p:sp>
      <p:sp>
        <p:nvSpPr>
          <p:cNvPr id="202" name="Google Shape;202;p29"/>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66CC"/>
              </a:buClr>
              <a:buSzPts val="3000"/>
              <a:buFont typeface="Roboto Slab"/>
              <a:buNone/>
            </a:pPr>
            <a:r>
              <a:rPr lang="et-EE" sz="4800" b="1">
                <a:solidFill>
                  <a:srgbClr val="0066CC"/>
                </a:solidFill>
                <a:latin typeface="Roboto Slab"/>
                <a:ea typeface="Roboto Slab"/>
                <a:cs typeface="Roboto Slab"/>
                <a:sym typeface="Roboto Slab"/>
              </a:rPr>
              <a:t>Java (OpenJDK 11)</a:t>
            </a:r>
            <a:endParaRPr sz="4800" b="1">
              <a:solidFill>
                <a:srgbClr val="0066CC"/>
              </a:solidFill>
              <a:latin typeface="Roboto Slab"/>
              <a:ea typeface="Roboto Slab"/>
              <a:cs typeface="Roboto Slab"/>
              <a:sym typeface="Roboto Slab"/>
            </a:endParaRPr>
          </a:p>
          <a:p>
            <a:pPr marL="0" lvl="0" indent="0" algn="l" rtl="0">
              <a:lnSpc>
                <a:spcPct val="120000"/>
              </a:lnSpc>
              <a:spcBef>
                <a:spcPts val="600"/>
              </a:spcBef>
              <a:spcAft>
                <a:spcPts val="0"/>
              </a:spcAft>
              <a:buSzPts val="19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0689-6660-4608-AA06-47D3F6378976}"/>
              </a:ext>
            </a:extLst>
          </p:cNvPr>
          <p:cNvSpPr>
            <a:spLocks noGrp="1"/>
          </p:cNvSpPr>
          <p:nvPr>
            <p:ph type="title"/>
          </p:nvPr>
        </p:nvSpPr>
        <p:spPr/>
        <p:txBody>
          <a:bodyPr/>
          <a:lstStyle/>
          <a:p>
            <a:r>
              <a:rPr lang="et-EE" dirty="0"/>
              <a:t>Kuidas Java töötab</a:t>
            </a:r>
            <a:endParaRPr lang="en-US" dirty="0"/>
          </a:p>
        </p:txBody>
      </p:sp>
      <p:sp>
        <p:nvSpPr>
          <p:cNvPr id="5" name="Google Shape;103;p15">
            <a:extLst>
              <a:ext uri="{FF2B5EF4-FFF2-40B4-BE49-F238E27FC236}">
                <a16:creationId xmlns:a16="http://schemas.microsoft.com/office/drawing/2014/main" id="{854731B9-4CDE-4017-8AE8-F5063EB5E24C}"/>
              </a:ext>
            </a:extLst>
          </p:cNvPr>
          <p:cNvSpPr/>
          <p:nvPr/>
        </p:nvSpPr>
        <p:spPr>
          <a:xfrm>
            <a:off x="1181553" y="1931484"/>
            <a:ext cx="1854473" cy="1534406"/>
          </a:xfrm>
          <a:prstGeom prst="homePlate">
            <a:avLst>
              <a:gd name="adj" fmla="val 50000"/>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1800"/>
              <a:t>javac</a:t>
            </a:r>
            <a:endParaRPr sz="1800"/>
          </a:p>
        </p:txBody>
      </p:sp>
      <p:sp>
        <p:nvSpPr>
          <p:cNvPr id="7" name="Google Shape;104;p15">
            <a:extLst>
              <a:ext uri="{FF2B5EF4-FFF2-40B4-BE49-F238E27FC236}">
                <a16:creationId xmlns:a16="http://schemas.microsoft.com/office/drawing/2014/main" id="{1085110C-BF9E-40B6-A64D-F95231D563B6}"/>
              </a:ext>
            </a:extLst>
          </p:cNvPr>
          <p:cNvSpPr/>
          <p:nvPr/>
        </p:nvSpPr>
        <p:spPr>
          <a:xfrm>
            <a:off x="352078" y="2209284"/>
            <a:ext cx="1404026" cy="1120704"/>
          </a:xfrm>
          <a:prstGeom prst="flowChartConnector">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solidFill>
                  <a:srgbClr val="FFFFFF"/>
                </a:solidFill>
              </a:rPr>
              <a:t>Java Source Code</a:t>
            </a:r>
            <a:endParaRPr>
              <a:solidFill>
                <a:srgbClr val="FFFFFF"/>
              </a:solidFill>
            </a:endParaRPr>
          </a:p>
        </p:txBody>
      </p:sp>
      <p:sp>
        <p:nvSpPr>
          <p:cNvPr id="9" name="Google Shape;105;p15">
            <a:extLst>
              <a:ext uri="{FF2B5EF4-FFF2-40B4-BE49-F238E27FC236}">
                <a16:creationId xmlns:a16="http://schemas.microsoft.com/office/drawing/2014/main" id="{0F561C8E-B908-48E1-80F2-E447AFC079EC}"/>
              </a:ext>
            </a:extLst>
          </p:cNvPr>
          <p:cNvSpPr/>
          <p:nvPr/>
        </p:nvSpPr>
        <p:spPr>
          <a:xfrm>
            <a:off x="3977246" y="1900587"/>
            <a:ext cx="1854473" cy="1534406"/>
          </a:xfrm>
          <a:prstGeom prst="homePlate">
            <a:avLst>
              <a:gd name="adj" fmla="val 50000"/>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1800"/>
              <a:t>java</a:t>
            </a:r>
            <a:endParaRPr sz="1800"/>
          </a:p>
        </p:txBody>
      </p:sp>
      <p:sp>
        <p:nvSpPr>
          <p:cNvPr id="11" name="Google Shape;106;p15">
            <a:extLst>
              <a:ext uri="{FF2B5EF4-FFF2-40B4-BE49-F238E27FC236}">
                <a16:creationId xmlns:a16="http://schemas.microsoft.com/office/drawing/2014/main" id="{D35E001D-7D4A-4069-91E7-C375B101627E}"/>
              </a:ext>
            </a:extLst>
          </p:cNvPr>
          <p:cNvSpPr/>
          <p:nvPr/>
        </p:nvSpPr>
        <p:spPr>
          <a:xfrm>
            <a:off x="3147771" y="2178387"/>
            <a:ext cx="1404026" cy="1120704"/>
          </a:xfrm>
          <a:prstGeom prst="flowChartConnector">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rgbClr val="FFFFFF"/>
                </a:solidFill>
              </a:rPr>
              <a:t>Compiled bytecode</a:t>
            </a:r>
            <a:endParaRPr dirty="0">
              <a:solidFill>
                <a:srgbClr val="FFFFFF"/>
              </a:solidFill>
            </a:endParaRPr>
          </a:p>
        </p:txBody>
      </p:sp>
      <p:sp>
        <p:nvSpPr>
          <p:cNvPr id="13" name="Google Shape;107;p15">
            <a:extLst>
              <a:ext uri="{FF2B5EF4-FFF2-40B4-BE49-F238E27FC236}">
                <a16:creationId xmlns:a16="http://schemas.microsoft.com/office/drawing/2014/main" id="{2DEB645A-0A01-4CB5-876C-D204717049E3}"/>
              </a:ext>
            </a:extLst>
          </p:cNvPr>
          <p:cNvSpPr/>
          <p:nvPr/>
        </p:nvSpPr>
        <p:spPr>
          <a:xfrm>
            <a:off x="6882258" y="1900587"/>
            <a:ext cx="1854473" cy="1534406"/>
          </a:xfrm>
          <a:prstGeom prst="homePlate">
            <a:avLst>
              <a:gd name="adj" fmla="val 50000"/>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1800" dirty="0"/>
              <a:t>OS</a:t>
            </a:r>
            <a:endParaRPr sz="1800" dirty="0"/>
          </a:p>
        </p:txBody>
      </p:sp>
      <p:sp>
        <p:nvSpPr>
          <p:cNvPr id="15" name="Google Shape;108;p15">
            <a:extLst>
              <a:ext uri="{FF2B5EF4-FFF2-40B4-BE49-F238E27FC236}">
                <a16:creationId xmlns:a16="http://schemas.microsoft.com/office/drawing/2014/main" id="{549E714B-B7FF-415D-B932-D254191C6A9B}"/>
              </a:ext>
            </a:extLst>
          </p:cNvPr>
          <p:cNvSpPr/>
          <p:nvPr/>
        </p:nvSpPr>
        <p:spPr>
          <a:xfrm>
            <a:off x="6052783" y="2178387"/>
            <a:ext cx="1404026" cy="1120704"/>
          </a:xfrm>
          <a:prstGeom prst="flowChartConnector">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rgbClr val="FFFFFF"/>
                </a:solidFill>
              </a:rPr>
              <a:t>Java </a:t>
            </a:r>
            <a:endParaRPr dirty="0">
              <a:solidFill>
                <a:srgbClr val="FFFFFF"/>
              </a:solidFill>
            </a:endParaRPr>
          </a:p>
          <a:p>
            <a:pPr marL="0" lvl="0" indent="0" algn="ctr" rtl="0">
              <a:spcBef>
                <a:spcPts val="0"/>
              </a:spcBef>
              <a:spcAft>
                <a:spcPts val="0"/>
              </a:spcAft>
              <a:buNone/>
            </a:pPr>
            <a:r>
              <a:rPr lang="en" dirty="0">
                <a:solidFill>
                  <a:srgbClr val="FFFFFF"/>
                </a:solidFill>
              </a:rPr>
              <a:t>Virtual Machine</a:t>
            </a:r>
            <a:endParaRPr dirty="0">
              <a:solidFill>
                <a:srgbClr val="FFFFFF"/>
              </a:solidFill>
            </a:endParaRPr>
          </a:p>
        </p:txBody>
      </p:sp>
    </p:spTree>
    <p:extLst>
      <p:ext uri="{BB962C8B-B14F-4D97-AF65-F5344CB8AC3E}">
        <p14:creationId xmlns:p14="http://schemas.microsoft.com/office/powerpoint/2010/main" val="56385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0" y="18378"/>
            <a:ext cx="6948264"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Esimene „Hello World!“ </a:t>
            </a:r>
            <a:endParaRPr/>
          </a:p>
        </p:txBody>
      </p:sp>
      <p:sp>
        <p:nvSpPr>
          <p:cNvPr id="208" name="Google Shape;208;p30"/>
          <p:cNvSpPr txBox="1">
            <a:spLocks noGrp="1"/>
          </p:cNvSpPr>
          <p:nvPr>
            <p:ph type="body" idx="1"/>
          </p:nvPr>
        </p:nvSpPr>
        <p:spPr>
          <a:xfrm>
            <a:off x="755576" y="1203598"/>
            <a:ext cx="7704856" cy="36724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Font typeface="Calibri"/>
              <a:buNone/>
            </a:pPr>
            <a:r>
              <a:rPr lang="et-EE"/>
              <a:t>public class HelloWorld {</a:t>
            </a:r>
            <a:endParaRPr/>
          </a:p>
          <a:p>
            <a:pPr marL="0" lvl="0" indent="0" algn="l" rtl="0">
              <a:lnSpc>
                <a:spcPct val="100000"/>
              </a:lnSpc>
              <a:spcBef>
                <a:spcPts val="700"/>
              </a:spcBef>
              <a:spcAft>
                <a:spcPts val="0"/>
              </a:spcAft>
              <a:buSzPts val="2000"/>
              <a:buFont typeface="Calibri"/>
              <a:buNone/>
            </a:pPr>
            <a:r>
              <a:rPr lang="et-EE"/>
              <a:t>    public static void main(String[] args) {</a:t>
            </a:r>
            <a:endParaRPr/>
          </a:p>
          <a:p>
            <a:pPr marL="0" lvl="0" indent="0" algn="l" rtl="0">
              <a:lnSpc>
                <a:spcPct val="100000"/>
              </a:lnSpc>
              <a:spcBef>
                <a:spcPts val="700"/>
              </a:spcBef>
              <a:spcAft>
                <a:spcPts val="0"/>
              </a:spcAft>
              <a:buSzPts val="2000"/>
              <a:buFont typeface="Calibri"/>
              <a:buNone/>
            </a:pPr>
            <a:r>
              <a:rPr lang="et-EE"/>
              <a:t>        System.out.println("Hello World!");</a:t>
            </a:r>
            <a:endParaRPr/>
          </a:p>
          <a:p>
            <a:pPr marL="0" lvl="0" indent="0" algn="l" rtl="0">
              <a:lnSpc>
                <a:spcPct val="100000"/>
              </a:lnSpc>
              <a:spcBef>
                <a:spcPts val="700"/>
              </a:spcBef>
              <a:spcAft>
                <a:spcPts val="0"/>
              </a:spcAft>
              <a:buSzPts val="2000"/>
              <a:buFont typeface="Calibri"/>
              <a:buNone/>
            </a:pPr>
            <a:r>
              <a:rPr lang="et-EE"/>
              <a:t>    }    </a:t>
            </a:r>
            <a:endParaRPr/>
          </a:p>
          <a:p>
            <a:pPr marL="0" lvl="0" indent="0" algn="l" rtl="0">
              <a:lnSpc>
                <a:spcPct val="100000"/>
              </a:lnSpc>
              <a:spcBef>
                <a:spcPts val="700"/>
              </a:spcBef>
              <a:spcAft>
                <a:spcPts val="0"/>
              </a:spcAft>
              <a:buSzPts val="2000"/>
              <a:buFont typeface="Calibri"/>
              <a:buNone/>
            </a:pPr>
            <a:r>
              <a:rPr lang="et-EE"/>
              <a:t>}</a:t>
            </a:r>
            <a:endParaRPr/>
          </a:p>
          <a:p>
            <a:pPr marL="0" lvl="0" indent="0" algn="l" rtl="0">
              <a:lnSpc>
                <a:spcPct val="100000"/>
              </a:lnSpc>
              <a:spcBef>
                <a:spcPts val="700"/>
              </a:spcBef>
              <a:spcAft>
                <a:spcPts val="0"/>
              </a:spcAft>
              <a:buSzPts val="2000"/>
              <a:buFont typeface="Calibri"/>
              <a:buNone/>
            </a:pPr>
            <a:endParaRPr/>
          </a:p>
          <a:p>
            <a:pPr marL="0" lvl="0" indent="0" algn="l" rtl="0">
              <a:lnSpc>
                <a:spcPct val="100000"/>
              </a:lnSpc>
              <a:spcBef>
                <a:spcPts val="700"/>
              </a:spcBef>
              <a:spcAft>
                <a:spcPts val="0"/>
              </a:spcAft>
              <a:buSzPts val="2000"/>
              <a:buFont typeface="Calibri"/>
              <a:buNone/>
            </a:pPr>
            <a:r>
              <a:rPr lang="et-EE"/>
              <a:t>Kompileerimine käsurealt - </a:t>
            </a:r>
            <a:r>
              <a:rPr lang="et-EE" b="1"/>
              <a:t>javac HelloWorld.java</a:t>
            </a:r>
            <a:endParaRPr/>
          </a:p>
          <a:p>
            <a:pPr marL="0" lvl="0" indent="0" algn="l" rtl="0">
              <a:lnSpc>
                <a:spcPct val="100000"/>
              </a:lnSpc>
              <a:spcBef>
                <a:spcPts val="700"/>
              </a:spcBef>
              <a:spcAft>
                <a:spcPts val="0"/>
              </a:spcAft>
              <a:buSzPts val="2000"/>
              <a:buFont typeface="Calibri"/>
              <a:buNone/>
            </a:pPr>
            <a:r>
              <a:rPr lang="et-EE"/>
              <a:t>Käivitamine käsurealt - </a:t>
            </a:r>
            <a:r>
              <a:rPr lang="et-EE" b="1"/>
              <a:t>java HelloWorld</a:t>
            </a:r>
            <a:endParaRPr b="1"/>
          </a:p>
          <a:p>
            <a:pPr marL="0" lvl="0" indent="0" algn="l" rtl="0">
              <a:lnSpc>
                <a:spcPct val="100000"/>
              </a:lnSpc>
              <a:spcBef>
                <a:spcPts val="700"/>
              </a:spcBef>
              <a:spcAft>
                <a:spcPts val="0"/>
              </a:spcAft>
              <a:buSzPts val="2000"/>
              <a:buFont typeface="Calibri"/>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Java keele üldised mõisted</a:t>
            </a:r>
            <a:endParaRPr/>
          </a:p>
        </p:txBody>
      </p:sp>
      <p:sp>
        <p:nvSpPr>
          <p:cNvPr id="214" name="Google Shape;214;p31"/>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dirty="0" err="1"/>
              <a:t>variable</a:t>
            </a:r>
            <a:endParaRPr dirty="0"/>
          </a:p>
          <a:p>
            <a:pPr marL="342900" lvl="0" indent="-342900" algn="l" rtl="0">
              <a:lnSpc>
                <a:spcPct val="120000"/>
              </a:lnSpc>
              <a:spcBef>
                <a:spcPts val="0"/>
              </a:spcBef>
              <a:spcAft>
                <a:spcPts val="0"/>
              </a:spcAft>
              <a:buClr>
                <a:srgbClr val="0066CC"/>
              </a:buClr>
              <a:buSzPts val="1900"/>
              <a:buFont typeface="Roboto Slab"/>
              <a:buChar char="–"/>
            </a:pPr>
            <a:r>
              <a:rPr lang="et-EE" dirty="0" err="1"/>
              <a:t>class</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err="1"/>
              <a:t>method</a:t>
            </a:r>
            <a:r>
              <a:rPr lang="et-EE" dirty="0"/>
              <a:t>, </a:t>
            </a:r>
            <a:r>
              <a:rPr lang="et-EE" dirty="0" err="1"/>
              <a:t>main</a:t>
            </a:r>
            <a:r>
              <a:rPr lang="et-EE" dirty="0"/>
              <a:t>-meetod</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a:t>argument vs </a:t>
            </a:r>
            <a:r>
              <a:rPr lang="et-EE" dirty="0" err="1"/>
              <a:t>parameter</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err="1"/>
              <a:t>compile</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err="1"/>
              <a:t>run</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err="1"/>
              <a:t>debug</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err="1"/>
              <a:t>array</a:t>
            </a:r>
            <a:endParaRPr dirty="0"/>
          </a:p>
          <a:p>
            <a:pPr marL="342900" lvl="0" indent="-222250" algn="l" rtl="0">
              <a:lnSpc>
                <a:spcPct val="120000"/>
              </a:lnSpc>
              <a:spcBef>
                <a:spcPts val="600"/>
              </a:spcBef>
              <a:spcAft>
                <a:spcPts val="0"/>
              </a:spcAft>
              <a:buClr>
                <a:srgbClr val="0066CC"/>
              </a:buClr>
              <a:buSzPts val="1900"/>
              <a:buFont typeface="Roboto Slab"/>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Muutuja</a:t>
            </a:r>
            <a:endParaRPr/>
          </a:p>
        </p:txBody>
      </p:sp>
      <p:sp>
        <p:nvSpPr>
          <p:cNvPr id="220" name="Google Shape;220;p32"/>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Muutuja (variable) on nimeline mälupiirkond, kus programm „hoiab“ ajutiselt andmeid, millega ta opereerib</a:t>
            </a:r>
            <a:endParaRPr/>
          </a:p>
          <a:p>
            <a:pPr marL="342900" lvl="0" indent="-342900" algn="l" rtl="0">
              <a:lnSpc>
                <a:spcPct val="120000"/>
              </a:lnSpc>
              <a:spcBef>
                <a:spcPts val="600"/>
              </a:spcBef>
              <a:spcAft>
                <a:spcPts val="0"/>
              </a:spcAft>
              <a:buClr>
                <a:srgbClr val="0066CC"/>
              </a:buClr>
              <a:buSzPts val="1900"/>
              <a:buFont typeface="Roboto Slab"/>
              <a:buChar char="–"/>
            </a:pPr>
            <a:r>
              <a:rPr lang="et-EE"/>
              <a:t>Muutujal on andmetüüp, nimi ja kasutuspiirkond (skoop)</a:t>
            </a:r>
            <a:endParaRPr/>
          </a:p>
          <a:p>
            <a:pPr marL="342900" lvl="0" indent="-342900" algn="l" rtl="0">
              <a:lnSpc>
                <a:spcPct val="120000"/>
              </a:lnSpc>
              <a:spcBef>
                <a:spcPts val="600"/>
              </a:spcBef>
              <a:spcAft>
                <a:spcPts val="0"/>
              </a:spcAft>
              <a:buClr>
                <a:srgbClr val="0066CC"/>
              </a:buClr>
              <a:buSzPts val="1900"/>
              <a:buFont typeface="Roboto Slab"/>
              <a:buChar char="–"/>
            </a:pPr>
            <a:r>
              <a:rPr lang="et-EE"/>
              <a:t>Andmetüüpidest homme pikemalt ja põhjalikumalt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Klass</a:t>
            </a:r>
            <a:endParaRPr/>
          </a:p>
        </p:txBody>
      </p:sp>
      <p:sp>
        <p:nvSpPr>
          <p:cNvPr id="226" name="Google Shape;226;p33"/>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Klass (class) on Java-keeles üks alusmõiste</a:t>
            </a:r>
            <a:endParaRPr/>
          </a:p>
          <a:p>
            <a:pPr marL="342900" lvl="0" indent="-342900" algn="l" rtl="0">
              <a:lnSpc>
                <a:spcPct val="120000"/>
              </a:lnSpc>
              <a:spcBef>
                <a:spcPts val="600"/>
              </a:spcBef>
              <a:spcAft>
                <a:spcPts val="0"/>
              </a:spcAft>
              <a:buClr>
                <a:srgbClr val="0066CC"/>
              </a:buClr>
              <a:buSzPts val="1900"/>
              <a:buFont typeface="Roboto Slab"/>
              <a:buChar char="–"/>
            </a:pPr>
            <a:r>
              <a:rPr lang="et-EE"/>
              <a:t>Iga rakendus koosneb vähemalt ühest klassist</a:t>
            </a:r>
            <a:endParaRPr/>
          </a:p>
          <a:p>
            <a:pPr marL="342900" lvl="0" indent="-342900" algn="l" rtl="0">
              <a:lnSpc>
                <a:spcPct val="120000"/>
              </a:lnSpc>
              <a:spcBef>
                <a:spcPts val="600"/>
              </a:spcBef>
              <a:spcAft>
                <a:spcPts val="0"/>
              </a:spcAft>
              <a:buClr>
                <a:srgbClr val="0066CC"/>
              </a:buClr>
              <a:buSzPts val="1900"/>
              <a:buFont typeface="Roboto Slab"/>
              <a:buChar char="–"/>
            </a:pPr>
            <a:r>
              <a:rPr lang="et-EE"/>
              <a:t>Käivitamiseks peab selles klassis olema staatiline </a:t>
            </a:r>
            <a:r>
              <a:rPr lang="et-EE" b="1"/>
              <a:t>main</a:t>
            </a:r>
            <a:r>
              <a:rPr lang="et-EE"/>
              <a:t>-meetod</a:t>
            </a:r>
            <a:endParaRPr/>
          </a:p>
          <a:p>
            <a:pPr marL="648000" lvl="1" indent="-287999" algn="l" rtl="0">
              <a:lnSpc>
                <a:spcPct val="120000"/>
              </a:lnSpc>
              <a:spcBef>
                <a:spcPts val="600"/>
              </a:spcBef>
              <a:spcAft>
                <a:spcPts val="0"/>
              </a:spcAft>
              <a:buSzPts val="1600"/>
              <a:buChar char="–"/>
            </a:pPr>
            <a:r>
              <a:rPr lang="et-EE"/>
              <a:t>main-meetodi definitsioon on alati ühesugune:</a:t>
            </a:r>
            <a:endParaRPr/>
          </a:p>
          <a:p>
            <a:pPr marL="648000" lvl="2" indent="0" algn="l" rtl="0">
              <a:lnSpc>
                <a:spcPct val="120000"/>
              </a:lnSpc>
              <a:spcBef>
                <a:spcPts val="600"/>
              </a:spcBef>
              <a:spcAft>
                <a:spcPts val="0"/>
              </a:spcAft>
              <a:buSzPts val="1400"/>
              <a:buNone/>
            </a:pPr>
            <a:r>
              <a:rPr lang="et-EE">
                <a:latin typeface="Consolas"/>
                <a:ea typeface="Consolas"/>
                <a:cs typeface="Consolas"/>
                <a:sym typeface="Consolas"/>
              </a:rPr>
              <a:t>public static void main(String[] args) {</a:t>
            </a:r>
            <a:endParaRPr/>
          </a:p>
          <a:p>
            <a:pPr marL="648000" lvl="2" indent="0" algn="l" rtl="0">
              <a:lnSpc>
                <a:spcPct val="120000"/>
              </a:lnSpc>
              <a:spcBef>
                <a:spcPts val="600"/>
              </a:spcBef>
              <a:spcAft>
                <a:spcPts val="0"/>
              </a:spcAft>
              <a:buSzPts val="1400"/>
              <a:buNone/>
            </a:pPr>
            <a:r>
              <a:rPr lang="et-EE">
                <a:latin typeface="Consolas"/>
                <a:ea typeface="Consolas"/>
                <a:cs typeface="Consolas"/>
                <a:sym typeface="Consolas"/>
              </a:rPr>
              <a:t>    // siin on meetodi sisu</a:t>
            </a:r>
            <a:endParaRPr/>
          </a:p>
          <a:p>
            <a:pPr marL="648000" lvl="2" indent="0" algn="l" rtl="0">
              <a:lnSpc>
                <a:spcPct val="120000"/>
              </a:lnSpc>
              <a:spcBef>
                <a:spcPts val="600"/>
              </a:spcBef>
              <a:spcAft>
                <a:spcPts val="0"/>
              </a:spcAft>
              <a:buSzPts val="1400"/>
              <a:buNone/>
            </a:pPr>
            <a:r>
              <a:rPr lang="et-EE">
                <a:latin typeface="Consolas"/>
                <a:ea typeface="Consolas"/>
                <a:cs typeface="Consolas"/>
                <a:sym typeface="Consolas"/>
              </a:rPr>
              <a:t>}</a:t>
            </a:r>
            <a:endParaRPr/>
          </a:p>
          <a:p>
            <a:pPr marL="342900" lvl="0" indent="-342900" algn="l" rtl="0">
              <a:lnSpc>
                <a:spcPct val="120000"/>
              </a:lnSpc>
              <a:spcBef>
                <a:spcPts val="600"/>
              </a:spcBef>
              <a:spcAft>
                <a:spcPts val="0"/>
              </a:spcAft>
              <a:buClr>
                <a:srgbClr val="0066CC"/>
              </a:buClr>
              <a:buSzPts val="1900"/>
              <a:buFont typeface="Roboto Slab"/>
              <a:buChar char="–"/>
            </a:pPr>
            <a:r>
              <a:rPr lang="et-EE"/>
              <a:t>Klass (klassi kood, kirjeldus) peab (enamasti) paiknema klassiga samanimelises koodifailis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Tutvumisring</a:t>
            </a:r>
            <a:endParaRPr/>
          </a:p>
        </p:txBody>
      </p:sp>
      <p:sp>
        <p:nvSpPr>
          <p:cNvPr id="62" name="Google Shape;62;p8"/>
          <p:cNvSpPr txBox="1"/>
          <p:nvPr/>
        </p:nvSpPr>
        <p:spPr>
          <a:xfrm>
            <a:off x="755576" y="1131590"/>
            <a:ext cx="7848872" cy="3528392"/>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0066CC"/>
              </a:buClr>
              <a:buSzPts val="1900"/>
              <a:buFont typeface="Roboto Slab"/>
              <a:buNone/>
            </a:pPr>
            <a:r>
              <a:rPr lang="et-EE" sz="1900" b="0" i="0" u="none" strike="noStrike" cap="none" dirty="0">
                <a:solidFill>
                  <a:schemeClr val="dk1"/>
                </a:solidFill>
                <a:latin typeface="Roboto Slab"/>
                <a:ea typeface="Roboto Slab"/>
                <a:cs typeface="Roboto Slab"/>
                <a:sym typeface="Roboto Slab"/>
              </a:rPr>
              <a:t>Lektor: </a:t>
            </a:r>
            <a:r>
              <a:rPr lang="et-EE" sz="1900" dirty="0">
                <a:solidFill>
                  <a:schemeClr val="dk1"/>
                </a:solidFill>
                <a:latin typeface="Roboto Slab"/>
                <a:ea typeface="Roboto Slab"/>
                <a:cs typeface="Roboto Slab"/>
                <a:sym typeface="Roboto Slab"/>
              </a:rPr>
              <a:t>Siim Rebane</a:t>
            </a:r>
            <a:endParaRPr dirty="0"/>
          </a:p>
          <a:p>
            <a:pPr marL="0" marR="0" lvl="0" indent="0" algn="l" rtl="0">
              <a:lnSpc>
                <a:spcPct val="110000"/>
              </a:lnSpc>
              <a:spcBef>
                <a:spcPts val="600"/>
              </a:spcBef>
              <a:spcAft>
                <a:spcPts val="0"/>
              </a:spcAft>
              <a:buClr>
                <a:srgbClr val="0066CC"/>
              </a:buClr>
              <a:buSzPts val="1900"/>
              <a:buFont typeface="Roboto Slab"/>
              <a:buNone/>
            </a:pPr>
            <a:r>
              <a:rPr lang="et-EE" sz="1900" b="0" i="0" u="none" strike="noStrike" cap="none" dirty="0">
                <a:solidFill>
                  <a:schemeClr val="dk1"/>
                </a:solidFill>
                <a:latin typeface="Roboto Slab"/>
                <a:ea typeface="Roboto Slab"/>
                <a:cs typeface="Roboto Slab"/>
                <a:sym typeface="Roboto Slab"/>
              </a:rPr>
              <a:t>Email: </a:t>
            </a:r>
            <a:r>
              <a:rPr lang="et-EE" sz="1900" u="sng" dirty="0">
                <a:solidFill>
                  <a:schemeClr val="hlink"/>
                </a:solidFill>
                <a:latin typeface="Roboto Slab"/>
                <a:ea typeface="Roboto Slab"/>
                <a:cs typeface="Roboto Slab"/>
                <a:sym typeface="Roboto Slab"/>
              </a:rPr>
              <a:t>siim.rebane</a:t>
            </a:r>
            <a:r>
              <a:rPr lang="et-EE" sz="1900" u="sng" dirty="0">
                <a:solidFill>
                  <a:schemeClr val="hlink"/>
                </a:solidFill>
                <a:latin typeface="Roboto Slab"/>
                <a:ea typeface="Roboto Slab"/>
                <a:cs typeface="Roboto Slab"/>
                <a:sym typeface="Roboto Slab"/>
                <a:hlinkClick r:id="rId3"/>
              </a:rPr>
              <a:t>@bcs.ee</a:t>
            </a:r>
            <a:endParaRPr dirty="0"/>
          </a:p>
          <a:p>
            <a:pPr marL="0" marR="0" lvl="0" indent="0" algn="l" rtl="0">
              <a:lnSpc>
                <a:spcPct val="110000"/>
              </a:lnSpc>
              <a:spcBef>
                <a:spcPts val="600"/>
              </a:spcBef>
              <a:spcAft>
                <a:spcPts val="0"/>
              </a:spcAft>
              <a:buClr>
                <a:srgbClr val="0066CC"/>
              </a:buClr>
              <a:buSzPts val="1900"/>
              <a:buFont typeface="Roboto Slab"/>
              <a:buNone/>
            </a:pPr>
            <a:endParaRPr sz="1900" b="0" i="0" u="none" strike="noStrike" cap="none" dirty="0">
              <a:solidFill>
                <a:schemeClr val="dk1"/>
              </a:solidFill>
              <a:latin typeface="Roboto Slab"/>
              <a:ea typeface="Roboto Slab"/>
              <a:cs typeface="Roboto Slab"/>
              <a:sym typeface="Roboto Slab"/>
            </a:endParaRPr>
          </a:p>
          <a:p>
            <a:pPr marL="0" marR="0" lvl="0" indent="0" algn="l" rtl="0">
              <a:lnSpc>
                <a:spcPct val="110000"/>
              </a:lnSpc>
              <a:spcBef>
                <a:spcPts val="600"/>
              </a:spcBef>
              <a:spcAft>
                <a:spcPts val="0"/>
              </a:spcAft>
              <a:buClr>
                <a:srgbClr val="0066CC"/>
              </a:buClr>
              <a:buSzPts val="1900"/>
              <a:buFont typeface="Roboto Slab"/>
              <a:buNone/>
            </a:pPr>
            <a:r>
              <a:rPr lang="et-EE" sz="1900" b="0" i="0" u="none" strike="noStrike" cap="none" dirty="0">
                <a:solidFill>
                  <a:schemeClr val="dk1"/>
                </a:solidFill>
                <a:latin typeface="Roboto Slab"/>
                <a:ea typeface="Roboto Slab"/>
                <a:cs typeface="Roboto Slab"/>
                <a:sym typeface="Roboto Slab"/>
              </a:rPr>
              <a:t>Skype: </a:t>
            </a:r>
            <a:r>
              <a:rPr lang="et-EE" sz="1900" b="0" i="0" u="none" strike="noStrike" cap="none" dirty="0" err="1">
                <a:solidFill>
                  <a:schemeClr val="dk1"/>
                </a:solidFill>
                <a:latin typeface="Roboto Slab"/>
                <a:ea typeface="Roboto Slab"/>
                <a:cs typeface="Roboto Slab"/>
                <a:sym typeface="Roboto Slab"/>
              </a:rPr>
              <a:t>siim.rebane</a:t>
            </a:r>
            <a:endParaRPr sz="1900" b="0" i="0" u="none" strike="noStrike" cap="none" dirty="0">
              <a:solidFill>
                <a:schemeClr val="dk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0" y="33767"/>
            <a:ext cx="6948264" cy="825180"/>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HelloWorld argumendiga</a:t>
            </a:r>
            <a:endParaRPr/>
          </a:p>
        </p:txBody>
      </p:sp>
      <p:sp>
        <p:nvSpPr>
          <p:cNvPr id="232" name="Google Shape;232;p34"/>
          <p:cNvSpPr txBox="1">
            <a:spLocks noGrp="1"/>
          </p:cNvSpPr>
          <p:nvPr>
            <p:ph type="body" idx="1"/>
          </p:nvPr>
        </p:nvSpPr>
        <p:spPr>
          <a:xfrm>
            <a:off x="251520" y="1203598"/>
            <a:ext cx="8712968" cy="36724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600"/>
              <a:buFont typeface="Calibri"/>
              <a:buNone/>
            </a:pPr>
            <a:r>
              <a:rPr lang="et-EE" sz="1600" dirty="0" err="1"/>
              <a:t>public</a:t>
            </a:r>
            <a:r>
              <a:rPr lang="et-EE" sz="1600" dirty="0"/>
              <a:t> </a:t>
            </a:r>
            <a:r>
              <a:rPr lang="et-EE" sz="1600" dirty="0" err="1"/>
              <a:t>class</a:t>
            </a:r>
            <a:r>
              <a:rPr lang="et-EE" sz="1600" dirty="0"/>
              <a:t> </a:t>
            </a:r>
            <a:r>
              <a:rPr lang="et-EE" sz="1600" dirty="0" err="1"/>
              <a:t>HelloWorld</a:t>
            </a:r>
            <a:r>
              <a:rPr lang="et-EE" sz="1600" dirty="0"/>
              <a:t> {</a:t>
            </a:r>
            <a:endParaRPr dirty="0"/>
          </a:p>
          <a:p>
            <a:pPr marL="0" lvl="0" indent="0" algn="l" rtl="0">
              <a:lnSpc>
                <a:spcPct val="100000"/>
              </a:lnSpc>
              <a:spcBef>
                <a:spcPts val="700"/>
              </a:spcBef>
              <a:spcAft>
                <a:spcPts val="0"/>
              </a:spcAft>
              <a:buSzPts val="1600"/>
              <a:buFont typeface="Calibri"/>
              <a:buNone/>
            </a:pPr>
            <a:r>
              <a:rPr lang="et-EE" sz="1600" dirty="0"/>
              <a:t>    </a:t>
            </a:r>
            <a:r>
              <a:rPr lang="et-EE" sz="1600" dirty="0" err="1"/>
              <a:t>public</a:t>
            </a:r>
            <a:r>
              <a:rPr lang="et-EE" sz="1600" dirty="0"/>
              <a:t> </a:t>
            </a:r>
            <a:r>
              <a:rPr lang="et-EE" sz="1600" dirty="0" err="1"/>
              <a:t>static</a:t>
            </a:r>
            <a:r>
              <a:rPr lang="et-EE" sz="1600" dirty="0"/>
              <a:t> </a:t>
            </a:r>
            <a:r>
              <a:rPr lang="et-EE" sz="1600" dirty="0" err="1"/>
              <a:t>void</a:t>
            </a:r>
            <a:r>
              <a:rPr lang="et-EE" sz="1600" dirty="0"/>
              <a:t> </a:t>
            </a:r>
            <a:r>
              <a:rPr lang="et-EE" sz="1600" dirty="0" err="1"/>
              <a:t>main</a:t>
            </a:r>
            <a:r>
              <a:rPr lang="et-EE" sz="1600" dirty="0"/>
              <a:t>(String[] </a:t>
            </a:r>
            <a:r>
              <a:rPr lang="et-EE" sz="1600" dirty="0" err="1"/>
              <a:t>args</a:t>
            </a:r>
            <a:r>
              <a:rPr lang="et-EE" sz="1600" dirty="0"/>
              <a:t>) {</a:t>
            </a:r>
            <a:endParaRPr dirty="0"/>
          </a:p>
          <a:p>
            <a:pPr marL="0" lvl="0" indent="0" algn="l" rtl="0">
              <a:lnSpc>
                <a:spcPct val="100000"/>
              </a:lnSpc>
              <a:spcBef>
                <a:spcPts val="700"/>
              </a:spcBef>
              <a:spcAft>
                <a:spcPts val="0"/>
              </a:spcAft>
              <a:buSzPts val="1600"/>
              <a:buFont typeface="Calibri"/>
              <a:buNone/>
            </a:pPr>
            <a:r>
              <a:rPr lang="et-EE" sz="1600" dirty="0"/>
              <a:t>        </a:t>
            </a:r>
            <a:r>
              <a:rPr lang="et-EE" sz="1600" dirty="0" err="1"/>
              <a:t>System.out.println</a:t>
            </a:r>
            <a:r>
              <a:rPr lang="et-EE" sz="1600" dirty="0"/>
              <a:t>(</a:t>
            </a:r>
            <a:r>
              <a:rPr lang="et-EE" sz="1600" dirty="0" err="1"/>
              <a:t>String.format</a:t>
            </a:r>
            <a:r>
              <a:rPr lang="et-EE" sz="1600" dirty="0"/>
              <a:t>("</a:t>
            </a:r>
            <a:r>
              <a:rPr lang="et-EE" sz="1600" dirty="0" err="1"/>
              <a:t>Hello</a:t>
            </a:r>
            <a:r>
              <a:rPr lang="et-EE" sz="1600" dirty="0"/>
              <a:t> World, %s!", </a:t>
            </a:r>
            <a:r>
              <a:rPr lang="et-EE" sz="1600" dirty="0" err="1"/>
              <a:t>args</a:t>
            </a:r>
            <a:r>
              <a:rPr lang="et-EE" sz="1600" dirty="0"/>
              <a:t>[0])); // 1</a:t>
            </a:r>
            <a:endParaRPr sz="1600" dirty="0"/>
          </a:p>
          <a:p>
            <a:pPr marL="0" lvl="0" indent="0" algn="l" rtl="0">
              <a:lnSpc>
                <a:spcPct val="100000"/>
              </a:lnSpc>
              <a:spcBef>
                <a:spcPts val="700"/>
              </a:spcBef>
              <a:spcAft>
                <a:spcPts val="0"/>
              </a:spcAft>
              <a:buSzPts val="1600"/>
              <a:buFont typeface="Calibri"/>
              <a:buNone/>
            </a:pPr>
            <a:r>
              <a:rPr lang="et-EE" sz="1600" dirty="0"/>
              <a:t>        </a:t>
            </a:r>
            <a:r>
              <a:rPr lang="et-EE" sz="1600" dirty="0" err="1"/>
              <a:t>System.out.println</a:t>
            </a:r>
            <a:r>
              <a:rPr lang="et-EE" sz="1600" dirty="0"/>
              <a:t>("</a:t>
            </a:r>
            <a:r>
              <a:rPr lang="et-EE" sz="1600" dirty="0" err="1"/>
              <a:t>Hello</a:t>
            </a:r>
            <a:r>
              <a:rPr lang="et-EE" sz="1600" dirty="0"/>
              <a:t> World, " + </a:t>
            </a:r>
            <a:r>
              <a:rPr lang="et-EE" sz="1600" dirty="0" err="1"/>
              <a:t>args</a:t>
            </a:r>
            <a:r>
              <a:rPr lang="et-EE" sz="1600" dirty="0"/>
              <a:t>[0] + "!"); // 2</a:t>
            </a:r>
            <a:endParaRPr dirty="0"/>
          </a:p>
          <a:p>
            <a:pPr marL="0" lvl="0" indent="0" algn="l" rtl="0">
              <a:lnSpc>
                <a:spcPct val="100000"/>
              </a:lnSpc>
              <a:spcBef>
                <a:spcPts val="700"/>
              </a:spcBef>
              <a:spcAft>
                <a:spcPts val="0"/>
              </a:spcAft>
              <a:buSzPts val="1600"/>
              <a:buFont typeface="Calibri"/>
              <a:buNone/>
            </a:pPr>
            <a:r>
              <a:rPr lang="et-EE" sz="1600" dirty="0"/>
              <a:t>    }</a:t>
            </a:r>
            <a:endParaRPr dirty="0"/>
          </a:p>
          <a:p>
            <a:pPr marL="0" lvl="0" indent="0" algn="l" rtl="0">
              <a:lnSpc>
                <a:spcPct val="100000"/>
              </a:lnSpc>
              <a:spcBef>
                <a:spcPts val="700"/>
              </a:spcBef>
              <a:spcAft>
                <a:spcPts val="0"/>
              </a:spcAft>
              <a:buSzPts val="1600"/>
              <a:buFont typeface="Calibri"/>
              <a:buNone/>
            </a:pPr>
            <a:r>
              <a:rPr lang="et-EE" sz="1600" dirty="0"/>
              <a:t>}</a:t>
            </a:r>
            <a:endParaRPr sz="1600" dirty="0"/>
          </a:p>
          <a:p>
            <a:pPr marL="0" lvl="0" indent="0" algn="l" rtl="0">
              <a:lnSpc>
                <a:spcPct val="100000"/>
              </a:lnSpc>
              <a:spcBef>
                <a:spcPts val="700"/>
              </a:spcBef>
              <a:spcAft>
                <a:spcPts val="0"/>
              </a:spcAft>
              <a:buSzPts val="1600"/>
              <a:buFont typeface="Calibri"/>
              <a:buNone/>
            </a:pPr>
            <a:endParaRPr sz="1600" dirty="0"/>
          </a:p>
          <a:p>
            <a:pPr marL="0" lvl="0" indent="0" algn="l" rtl="0">
              <a:lnSpc>
                <a:spcPct val="100000"/>
              </a:lnSpc>
              <a:spcBef>
                <a:spcPts val="700"/>
              </a:spcBef>
              <a:spcAft>
                <a:spcPts val="0"/>
              </a:spcAft>
              <a:buSzPts val="1600"/>
              <a:buFont typeface="Calibri"/>
              <a:buNone/>
            </a:pPr>
            <a:r>
              <a:rPr lang="et-EE" sz="1600" dirty="0"/>
              <a:t>Kompileerimine – </a:t>
            </a:r>
            <a:r>
              <a:rPr lang="et-EE" sz="1600" b="1" dirty="0" err="1"/>
              <a:t>javac</a:t>
            </a:r>
            <a:r>
              <a:rPr lang="et-EE" sz="1600" b="1" dirty="0"/>
              <a:t> HelloWorld.ja</a:t>
            </a:r>
            <a:r>
              <a:rPr lang="et-EE" sz="1600" dirty="0"/>
              <a:t>va</a:t>
            </a:r>
            <a:endParaRPr dirty="0"/>
          </a:p>
          <a:p>
            <a:pPr marL="0" lvl="0" indent="0" algn="l" rtl="0">
              <a:lnSpc>
                <a:spcPct val="100000"/>
              </a:lnSpc>
              <a:spcBef>
                <a:spcPts val="700"/>
              </a:spcBef>
              <a:spcAft>
                <a:spcPts val="0"/>
              </a:spcAft>
              <a:buSzPts val="1600"/>
              <a:buFont typeface="Calibri"/>
              <a:buNone/>
            </a:pPr>
            <a:r>
              <a:rPr lang="et-EE" sz="1600" dirty="0"/>
              <a:t>Käivitamine – </a:t>
            </a:r>
            <a:r>
              <a:rPr lang="et-EE" sz="1600" b="1" dirty="0" err="1"/>
              <a:t>java</a:t>
            </a:r>
            <a:r>
              <a:rPr lang="et-EE" sz="1600" b="1" dirty="0"/>
              <a:t> </a:t>
            </a:r>
            <a:r>
              <a:rPr lang="et-EE" sz="1600" b="1" dirty="0" err="1"/>
              <a:t>HelloWorld</a:t>
            </a:r>
            <a:r>
              <a:rPr lang="et-EE" sz="1600" b="1" dirty="0"/>
              <a:t> Siim</a:t>
            </a:r>
            <a:endParaRPr sz="1600" b="1" dirty="0"/>
          </a:p>
          <a:p>
            <a:pPr marL="0" lvl="0" indent="0" algn="l" rtl="0">
              <a:lnSpc>
                <a:spcPct val="100000"/>
              </a:lnSpc>
              <a:spcBef>
                <a:spcPts val="700"/>
              </a:spcBef>
              <a:spcAft>
                <a:spcPts val="0"/>
              </a:spcAft>
              <a:buSzPts val="2000"/>
              <a:buFont typeface="Calibri"/>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dirty="0" err="1"/>
              <a:t>HelloWorld</a:t>
            </a:r>
            <a:r>
              <a:rPr lang="et-EE" dirty="0"/>
              <a:t> kahe argumendiga</a:t>
            </a:r>
            <a:endParaRPr dirty="0"/>
          </a:p>
        </p:txBody>
      </p:sp>
      <p:sp>
        <p:nvSpPr>
          <p:cNvPr id="238" name="Google Shape;238;p35"/>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SzPts val="1900"/>
              <a:buNone/>
            </a:pPr>
            <a:endParaRPr dirty="0"/>
          </a:p>
          <a:p>
            <a:pPr marL="0" lvl="0" indent="0" algn="l" rtl="0">
              <a:lnSpc>
                <a:spcPct val="120000"/>
              </a:lnSpc>
              <a:spcBef>
                <a:spcPts val="600"/>
              </a:spcBef>
              <a:spcAft>
                <a:spcPts val="0"/>
              </a:spcAft>
              <a:buSzPts val="1900"/>
              <a:buNone/>
            </a:pPr>
            <a:r>
              <a:rPr lang="et-EE" dirty="0"/>
              <a:t>Täienda eelmist </a:t>
            </a:r>
            <a:r>
              <a:rPr lang="et-EE" dirty="0" err="1"/>
              <a:t>HelloWorld</a:t>
            </a:r>
            <a:r>
              <a:rPr lang="et-EE" dirty="0"/>
              <a:t> klassi nii, et see loeks sisendiks ka linna nime ning väljastaks lause:</a:t>
            </a:r>
            <a:endParaRPr dirty="0"/>
          </a:p>
          <a:p>
            <a:pPr marL="0" lvl="0" indent="0" algn="l" rtl="0">
              <a:lnSpc>
                <a:spcPct val="120000"/>
              </a:lnSpc>
              <a:spcBef>
                <a:spcPts val="600"/>
              </a:spcBef>
              <a:spcAft>
                <a:spcPts val="0"/>
              </a:spcAft>
              <a:buSzPts val="1900"/>
              <a:buNone/>
            </a:pPr>
            <a:endParaRPr dirty="0"/>
          </a:p>
          <a:p>
            <a:pPr marL="0" lvl="0" indent="0" algn="l" rtl="0">
              <a:lnSpc>
                <a:spcPct val="120000"/>
              </a:lnSpc>
              <a:spcBef>
                <a:spcPts val="600"/>
              </a:spcBef>
              <a:spcAft>
                <a:spcPts val="0"/>
              </a:spcAft>
              <a:buSzPts val="1900"/>
              <a:buNone/>
            </a:pPr>
            <a:r>
              <a:rPr lang="et-EE" dirty="0"/>
              <a:t>	„</a:t>
            </a:r>
            <a:r>
              <a:rPr lang="et-EE" dirty="0" err="1"/>
              <a:t>Hello</a:t>
            </a:r>
            <a:r>
              <a:rPr lang="et-EE" dirty="0"/>
              <a:t> World, &lt;</a:t>
            </a:r>
            <a:r>
              <a:rPr lang="et-EE" i="1" dirty="0"/>
              <a:t>sinu nimi&gt; </a:t>
            </a:r>
            <a:r>
              <a:rPr lang="et-EE" dirty="0" err="1"/>
              <a:t>from</a:t>
            </a:r>
            <a:r>
              <a:rPr lang="et-EE" dirty="0"/>
              <a:t> &lt;</a:t>
            </a:r>
            <a:r>
              <a:rPr lang="et-EE" i="1" dirty="0"/>
              <a:t>linna nimi&gt;</a:t>
            </a:r>
            <a:r>
              <a:rPr lang="et-EE" dirty="0"/>
              <a:t>!“</a:t>
            </a:r>
            <a:endParaRPr dirty="0"/>
          </a:p>
          <a:p>
            <a:pPr marL="0" lvl="0" indent="0" algn="l" rtl="0">
              <a:lnSpc>
                <a:spcPct val="120000"/>
              </a:lnSpc>
              <a:spcBef>
                <a:spcPts val="600"/>
              </a:spcBef>
              <a:spcAft>
                <a:spcPts val="0"/>
              </a:spcAft>
              <a:buSzPts val="1900"/>
              <a:buNone/>
            </a:pPr>
            <a:endParaRPr dirty="0"/>
          </a:p>
          <a:p>
            <a:pPr marL="0" lvl="0" indent="0" algn="l" rtl="0">
              <a:lnSpc>
                <a:spcPct val="120000"/>
              </a:lnSpc>
              <a:spcBef>
                <a:spcPts val="600"/>
              </a:spcBef>
              <a:spcAft>
                <a:spcPts val="0"/>
              </a:spcAft>
              <a:buSzPts val="1900"/>
              <a:buNone/>
            </a:pPr>
            <a:r>
              <a:rPr lang="et-EE" dirty="0"/>
              <a:t>Käivitamine – </a:t>
            </a:r>
            <a:r>
              <a:rPr lang="et-EE" b="1" dirty="0" err="1"/>
              <a:t>java</a:t>
            </a:r>
            <a:r>
              <a:rPr lang="et-EE" b="1" dirty="0"/>
              <a:t> </a:t>
            </a:r>
            <a:r>
              <a:rPr lang="et-EE" b="1" dirty="0" err="1"/>
              <a:t>HelloWorld</a:t>
            </a:r>
            <a:r>
              <a:rPr lang="et-EE" b="1" dirty="0"/>
              <a:t> Siim Tallinn</a:t>
            </a:r>
            <a:endParaRPr b="1" dirty="0"/>
          </a:p>
          <a:p>
            <a:pPr marL="0" lvl="0" indent="0" algn="l" rtl="0">
              <a:lnSpc>
                <a:spcPct val="120000"/>
              </a:lnSpc>
              <a:spcBef>
                <a:spcPts val="600"/>
              </a:spcBef>
              <a:spcAft>
                <a:spcPts val="0"/>
              </a:spcAft>
              <a:buSzPts val="190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Töövahendid IDE</a:t>
            </a:r>
            <a:endParaRPr/>
          </a:p>
        </p:txBody>
      </p:sp>
      <p:sp>
        <p:nvSpPr>
          <p:cNvPr id="251" name="Google Shape;251;p37"/>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IDE – integreeritud arenduskeskkond. Et koodi kirjutamine, kokkupanemine, rakenduseks teisendamine (transleerimine) ja käivitamine (ning ka silumine) oleks mugavam on paljud abilised pandud kokku üheks „programmiks“, kus on mugav kõiki eelpooltoodud toiminguid teha. Sellised arenduskeskkonnad on näiteks: Eclipse, NetBeans, </a:t>
            </a:r>
            <a:r>
              <a:rPr lang="et-EE" b="1"/>
              <a:t>IntelliJ IDEA</a:t>
            </a:r>
            <a:r>
              <a:rPr lang="et-EE"/>
              <a:t> jpt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Töövahendite paigaldamine</a:t>
            </a:r>
            <a:endParaRPr/>
          </a:p>
        </p:txBody>
      </p:sp>
      <p:sp>
        <p:nvSpPr>
          <p:cNvPr id="263" name="Google Shape;263;p39"/>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66CC"/>
              </a:buClr>
              <a:buSzPts val="3000"/>
              <a:buFont typeface="Roboto Slab"/>
              <a:buNone/>
            </a:pPr>
            <a:r>
              <a:rPr lang="et-EE" sz="4800" b="1">
                <a:solidFill>
                  <a:srgbClr val="0066CC"/>
                </a:solidFill>
                <a:latin typeface="Roboto Slab"/>
                <a:ea typeface="Roboto Slab"/>
                <a:cs typeface="Roboto Slab"/>
                <a:sym typeface="Roboto Slab"/>
              </a:rPr>
              <a:t>IntelliJ IDEA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Teine „Hello World!“</a:t>
            </a:r>
            <a:endParaRPr/>
          </a:p>
        </p:txBody>
      </p:sp>
      <p:sp>
        <p:nvSpPr>
          <p:cNvPr id="269" name="Google Shape;269;p40"/>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Teeme samasuguse näidise IntelliJ IDEA-ga …</a:t>
            </a:r>
            <a:endParaRPr/>
          </a:p>
          <a:p>
            <a:pPr marL="342900" lvl="0" indent="-222250" algn="l" rtl="0">
              <a:lnSpc>
                <a:spcPct val="120000"/>
              </a:lnSpc>
              <a:spcBef>
                <a:spcPts val="600"/>
              </a:spcBef>
              <a:spcAft>
                <a:spcPts val="0"/>
              </a:spcAft>
              <a:buClr>
                <a:srgbClr val="0066CC"/>
              </a:buClr>
              <a:buSzPts val="1900"/>
              <a:buFont typeface="Roboto Slab"/>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1"/>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Programmi plokk</a:t>
            </a:r>
            <a:endParaRPr/>
          </a:p>
        </p:txBody>
      </p:sp>
      <p:sp>
        <p:nvSpPr>
          <p:cNvPr id="275" name="Google Shape;275;p41"/>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Iseseisvad algoritmi osad vormistatakse plokkidena </a:t>
            </a:r>
            <a:endParaRPr/>
          </a:p>
          <a:p>
            <a:pPr marL="342900" lvl="0" indent="-342900" algn="l" rtl="0">
              <a:lnSpc>
                <a:spcPct val="120000"/>
              </a:lnSpc>
              <a:spcBef>
                <a:spcPts val="600"/>
              </a:spcBef>
              <a:spcAft>
                <a:spcPts val="0"/>
              </a:spcAft>
              <a:buClr>
                <a:srgbClr val="0066CC"/>
              </a:buClr>
              <a:buSzPts val="1900"/>
              <a:buFont typeface="Roboto Slab"/>
              <a:buChar char="–"/>
            </a:pPr>
            <a:r>
              <a:rPr lang="et-EE"/>
              <a:t>Ploki alustab ja lõpetab loogeline sulg </a:t>
            </a:r>
            <a:r>
              <a:rPr lang="et-EE" b="1"/>
              <a:t>{ }</a:t>
            </a:r>
            <a:endParaRPr/>
          </a:p>
          <a:p>
            <a:pPr marL="342900" lvl="0" indent="-342900" algn="l" rtl="0">
              <a:lnSpc>
                <a:spcPct val="120000"/>
              </a:lnSpc>
              <a:spcBef>
                <a:spcPts val="600"/>
              </a:spcBef>
              <a:spcAft>
                <a:spcPts val="0"/>
              </a:spcAft>
              <a:buClr>
                <a:srgbClr val="0066CC"/>
              </a:buClr>
              <a:buSzPts val="1900"/>
              <a:buFont typeface="Roboto Slab"/>
              <a:buChar char="–"/>
            </a:pPr>
            <a:r>
              <a:rPr lang="et-EE"/>
              <a:t>Plokid võivad olla plokkide sees</a:t>
            </a:r>
            <a:endParaRPr/>
          </a:p>
          <a:p>
            <a:pPr marL="342900" lvl="0" indent="-342900" algn="l" rtl="0">
              <a:lnSpc>
                <a:spcPct val="120000"/>
              </a:lnSpc>
              <a:spcBef>
                <a:spcPts val="600"/>
              </a:spcBef>
              <a:spcAft>
                <a:spcPts val="0"/>
              </a:spcAft>
              <a:buClr>
                <a:srgbClr val="0066CC"/>
              </a:buClr>
              <a:buSzPts val="1900"/>
              <a:buFont typeface="Roboto Slab"/>
              <a:buChar char="–"/>
            </a:pPr>
            <a:r>
              <a:rPr lang="et-EE"/>
              <a:t>Klass koosneb klassi nimest (päisest) ja klassi plokist</a:t>
            </a:r>
            <a:endParaRPr/>
          </a:p>
          <a:p>
            <a:pPr marL="342900" lvl="0" indent="-342900" algn="l" rtl="0">
              <a:lnSpc>
                <a:spcPct val="120000"/>
              </a:lnSpc>
              <a:spcBef>
                <a:spcPts val="600"/>
              </a:spcBef>
              <a:spcAft>
                <a:spcPts val="0"/>
              </a:spcAft>
              <a:buClr>
                <a:srgbClr val="0066CC"/>
              </a:buClr>
              <a:buSzPts val="1900"/>
              <a:buFont typeface="Roboto Slab"/>
              <a:buChar char="–"/>
            </a:pPr>
            <a:r>
              <a:rPr lang="et-EE"/>
              <a:t>Meetod koosneb meetodi päisest (signatuurist) ja koodiplokist</a:t>
            </a:r>
            <a:endParaRPr/>
          </a:p>
          <a:p>
            <a:pPr marL="342900" lvl="0" indent="-342900" algn="l" rtl="0">
              <a:lnSpc>
                <a:spcPct val="120000"/>
              </a:lnSpc>
              <a:spcBef>
                <a:spcPts val="600"/>
              </a:spcBef>
              <a:spcAft>
                <a:spcPts val="0"/>
              </a:spcAft>
              <a:buClr>
                <a:srgbClr val="0066CC"/>
              </a:buClr>
              <a:buSzPts val="1900"/>
              <a:buFont typeface="Roboto Slab"/>
              <a:buChar char="–"/>
            </a:pPr>
            <a:r>
              <a:rPr lang="et-EE"/>
              <a:t>Käsu lõpetab semikoolon </a:t>
            </a:r>
            <a:r>
              <a:rPr lang="et-EE" b="1"/>
              <a:t>;</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0" y="18378"/>
            <a:ext cx="6948264"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Programm</a:t>
            </a:r>
            <a:endParaRPr/>
          </a:p>
        </p:txBody>
      </p:sp>
      <p:sp>
        <p:nvSpPr>
          <p:cNvPr id="281" name="Google Shape;281;p42"/>
          <p:cNvSpPr txBox="1">
            <a:spLocks noGrp="1"/>
          </p:cNvSpPr>
          <p:nvPr>
            <p:ph type="body" idx="1"/>
          </p:nvPr>
        </p:nvSpPr>
        <p:spPr>
          <a:xfrm>
            <a:off x="755576" y="1203598"/>
            <a:ext cx="7704856" cy="3672408"/>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1700"/>
              <a:buFont typeface="Calibri"/>
              <a:buNone/>
            </a:pPr>
            <a:r>
              <a:rPr lang="et-EE" sz="1700" dirty="0" err="1"/>
              <a:t>public</a:t>
            </a:r>
            <a:r>
              <a:rPr lang="et-EE" sz="1700" dirty="0"/>
              <a:t> </a:t>
            </a:r>
            <a:r>
              <a:rPr lang="et-EE" sz="1700" dirty="0" err="1"/>
              <a:t>class</a:t>
            </a:r>
            <a:r>
              <a:rPr lang="et-EE" sz="1700" dirty="0"/>
              <a:t> Dog {</a:t>
            </a:r>
            <a:endParaRPr dirty="0"/>
          </a:p>
          <a:p>
            <a:pPr marL="0" lvl="0" indent="0" algn="l" rtl="0">
              <a:lnSpc>
                <a:spcPct val="80000"/>
              </a:lnSpc>
              <a:spcBef>
                <a:spcPts val="700"/>
              </a:spcBef>
              <a:spcAft>
                <a:spcPts val="0"/>
              </a:spcAft>
              <a:buSzPts val="1700"/>
              <a:buFont typeface="Calibri"/>
              <a:buNone/>
            </a:pPr>
            <a:r>
              <a:rPr lang="et-EE" sz="1700" dirty="0"/>
              <a:t>    </a:t>
            </a:r>
            <a:r>
              <a:rPr lang="et-EE" sz="1700" dirty="0" err="1"/>
              <a:t>public</a:t>
            </a:r>
            <a:r>
              <a:rPr lang="et-EE" sz="1700" dirty="0"/>
              <a:t> </a:t>
            </a:r>
            <a:r>
              <a:rPr lang="et-EE" sz="1700" dirty="0" err="1"/>
              <a:t>void</a:t>
            </a:r>
            <a:r>
              <a:rPr lang="et-EE" sz="1700" dirty="0"/>
              <a:t> </a:t>
            </a:r>
            <a:r>
              <a:rPr lang="et-EE" sz="1700" dirty="0" err="1"/>
              <a:t>bark</a:t>
            </a:r>
            <a:r>
              <a:rPr lang="et-EE" sz="1700" dirty="0"/>
              <a:t>() {</a:t>
            </a:r>
            <a:endParaRPr dirty="0"/>
          </a:p>
          <a:p>
            <a:pPr marL="0" lvl="0" indent="0" algn="l" rtl="0">
              <a:lnSpc>
                <a:spcPct val="80000"/>
              </a:lnSpc>
              <a:spcBef>
                <a:spcPts val="700"/>
              </a:spcBef>
              <a:spcAft>
                <a:spcPts val="0"/>
              </a:spcAft>
              <a:buSzPts val="1700"/>
              <a:buFont typeface="Calibri"/>
              <a:buNone/>
            </a:pPr>
            <a:r>
              <a:rPr lang="et-EE" sz="1700" dirty="0"/>
              <a:t>        </a:t>
            </a:r>
            <a:r>
              <a:rPr lang="et-EE" sz="1700" dirty="0" err="1"/>
              <a:t>System.out.println</a:t>
            </a:r>
            <a:r>
              <a:rPr lang="et-EE" sz="1700" dirty="0"/>
              <a:t>(„Auh-Auh!“);</a:t>
            </a:r>
            <a:endParaRPr dirty="0"/>
          </a:p>
          <a:p>
            <a:pPr marL="0" lvl="0" indent="0" algn="l" rtl="0">
              <a:lnSpc>
                <a:spcPct val="80000"/>
              </a:lnSpc>
              <a:spcBef>
                <a:spcPts val="700"/>
              </a:spcBef>
              <a:spcAft>
                <a:spcPts val="0"/>
              </a:spcAft>
              <a:buSzPts val="1700"/>
              <a:buFont typeface="Calibri"/>
              <a:buNone/>
            </a:pPr>
            <a:r>
              <a:rPr lang="et-EE" sz="1700" dirty="0"/>
              <a:t>    }</a:t>
            </a:r>
            <a:endParaRPr dirty="0"/>
          </a:p>
          <a:p>
            <a:pPr marL="0" lvl="0" indent="0" algn="l" rtl="0">
              <a:lnSpc>
                <a:spcPct val="80000"/>
              </a:lnSpc>
              <a:spcBef>
                <a:spcPts val="700"/>
              </a:spcBef>
              <a:spcAft>
                <a:spcPts val="0"/>
              </a:spcAft>
              <a:buSzPts val="1700"/>
              <a:buFont typeface="Calibri"/>
              <a:buNone/>
            </a:pPr>
            <a:r>
              <a:rPr lang="et-EE" sz="1700" dirty="0"/>
              <a:t>}</a:t>
            </a:r>
            <a:endParaRPr dirty="0"/>
          </a:p>
          <a:p>
            <a:pPr marL="0" lvl="0" indent="0" algn="l" rtl="0">
              <a:lnSpc>
                <a:spcPct val="80000"/>
              </a:lnSpc>
              <a:spcBef>
                <a:spcPts val="700"/>
              </a:spcBef>
              <a:spcAft>
                <a:spcPts val="0"/>
              </a:spcAft>
              <a:buSzPts val="1700"/>
              <a:buFont typeface="Calibri"/>
              <a:buNone/>
            </a:pPr>
            <a:endParaRPr sz="1700" dirty="0"/>
          </a:p>
          <a:p>
            <a:pPr marL="0" lvl="0" indent="0" algn="l" rtl="0">
              <a:lnSpc>
                <a:spcPct val="80000"/>
              </a:lnSpc>
              <a:spcBef>
                <a:spcPts val="700"/>
              </a:spcBef>
              <a:spcAft>
                <a:spcPts val="0"/>
              </a:spcAft>
              <a:buSzPts val="1700"/>
              <a:buFont typeface="Calibri"/>
              <a:buNone/>
            </a:pPr>
            <a:r>
              <a:rPr lang="et-EE" sz="1700" dirty="0" err="1"/>
              <a:t>public</a:t>
            </a:r>
            <a:r>
              <a:rPr lang="et-EE" sz="1700" dirty="0"/>
              <a:t> </a:t>
            </a:r>
            <a:r>
              <a:rPr lang="et-EE" sz="1700" dirty="0" err="1"/>
              <a:t>class</a:t>
            </a:r>
            <a:r>
              <a:rPr lang="et-EE" sz="1700" dirty="0"/>
              <a:t> Main {</a:t>
            </a:r>
            <a:endParaRPr dirty="0"/>
          </a:p>
          <a:p>
            <a:pPr marL="0" lvl="0" indent="0" algn="l" rtl="0">
              <a:lnSpc>
                <a:spcPct val="80000"/>
              </a:lnSpc>
              <a:spcBef>
                <a:spcPts val="700"/>
              </a:spcBef>
              <a:spcAft>
                <a:spcPts val="0"/>
              </a:spcAft>
              <a:buSzPts val="1700"/>
              <a:buFont typeface="Calibri"/>
              <a:buNone/>
            </a:pPr>
            <a:r>
              <a:rPr lang="et-EE" sz="1700" dirty="0"/>
              <a:t>    </a:t>
            </a:r>
            <a:r>
              <a:rPr lang="et-EE" sz="1700" dirty="0" err="1"/>
              <a:t>public</a:t>
            </a:r>
            <a:r>
              <a:rPr lang="et-EE" sz="1700" dirty="0"/>
              <a:t> </a:t>
            </a:r>
            <a:r>
              <a:rPr lang="et-EE" sz="1700" dirty="0" err="1"/>
              <a:t>static</a:t>
            </a:r>
            <a:r>
              <a:rPr lang="et-EE" sz="1700" dirty="0"/>
              <a:t> </a:t>
            </a:r>
            <a:r>
              <a:rPr lang="et-EE" sz="1700" dirty="0" err="1"/>
              <a:t>void</a:t>
            </a:r>
            <a:r>
              <a:rPr lang="et-EE" sz="1700" dirty="0"/>
              <a:t> </a:t>
            </a:r>
            <a:r>
              <a:rPr lang="et-EE" sz="1700" dirty="0" err="1"/>
              <a:t>main</a:t>
            </a:r>
            <a:r>
              <a:rPr lang="et-EE" sz="1700" dirty="0"/>
              <a:t>(String[] </a:t>
            </a:r>
            <a:r>
              <a:rPr lang="et-EE" sz="1700" dirty="0" err="1"/>
              <a:t>args</a:t>
            </a:r>
            <a:r>
              <a:rPr lang="et-EE" sz="1700" dirty="0"/>
              <a:t>) {</a:t>
            </a:r>
            <a:endParaRPr dirty="0"/>
          </a:p>
          <a:p>
            <a:pPr marL="0" lvl="0" indent="0" algn="l" rtl="0">
              <a:lnSpc>
                <a:spcPct val="80000"/>
              </a:lnSpc>
              <a:spcBef>
                <a:spcPts val="700"/>
              </a:spcBef>
              <a:spcAft>
                <a:spcPts val="0"/>
              </a:spcAft>
              <a:buSzPts val="1700"/>
              <a:buFont typeface="Calibri"/>
              <a:buNone/>
            </a:pPr>
            <a:r>
              <a:rPr lang="et-EE" sz="1700" dirty="0"/>
              <a:t>        Dog muki = </a:t>
            </a:r>
            <a:r>
              <a:rPr lang="et-EE" sz="1700" dirty="0" err="1"/>
              <a:t>new</a:t>
            </a:r>
            <a:r>
              <a:rPr lang="et-EE" sz="1700" dirty="0"/>
              <a:t> Dog();</a:t>
            </a:r>
            <a:endParaRPr dirty="0"/>
          </a:p>
          <a:p>
            <a:pPr marL="0" lvl="0" indent="0" algn="l" rtl="0">
              <a:lnSpc>
                <a:spcPct val="80000"/>
              </a:lnSpc>
              <a:spcBef>
                <a:spcPts val="700"/>
              </a:spcBef>
              <a:spcAft>
                <a:spcPts val="0"/>
              </a:spcAft>
              <a:buSzPts val="1700"/>
              <a:buFont typeface="Calibri"/>
              <a:buNone/>
            </a:pPr>
            <a:r>
              <a:rPr lang="et-EE" sz="1700" dirty="0"/>
              <a:t>        </a:t>
            </a:r>
            <a:r>
              <a:rPr lang="et-EE" sz="1700" dirty="0" err="1"/>
              <a:t>muki.bark</a:t>
            </a:r>
            <a:r>
              <a:rPr lang="et-EE" sz="1700" dirty="0"/>
              <a:t>();</a:t>
            </a:r>
            <a:endParaRPr dirty="0"/>
          </a:p>
          <a:p>
            <a:pPr marL="0" lvl="0" indent="0" algn="l" rtl="0">
              <a:lnSpc>
                <a:spcPct val="80000"/>
              </a:lnSpc>
              <a:spcBef>
                <a:spcPts val="700"/>
              </a:spcBef>
              <a:spcAft>
                <a:spcPts val="0"/>
              </a:spcAft>
              <a:buSzPts val="1700"/>
              <a:buFont typeface="Calibri"/>
              <a:buNone/>
            </a:pPr>
            <a:r>
              <a:rPr lang="et-EE" sz="1700" dirty="0"/>
              <a:t>    }</a:t>
            </a:r>
            <a:endParaRPr dirty="0"/>
          </a:p>
          <a:p>
            <a:pPr marL="0" lvl="0" indent="0" algn="l" rtl="0">
              <a:lnSpc>
                <a:spcPct val="80000"/>
              </a:lnSpc>
              <a:spcBef>
                <a:spcPts val="700"/>
              </a:spcBef>
              <a:spcAft>
                <a:spcPts val="0"/>
              </a:spcAft>
              <a:buSzPts val="1700"/>
              <a:buFont typeface="Calibri"/>
              <a:buNone/>
            </a:pPr>
            <a:r>
              <a:rPr lang="et-EE" sz="1700" dirty="0"/>
              <a:t>}</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title"/>
          </p:nvPr>
        </p:nvSpPr>
        <p:spPr>
          <a:xfrm>
            <a:off x="0" y="33767"/>
            <a:ext cx="7524328" cy="825180"/>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Töö programmiga</a:t>
            </a:r>
            <a:endParaRPr/>
          </a:p>
        </p:txBody>
      </p:sp>
      <p:sp>
        <p:nvSpPr>
          <p:cNvPr id="287" name="Google Shape;287;p43"/>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SzPts val="1900"/>
              <a:buNone/>
            </a:pPr>
            <a:r>
              <a:rPr lang="et-EE"/>
              <a:t>Kord koostatud programmikoodi saab (ja enamasti tuleb) täiendada, parandada, muuta, korrastada jne</a:t>
            </a:r>
            <a:endParaRPr/>
          </a:p>
          <a:p>
            <a:pPr marL="342900" lvl="0" indent="-342900" algn="l" rtl="0">
              <a:lnSpc>
                <a:spcPct val="120000"/>
              </a:lnSpc>
              <a:spcBef>
                <a:spcPts val="600"/>
              </a:spcBef>
              <a:spcAft>
                <a:spcPts val="0"/>
              </a:spcAft>
              <a:buSzPts val="1900"/>
              <a:buChar char="–"/>
            </a:pPr>
            <a:r>
              <a:rPr lang="et-EE"/>
              <a:t>IDE enamasti aitab koodi korrigeerida ja kirjutada</a:t>
            </a:r>
            <a:endParaRPr/>
          </a:p>
          <a:p>
            <a:pPr marL="342900" lvl="0" indent="-342900" algn="l" rtl="0">
              <a:lnSpc>
                <a:spcPct val="120000"/>
              </a:lnSpc>
              <a:spcBef>
                <a:spcPts val="600"/>
              </a:spcBef>
              <a:spcAft>
                <a:spcPts val="0"/>
              </a:spcAft>
              <a:buSzPts val="1900"/>
              <a:buChar char="–"/>
            </a:pPr>
            <a:r>
              <a:rPr lang="et-EE"/>
              <a:t>IDE näitab enamasti juba kirjutamise ajal, kas ja kus võivad olla vead (süntaksi ja mõned loogikavead)</a:t>
            </a:r>
            <a:endParaRPr/>
          </a:p>
          <a:p>
            <a:pPr marL="342900" lvl="0" indent="-342900" algn="l" rtl="0">
              <a:lnSpc>
                <a:spcPct val="120000"/>
              </a:lnSpc>
              <a:spcBef>
                <a:spcPts val="600"/>
              </a:spcBef>
              <a:spcAft>
                <a:spcPts val="0"/>
              </a:spcAft>
              <a:buSzPts val="1900"/>
              <a:buChar char="–"/>
            </a:pPr>
            <a:r>
              <a:rPr lang="et-EE"/>
              <a:t>käivitamiseks tuleb kood (õnnestunult) transleerida (kompileerida) - </a:t>
            </a:r>
            <a:r>
              <a:rPr lang="et-EE" b="1"/>
              <a:t>build</a:t>
            </a:r>
            <a:endParaRPr b="1"/>
          </a:p>
          <a:p>
            <a:pPr marL="342900" lvl="0" indent="-342900" algn="l" rtl="0">
              <a:lnSpc>
                <a:spcPct val="120000"/>
              </a:lnSpc>
              <a:spcBef>
                <a:spcPts val="600"/>
              </a:spcBef>
              <a:spcAft>
                <a:spcPts val="0"/>
              </a:spcAft>
              <a:buSzPts val="1900"/>
              <a:buChar char="–"/>
            </a:pPr>
            <a:r>
              <a:rPr lang="et-EE"/>
              <a:t>käivitamisel pannakse kood (main meetod) käima - </a:t>
            </a:r>
            <a:r>
              <a:rPr lang="et-EE" b="1"/>
              <a:t>run</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Koodihoidlad</a:t>
            </a:r>
            <a:endParaRPr/>
          </a:p>
        </p:txBody>
      </p:sp>
      <p:sp>
        <p:nvSpPr>
          <p:cNvPr id="293" name="Google Shape;293;p44"/>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SzPts val="1900"/>
              <a:buChar char="–"/>
            </a:pPr>
            <a:r>
              <a:rPr lang="et-EE"/>
              <a:t>Rakenduse koodiosa koosneb reeglina paljudest koodifailidest, rakenduse elutsüklis neid kõiki muudetakse aegajalt ja parandatakse, võetakse muudatusi tagasi ja testitakse</a:t>
            </a:r>
            <a:endParaRPr/>
          </a:p>
          <a:p>
            <a:pPr marL="342900" lvl="0" indent="-342900" algn="l" rtl="0">
              <a:lnSpc>
                <a:spcPct val="120000"/>
              </a:lnSpc>
              <a:spcBef>
                <a:spcPts val="600"/>
              </a:spcBef>
              <a:spcAft>
                <a:spcPts val="0"/>
              </a:spcAft>
              <a:buSzPts val="1900"/>
              <a:buChar char="–"/>
            </a:pPr>
            <a:r>
              <a:rPr lang="et-EE"/>
              <a:t>Versioonihaldus võimaldab mahukat, ja paljudest failidest koosnevat elusat kogumit „elus ja terve hoida“</a:t>
            </a:r>
            <a:endParaRPr/>
          </a:p>
          <a:p>
            <a:pPr marL="342900" lvl="0" indent="-342900" algn="l" rtl="0">
              <a:lnSpc>
                <a:spcPct val="120000"/>
              </a:lnSpc>
              <a:spcBef>
                <a:spcPts val="600"/>
              </a:spcBef>
              <a:spcAft>
                <a:spcPts val="0"/>
              </a:spcAft>
              <a:buSzPts val="1900"/>
              <a:buChar char="–"/>
            </a:pPr>
            <a:r>
              <a:rPr lang="et-EE"/>
              <a:t>Koodihoidla on väike andmebaas, mis aitab ohjata selle koodikogumiku erinevaid versioone, neid vajadusel tagasi kutsuda, proovida läbi erinevaid variante</a:t>
            </a:r>
            <a:endParaRPr/>
          </a:p>
          <a:p>
            <a:pPr marL="342900" lvl="0" indent="-342900" algn="l" rtl="0">
              <a:lnSpc>
                <a:spcPct val="120000"/>
              </a:lnSpc>
              <a:spcBef>
                <a:spcPts val="600"/>
              </a:spcBef>
              <a:spcAft>
                <a:spcPts val="0"/>
              </a:spcAft>
              <a:buSzPts val="1900"/>
              <a:buChar char="–"/>
            </a:pPr>
            <a:r>
              <a:rPr lang="et-EE"/>
              <a:t>Git, SVN ja Mercurial on levinumad hajutatud koodi- ja versioonihalduse tööriistad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0" y="18378"/>
            <a:ext cx="7524300" cy="855900"/>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Töövahendite paigaldamine</a:t>
            </a:r>
            <a:endParaRPr/>
          </a:p>
        </p:txBody>
      </p:sp>
      <p:sp>
        <p:nvSpPr>
          <p:cNvPr id="299" name="Google Shape;299;p45"/>
          <p:cNvSpPr txBox="1">
            <a:spLocks noGrp="1"/>
          </p:cNvSpPr>
          <p:nvPr>
            <p:ph type="body" idx="1"/>
          </p:nvPr>
        </p:nvSpPr>
        <p:spPr>
          <a:xfrm>
            <a:off x="755576" y="1131590"/>
            <a:ext cx="7704900" cy="374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t-EE" sz="4800" b="1">
                <a:solidFill>
                  <a:srgbClr val="0066CC"/>
                </a:solidFill>
                <a:latin typeface="Roboto Slab"/>
                <a:ea typeface="Roboto Slab"/>
                <a:cs typeface="Roboto Slab"/>
                <a:sym typeface="Roboto Slab"/>
              </a:rPr>
              <a:t>Git SCM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Koolituskava tutvustus</a:t>
            </a:r>
            <a:endParaRPr/>
          </a:p>
        </p:txBody>
      </p:sp>
      <p:sp>
        <p:nvSpPr>
          <p:cNvPr id="82" name="Google Shape;82;p11"/>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Ajaline ülesehitus</a:t>
            </a:r>
            <a:endParaRPr/>
          </a:p>
          <a:p>
            <a:pPr marL="648000" lvl="1" indent="-287999" algn="l" rtl="0">
              <a:lnSpc>
                <a:spcPct val="120000"/>
              </a:lnSpc>
              <a:spcBef>
                <a:spcPts val="600"/>
              </a:spcBef>
              <a:spcAft>
                <a:spcPts val="0"/>
              </a:spcAft>
              <a:buSzPts val="1600"/>
              <a:buChar char="–"/>
            </a:pPr>
            <a:r>
              <a:rPr lang="et-EE"/>
              <a:t>1. - 2. nädal - Java, SQL</a:t>
            </a:r>
            <a:endParaRPr/>
          </a:p>
          <a:p>
            <a:pPr marL="648000" lvl="1" indent="-287999" algn="l" rtl="0">
              <a:lnSpc>
                <a:spcPct val="120000"/>
              </a:lnSpc>
              <a:spcBef>
                <a:spcPts val="600"/>
              </a:spcBef>
              <a:spcAft>
                <a:spcPts val="0"/>
              </a:spcAft>
              <a:buSzPts val="1600"/>
              <a:buChar char="–"/>
            </a:pPr>
            <a:r>
              <a:rPr lang="et-EE"/>
              <a:t>3. nädal - HTML, CSS, JavaScript</a:t>
            </a:r>
            <a:endParaRPr/>
          </a:p>
          <a:p>
            <a:pPr marL="648000" lvl="1" indent="-287999" algn="l" rtl="0">
              <a:lnSpc>
                <a:spcPct val="120000"/>
              </a:lnSpc>
              <a:spcBef>
                <a:spcPts val="600"/>
              </a:spcBef>
              <a:spcAft>
                <a:spcPts val="0"/>
              </a:spcAft>
              <a:buSzPts val="1600"/>
              <a:buChar char="–"/>
            </a:pPr>
            <a:r>
              <a:rPr lang="et-EE"/>
              <a:t>4. nädal - test!</a:t>
            </a:r>
            <a:endParaRPr/>
          </a:p>
          <a:p>
            <a:pPr marL="648000" lvl="1" indent="-287999" algn="l" rtl="0">
              <a:lnSpc>
                <a:spcPct val="120000"/>
              </a:lnSpc>
              <a:spcBef>
                <a:spcPts val="600"/>
              </a:spcBef>
              <a:spcAft>
                <a:spcPts val="0"/>
              </a:spcAft>
              <a:buSzPts val="1600"/>
              <a:buChar char="–"/>
            </a:pPr>
            <a:r>
              <a:rPr lang="et-EE"/>
              <a:t>4. - 6. nädal - projekt paaris töötades</a:t>
            </a:r>
            <a:endParaRPr/>
          </a:p>
          <a:p>
            <a:pPr marL="648000" lvl="1" indent="-287999" algn="l" rtl="0">
              <a:lnSpc>
                <a:spcPct val="120000"/>
              </a:lnSpc>
              <a:spcBef>
                <a:spcPts val="600"/>
              </a:spcBef>
              <a:spcAft>
                <a:spcPts val="0"/>
              </a:spcAft>
              <a:buSzPts val="1600"/>
              <a:buChar char="–"/>
            </a:pPr>
            <a:r>
              <a:rPr lang="et-EE"/>
              <a:t>Alates 7. nädalast 8 nädalat - praktika ettevõttes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6"/>
          <p:cNvSpPr txBox="1">
            <a:spLocks noGrp="1"/>
          </p:cNvSpPr>
          <p:nvPr>
            <p:ph type="title"/>
          </p:nvPr>
        </p:nvSpPr>
        <p:spPr>
          <a:xfrm>
            <a:off x="0" y="18378"/>
            <a:ext cx="7524300" cy="855900"/>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Git-i kasutamine</a:t>
            </a:r>
            <a:endParaRPr/>
          </a:p>
        </p:txBody>
      </p:sp>
      <p:sp>
        <p:nvSpPr>
          <p:cNvPr id="305" name="Google Shape;305;p46"/>
          <p:cNvSpPr txBox="1">
            <a:spLocks noGrp="1"/>
          </p:cNvSpPr>
          <p:nvPr>
            <p:ph type="body" idx="1"/>
          </p:nvPr>
        </p:nvSpPr>
        <p:spPr>
          <a:xfrm>
            <a:off x="755576" y="1131590"/>
            <a:ext cx="7704900" cy="3744300"/>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dirty="0" err="1"/>
              <a:t>Github</a:t>
            </a:r>
            <a:r>
              <a:rPr lang="et-EE" dirty="0"/>
              <a:t>-i konto</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a:t>Projekti loomine</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err="1"/>
              <a:t>init</a:t>
            </a:r>
            <a:r>
              <a:rPr lang="et-EE" dirty="0"/>
              <a:t>, </a:t>
            </a:r>
            <a:r>
              <a:rPr lang="et-EE" dirty="0" err="1"/>
              <a:t>add</a:t>
            </a:r>
            <a:r>
              <a:rPr lang="et-EE" dirty="0"/>
              <a:t>, </a:t>
            </a:r>
            <a:r>
              <a:rPr lang="et-EE" dirty="0" err="1"/>
              <a:t>commit</a:t>
            </a:r>
            <a:r>
              <a:rPr lang="et-EE" dirty="0"/>
              <a:t>, </a:t>
            </a:r>
            <a:r>
              <a:rPr lang="et-EE" dirty="0" err="1"/>
              <a:t>push</a:t>
            </a:r>
            <a:r>
              <a:rPr lang="et-EE" dirty="0"/>
              <a:t>, </a:t>
            </a:r>
            <a:r>
              <a:rPr lang="et-EE" dirty="0" err="1"/>
              <a:t>clone</a:t>
            </a:r>
            <a:r>
              <a:rPr lang="et-EE" dirty="0"/>
              <a:t>, pull, </a:t>
            </a:r>
            <a:r>
              <a:rPr lang="et-EE" dirty="0" err="1"/>
              <a:t>fetch</a:t>
            </a:r>
            <a:r>
              <a:rPr lang="et-EE" dirty="0"/>
              <a:t>, </a:t>
            </a:r>
            <a:r>
              <a:rPr lang="et-EE" dirty="0" err="1"/>
              <a:t>merge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6"/>
          <p:cNvSpPr txBox="1">
            <a:spLocks noGrp="1"/>
          </p:cNvSpPr>
          <p:nvPr>
            <p:ph type="title"/>
          </p:nvPr>
        </p:nvSpPr>
        <p:spPr>
          <a:xfrm>
            <a:off x="0" y="18378"/>
            <a:ext cx="7524300" cy="855900"/>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Git-i kasutamine</a:t>
            </a:r>
            <a:endParaRPr/>
          </a:p>
        </p:txBody>
      </p:sp>
      <p:sp>
        <p:nvSpPr>
          <p:cNvPr id="305" name="Google Shape;305;p46"/>
          <p:cNvSpPr txBox="1">
            <a:spLocks noGrp="1"/>
          </p:cNvSpPr>
          <p:nvPr>
            <p:ph type="body" idx="1"/>
          </p:nvPr>
        </p:nvSpPr>
        <p:spPr>
          <a:xfrm>
            <a:off x="755576" y="1131590"/>
            <a:ext cx="7704900" cy="3744300"/>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dirty="0" err="1"/>
              <a:t>git</a:t>
            </a:r>
            <a:r>
              <a:rPr lang="et-EE" dirty="0"/>
              <a:t> </a:t>
            </a:r>
            <a:r>
              <a:rPr lang="et-EE" dirty="0" err="1"/>
              <a:t>clone</a:t>
            </a:r>
            <a:r>
              <a:rPr lang="et-EE" dirty="0"/>
              <a:t> </a:t>
            </a:r>
            <a:r>
              <a:rPr lang="et-EE" dirty="0">
                <a:hlinkClick r:id="rId3"/>
              </a:rPr>
              <a:t>https://github.com/siimrebane/vali-it</a:t>
            </a:r>
            <a:r>
              <a:rPr lang="et-EE" dirty="0"/>
              <a:t> (tõmba kood alla)</a:t>
            </a:r>
          </a:p>
          <a:p>
            <a:pPr marL="342900" lvl="0" indent="-342900" algn="l" rtl="0">
              <a:lnSpc>
                <a:spcPct val="120000"/>
              </a:lnSpc>
              <a:spcBef>
                <a:spcPts val="0"/>
              </a:spcBef>
              <a:spcAft>
                <a:spcPts val="0"/>
              </a:spcAft>
              <a:buClr>
                <a:srgbClr val="0066CC"/>
              </a:buClr>
              <a:buSzPts val="1900"/>
              <a:buFont typeface="Roboto Slab"/>
              <a:buChar char="–"/>
            </a:pPr>
            <a:r>
              <a:rPr lang="et-EE" dirty="0" err="1"/>
              <a:t>git</a:t>
            </a:r>
            <a:r>
              <a:rPr lang="et-EE" dirty="0"/>
              <a:t> </a:t>
            </a:r>
            <a:r>
              <a:rPr lang="et-EE" dirty="0" err="1"/>
              <a:t>branch</a:t>
            </a:r>
            <a:r>
              <a:rPr lang="et-EE" dirty="0"/>
              <a:t> (kuva kõiki harusid)</a:t>
            </a:r>
          </a:p>
          <a:p>
            <a:pPr marL="342900" lvl="0" indent="-342900" algn="l" rtl="0">
              <a:lnSpc>
                <a:spcPct val="120000"/>
              </a:lnSpc>
              <a:spcBef>
                <a:spcPts val="0"/>
              </a:spcBef>
              <a:spcAft>
                <a:spcPts val="0"/>
              </a:spcAft>
              <a:buClr>
                <a:srgbClr val="0066CC"/>
              </a:buClr>
              <a:buSzPts val="1900"/>
              <a:buFont typeface="Roboto Slab"/>
              <a:buChar char="–"/>
            </a:pPr>
            <a:r>
              <a:rPr lang="et-EE" dirty="0" err="1"/>
              <a:t>git</a:t>
            </a:r>
            <a:r>
              <a:rPr lang="et-EE" dirty="0"/>
              <a:t> </a:t>
            </a:r>
            <a:r>
              <a:rPr lang="et-EE" dirty="0" err="1"/>
              <a:t>branch</a:t>
            </a:r>
            <a:r>
              <a:rPr lang="et-EE" dirty="0"/>
              <a:t> test-</a:t>
            </a:r>
            <a:r>
              <a:rPr lang="et-EE" dirty="0" err="1"/>
              <a:t>branch</a:t>
            </a:r>
            <a:r>
              <a:rPr lang="et-EE" dirty="0"/>
              <a:t> (loo uus haru)</a:t>
            </a:r>
          </a:p>
          <a:p>
            <a:pPr marL="342900" lvl="0" indent="-342900" algn="l" rtl="0">
              <a:lnSpc>
                <a:spcPct val="120000"/>
              </a:lnSpc>
              <a:spcBef>
                <a:spcPts val="0"/>
              </a:spcBef>
              <a:spcAft>
                <a:spcPts val="0"/>
              </a:spcAft>
              <a:buClr>
                <a:srgbClr val="0066CC"/>
              </a:buClr>
              <a:buSzPts val="1900"/>
              <a:buFont typeface="Roboto Slab"/>
              <a:buChar char="–"/>
            </a:pPr>
            <a:r>
              <a:rPr lang="et-EE" dirty="0" err="1"/>
              <a:t>git</a:t>
            </a:r>
            <a:r>
              <a:rPr lang="et-EE" dirty="0"/>
              <a:t> pull  (tõmba uuendused)</a:t>
            </a:r>
          </a:p>
          <a:p>
            <a:pPr marL="342900" lvl="0" indent="-342900" algn="l" rtl="0">
              <a:lnSpc>
                <a:spcPct val="120000"/>
              </a:lnSpc>
              <a:spcBef>
                <a:spcPts val="0"/>
              </a:spcBef>
              <a:spcAft>
                <a:spcPts val="0"/>
              </a:spcAft>
              <a:buClr>
                <a:srgbClr val="0066CC"/>
              </a:buClr>
              <a:buSzPts val="1900"/>
              <a:buFont typeface="Roboto Slab"/>
              <a:buChar char="–"/>
            </a:pPr>
            <a:r>
              <a:rPr lang="et-EE" dirty="0" err="1"/>
              <a:t>git</a:t>
            </a:r>
            <a:r>
              <a:rPr lang="et-EE" dirty="0"/>
              <a:t> </a:t>
            </a:r>
            <a:r>
              <a:rPr lang="et-EE" dirty="0" err="1"/>
              <a:t>add</a:t>
            </a:r>
            <a:r>
              <a:rPr lang="et-EE" dirty="0"/>
              <a:t> test.txt (lisa uus fail test.txt)</a:t>
            </a:r>
          </a:p>
          <a:p>
            <a:pPr marL="342900" lvl="0" indent="-342900" algn="l" rtl="0">
              <a:lnSpc>
                <a:spcPct val="120000"/>
              </a:lnSpc>
              <a:spcBef>
                <a:spcPts val="0"/>
              </a:spcBef>
              <a:spcAft>
                <a:spcPts val="0"/>
              </a:spcAft>
              <a:buClr>
                <a:srgbClr val="0066CC"/>
              </a:buClr>
              <a:buSzPts val="1900"/>
              <a:buFont typeface="Roboto Slab"/>
              <a:buChar char="–"/>
            </a:pPr>
            <a:r>
              <a:rPr lang="et-EE" dirty="0" err="1"/>
              <a:t>git</a:t>
            </a:r>
            <a:r>
              <a:rPr lang="et-EE" dirty="0"/>
              <a:t> </a:t>
            </a:r>
            <a:r>
              <a:rPr lang="et-EE" dirty="0" err="1"/>
              <a:t>commit</a:t>
            </a:r>
            <a:r>
              <a:rPr lang="et-EE" dirty="0"/>
              <a:t> –m ‘</a:t>
            </a:r>
            <a:r>
              <a:rPr lang="et-EE" dirty="0" err="1"/>
              <a:t>message</a:t>
            </a:r>
            <a:r>
              <a:rPr lang="et-EE" dirty="0"/>
              <a:t>’ (salvesta muudatus kohaliku </a:t>
            </a:r>
            <a:r>
              <a:rPr lang="et-EE" dirty="0" err="1"/>
              <a:t>giti</a:t>
            </a:r>
            <a:r>
              <a:rPr lang="et-EE" dirty="0"/>
              <a:t> </a:t>
            </a:r>
            <a:r>
              <a:rPr lang="et-EE" dirty="0" err="1"/>
              <a:t>reposse</a:t>
            </a:r>
            <a:r>
              <a:rPr lang="et-EE" dirty="0"/>
              <a:t>)</a:t>
            </a:r>
          </a:p>
          <a:p>
            <a:pPr marL="342900" lvl="0" indent="-342900" algn="l" rtl="0">
              <a:lnSpc>
                <a:spcPct val="120000"/>
              </a:lnSpc>
              <a:spcBef>
                <a:spcPts val="0"/>
              </a:spcBef>
              <a:spcAft>
                <a:spcPts val="0"/>
              </a:spcAft>
              <a:buClr>
                <a:srgbClr val="0066CC"/>
              </a:buClr>
              <a:buSzPts val="1900"/>
              <a:buFont typeface="Roboto Slab"/>
              <a:buChar char="–"/>
            </a:pPr>
            <a:r>
              <a:rPr lang="et-EE" dirty="0" err="1"/>
              <a:t>git</a:t>
            </a:r>
            <a:r>
              <a:rPr lang="et-EE" dirty="0"/>
              <a:t> </a:t>
            </a:r>
            <a:r>
              <a:rPr lang="et-EE" dirty="0" err="1"/>
              <a:t>push</a:t>
            </a:r>
            <a:r>
              <a:rPr lang="et-EE" dirty="0"/>
              <a:t> (saada muudatused serverisse üles)</a:t>
            </a:r>
          </a:p>
          <a:p>
            <a:pPr marL="342900" lvl="0" indent="-342900" algn="l" rtl="0">
              <a:lnSpc>
                <a:spcPct val="120000"/>
              </a:lnSpc>
              <a:spcBef>
                <a:spcPts val="0"/>
              </a:spcBef>
              <a:spcAft>
                <a:spcPts val="0"/>
              </a:spcAft>
              <a:buClr>
                <a:srgbClr val="0066CC"/>
              </a:buClr>
              <a:buSzPts val="1900"/>
              <a:buFont typeface="Roboto Slab"/>
              <a:buChar char="–"/>
            </a:pPr>
            <a:endParaRPr dirty="0"/>
          </a:p>
        </p:txBody>
      </p:sp>
    </p:spTree>
    <p:extLst>
      <p:ext uri="{BB962C8B-B14F-4D97-AF65-F5344CB8AC3E}">
        <p14:creationId xmlns:p14="http://schemas.microsoft.com/office/powerpoint/2010/main" val="177415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4. mai - 12. juuni</a:t>
            </a:r>
            <a:endParaRPr/>
          </a:p>
        </p:txBody>
      </p:sp>
      <p:sp>
        <p:nvSpPr>
          <p:cNvPr id="76" name="Google Shape;76;p10"/>
          <p:cNvSpPr txBox="1">
            <a:spLocks noGrp="1"/>
          </p:cNvSpPr>
          <p:nvPr>
            <p:ph type="body" idx="1"/>
          </p:nvPr>
        </p:nvSpPr>
        <p:spPr>
          <a:xfrm>
            <a:off x="755576" y="1131590"/>
            <a:ext cx="7704856" cy="3528392"/>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SzPts val="1900"/>
              <a:buNone/>
            </a:pPr>
            <a:r>
              <a:rPr lang="et-EE" dirty="0"/>
              <a:t>Umbkaudne pauside kava 1. - 3. nädalal (pluss 2 - 3 päeva)</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a:t>9:00 - Koolituse algus</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a:t>10:30 - 10:45 - Esimene paus</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a:t>12:00 - 12:45 - Lõuna</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a:t>14:15 - 14:30 - Teine paus</a:t>
            </a:r>
            <a:endParaRPr dirty="0"/>
          </a:p>
          <a:p>
            <a:pPr marL="342900" lvl="0" indent="-342900" algn="l" rtl="0">
              <a:lnSpc>
                <a:spcPct val="120000"/>
              </a:lnSpc>
              <a:spcBef>
                <a:spcPts val="600"/>
              </a:spcBef>
              <a:spcAft>
                <a:spcPts val="0"/>
              </a:spcAft>
              <a:buClr>
                <a:srgbClr val="0066CC"/>
              </a:buClr>
              <a:buSzPts val="1900"/>
              <a:buFont typeface="Roboto Slab"/>
              <a:buChar char="–"/>
            </a:pPr>
            <a:r>
              <a:rPr lang="et-EE" dirty="0"/>
              <a:t>ca 16:15 - Päeva lõpp</a:t>
            </a:r>
            <a:endParaRPr dirty="0"/>
          </a:p>
          <a:p>
            <a:pPr marL="342900" lvl="0" indent="0" algn="l" rtl="0">
              <a:lnSpc>
                <a:spcPct val="120000"/>
              </a:lnSpc>
              <a:spcBef>
                <a:spcPts val="600"/>
              </a:spcBef>
              <a:spcAft>
                <a:spcPts val="0"/>
              </a:spcAft>
              <a:buNone/>
            </a:pPr>
            <a:endParaRPr dirty="0"/>
          </a:p>
          <a:p>
            <a:pPr marL="0" lvl="0" indent="0" algn="l" rtl="0">
              <a:lnSpc>
                <a:spcPct val="120000"/>
              </a:lnSpc>
              <a:spcBef>
                <a:spcPts val="600"/>
              </a:spcBef>
              <a:spcAft>
                <a:spcPts val="0"/>
              </a:spcAft>
              <a:buSzPts val="1900"/>
              <a:buNone/>
            </a:pPr>
            <a:r>
              <a:rPr lang="et-EE" dirty="0"/>
              <a:t>Alates neljandast nädalast, kus toimub projekti arendamine, palun tiimi liikmetel </a:t>
            </a:r>
            <a:r>
              <a:rPr lang="et-EE" b="1" dirty="0"/>
              <a:t>ühel ajal </a:t>
            </a:r>
            <a:r>
              <a:rPr lang="et-EE" dirty="0"/>
              <a:t>lõunal käia.</a:t>
            </a:r>
            <a:endParaRPr dirty="0"/>
          </a:p>
          <a:p>
            <a:pPr marL="0" lvl="0" indent="0" algn="l" rtl="0">
              <a:lnSpc>
                <a:spcPct val="120000"/>
              </a:lnSpc>
              <a:spcBef>
                <a:spcPts val="600"/>
              </a:spcBef>
              <a:spcAft>
                <a:spcPts val="0"/>
              </a:spcAft>
              <a:buSzPts val="19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Materjalid</a:t>
            </a:r>
            <a:endParaRPr/>
          </a:p>
        </p:txBody>
      </p:sp>
      <p:sp>
        <p:nvSpPr>
          <p:cNvPr id="89" name="Google Shape;89;p12"/>
          <p:cNvSpPr txBox="1">
            <a:spLocks noGrp="1"/>
          </p:cNvSpPr>
          <p:nvPr>
            <p:ph type="body" idx="1"/>
          </p:nvPr>
        </p:nvSpPr>
        <p:spPr>
          <a:xfrm>
            <a:off x="755576" y="1131590"/>
            <a:ext cx="7704900" cy="3744300"/>
          </a:xfrm>
          <a:prstGeom prst="rect">
            <a:avLst/>
          </a:prstGeom>
          <a:noFill/>
          <a:ln>
            <a:noFill/>
          </a:ln>
        </p:spPr>
        <p:txBody>
          <a:bodyPr spcFirstLastPara="1" wrap="square" lIns="0" tIns="0" rIns="0" bIns="0" anchor="t" anchorCtr="0">
            <a:noAutofit/>
          </a:bodyPr>
          <a:lstStyle/>
          <a:p>
            <a:pPr marL="342900" lvl="0" indent="-292100" algn="l" rtl="0">
              <a:lnSpc>
                <a:spcPct val="110000"/>
              </a:lnSpc>
              <a:spcBef>
                <a:spcPts val="0"/>
              </a:spcBef>
              <a:spcAft>
                <a:spcPts val="0"/>
              </a:spcAft>
              <a:buClr>
                <a:srgbClr val="0066CC"/>
              </a:buClr>
              <a:buSzPts val="1100"/>
              <a:buFont typeface="Roboto Slab"/>
              <a:buChar char="–"/>
            </a:pPr>
            <a:r>
              <a:rPr lang="et-EE" sz="1100" dirty="0"/>
              <a:t>Selle kursuse materjalid, harjutused, lahendused tulevad jooksvalt: </a:t>
            </a:r>
            <a:r>
              <a:rPr lang="en-US" sz="1050" dirty="0">
                <a:hlinkClick r:id="rId3"/>
              </a:rPr>
              <a:t>https://github.com/siimrebane/vali-it</a:t>
            </a:r>
            <a:endParaRPr lang="et-EE" sz="1050" dirty="0"/>
          </a:p>
          <a:p>
            <a:pPr marL="342900" lvl="0" indent="-292100" algn="l" rtl="0">
              <a:lnSpc>
                <a:spcPct val="110000"/>
              </a:lnSpc>
              <a:spcBef>
                <a:spcPts val="0"/>
              </a:spcBef>
              <a:spcAft>
                <a:spcPts val="0"/>
              </a:spcAft>
              <a:buClr>
                <a:srgbClr val="0066CC"/>
              </a:buClr>
              <a:buSzPts val="1100"/>
              <a:buFont typeface="Roboto Slab"/>
              <a:buChar char="–"/>
            </a:pPr>
            <a:endParaRPr lang="et-EE" sz="1100" dirty="0"/>
          </a:p>
          <a:p>
            <a:pPr marL="342900" lvl="0" indent="-292100" algn="l" rtl="0">
              <a:lnSpc>
                <a:spcPct val="110000"/>
              </a:lnSpc>
              <a:spcBef>
                <a:spcPts val="0"/>
              </a:spcBef>
              <a:spcAft>
                <a:spcPts val="0"/>
              </a:spcAft>
              <a:buClr>
                <a:srgbClr val="0066CC"/>
              </a:buClr>
              <a:buSzPts val="1100"/>
              <a:buFont typeface="Roboto Slab"/>
              <a:buChar char="–"/>
            </a:pPr>
            <a:r>
              <a:rPr lang="et-EE" sz="1100" dirty="0"/>
              <a:t>Kursuse materjalid, nii .Net kui Java </a:t>
            </a:r>
            <a:r>
              <a:rPr lang="et-EE" sz="1100" u="sng" dirty="0">
                <a:solidFill>
                  <a:schemeClr val="hlink"/>
                </a:solidFill>
                <a:hlinkClick r:id="rId4"/>
              </a:rPr>
              <a:t>https://1drv.ms/f/s!AsKuUeq4xR_NmPIuWJFAJDxjzKjf3w</a:t>
            </a:r>
            <a:endParaRPr sz="1100" dirty="0"/>
          </a:p>
          <a:p>
            <a:pPr marL="342900" lvl="0" indent="-292100" algn="l" rtl="0">
              <a:lnSpc>
                <a:spcPct val="110000"/>
              </a:lnSpc>
              <a:spcBef>
                <a:spcPts val="600"/>
              </a:spcBef>
              <a:spcAft>
                <a:spcPts val="0"/>
              </a:spcAft>
              <a:buClr>
                <a:srgbClr val="0066CC"/>
              </a:buClr>
              <a:buSzPts val="1100"/>
              <a:buFont typeface="Roboto Slab"/>
              <a:buChar char="–"/>
            </a:pPr>
            <a:endParaRPr sz="1100" dirty="0"/>
          </a:p>
          <a:p>
            <a:pPr marL="342900" lvl="0" indent="-292100" algn="l" rtl="0">
              <a:lnSpc>
                <a:spcPct val="110000"/>
              </a:lnSpc>
              <a:spcBef>
                <a:spcPts val="600"/>
              </a:spcBef>
              <a:spcAft>
                <a:spcPts val="0"/>
              </a:spcAft>
              <a:buClr>
                <a:srgbClr val="0066CC"/>
              </a:buClr>
              <a:buSzPts val="1100"/>
              <a:buFont typeface="Roboto Slab"/>
              <a:buChar char="–"/>
            </a:pPr>
            <a:r>
              <a:rPr lang="et-EE" sz="1100" dirty="0"/>
              <a:t>Teoreetiline materjal</a:t>
            </a:r>
            <a:endParaRPr sz="1100" dirty="0"/>
          </a:p>
          <a:p>
            <a:pPr marL="647700" lvl="1" indent="-255905" algn="l" rtl="0">
              <a:lnSpc>
                <a:spcPct val="110000"/>
              </a:lnSpc>
              <a:spcBef>
                <a:spcPts val="600"/>
              </a:spcBef>
              <a:spcAft>
                <a:spcPts val="0"/>
              </a:spcAft>
              <a:buSzPts val="1100"/>
              <a:buChar char="–"/>
            </a:pPr>
            <a:r>
              <a:rPr lang="et-EE" sz="1100" dirty="0"/>
              <a:t>Java SE 8 </a:t>
            </a:r>
            <a:r>
              <a:rPr lang="et-EE" sz="1100" dirty="0" err="1"/>
              <a:t>for</a:t>
            </a:r>
            <a:r>
              <a:rPr lang="et-EE" sz="1100" dirty="0"/>
              <a:t> </a:t>
            </a:r>
            <a:r>
              <a:rPr lang="et-EE" sz="1100" dirty="0" err="1"/>
              <a:t>Programmers</a:t>
            </a:r>
            <a:r>
              <a:rPr lang="et-EE" sz="1100" dirty="0"/>
              <a:t> - ISBN-13: 9780133891386, ISBN-10: 0133891380</a:t>
            </a:r>
            <a:endParaRPr sz="1100" dirty="0"/>
          </a:p>
          <a:p>
            <a:pPr marL="647700" lvl="1" indent="-255905" algn="l" rtl="0">
              <a:lnSpc>
                <a:spcPct val="110000"/>
              </a:lnSpc>
              <a:spcBef>
                <a:spcPts val="600"/>
              </a:spcBef>
              <a:spcAft>
                <a:spcPts val="0"/>
              </a:spcAft>
              <a:buSzPts val="1100"/>
              <a:buChar char="–"/>
            </a:pPr>
            <a:r>
              <a:rPr lang="et-EE" sz="1100" dirty="0"/>
              <a:t>Näidiskoodid - </a:t>
            </a:r>
            <a:r>
              <a:rPr lang="et-EE" sz="1100" u="sng" dirty="0">
                <a:solidFill>
                  <a:schemeClr val="hlink"/>
                </a:solidFill>
                <a:hlinkClick r:id="rId5"/>
              </a:rPr>
              <a:t>https://docs.oracle.com/javase/tutorial/</a:t>
            </a:r>
            <a:endParaRPr sz="1100" dirty="0"/>
          </a:p>
          <a:p>
            <a:pPr marL="647700" lvl="1" indent="-255905" algn="l" rtl="0">
              <a:lnSpc>
                <a:spcPct val="110000"/>
              </a:lnSpc>
              <a:spcBef>
                <a:spcPts val="600"/>
              </a:spcBef>
              <a:spcAft>
                <a:spcPts val="0"/>
              </a:spcAft>
              <a:buSzPts val="1100"/>
              <a:buChar char="–"/>
            </a:pPr>
            <a:r>
              <a:rPr lang="et-EE" sz="1100" dirty="0"/>
              <a:t>Java API </a:t>
            </a:r>
            <a:r>
              <a:rPr lang="et-EE" sz="1100" dirty="0" err="1"/>
              <a:t>doc</a:t>
            </a:r>
            <a:r>
              <a:rPr lang="et-EE" sz="1100" dirty="0"/>
              <a:t>: </a:t>
            </a:r>
            <a:r>
              <a:rPr lang="et-EE" sz="1100" u="sng" dirty="0">
                <a:solidFill>
                  <a:schemeClr val="hlink"/>
                </a:solidFill>
                <a:hlinkClick r:id="rId6"/>
              </a:rPr>
              <a:t>https://docs.oracle.com/en/java/javase/11/docs/api/index.html</a:t>
            </a:r>
            <a:endParaRPr sz="1100" dirty="0"/>
          </a:p>
          <a:p>
            <a:pPr marL="647700" lvl="1" indent="-255905" algn="l" rtl="0">
              <a:lnSpc>
                <a:spcPct val="110000"/>
              </a:lnSpc>
              <a:spcBef>
                <a:spcPts val="600"/>
              </a:spcBef>
              <a:spcAft>
                <a:spcPts val="0"/>
              </a:spcAft>
              <a:buSzPts val="1100"/>
              <a:buChar char="–"/>
            </a:pPr>
            <a:r>
              <a:rPr lang="et-EE" sz="1100" u="sng" dirty="0">
                <a:solidFill>
                  <a:schemeClr val="hlink"/>
                </a:solidFill>
                <a:hlinkClick r:id="rId7"/>
              </a:rPr>
              <a:t>www.google.com</a:t>
            </a: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Mis on programmeerimine</a:t>
            </a:r>
            <a:endParaRPr/>
          </a:p>
        </p:txBody>
      </p:sp>
      <p:sp>
        <p:nvSpPr>
          <p:cNvPr id="96" name="Google Shape;96;p13"/>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Arvutile (masinale, seadmele) tuleb õpetada, mida ta tegema peaks. Selleks on programm (programmid)</a:t>
            </a:r>
            <a:endParaRPr/>
          </a:p>
          <a:p>
            <a:pPr marL="342900" lvl="0" indent="-342900" algn="l" rtl="0">
              <a:lnSpc>
                <a:spcPct val="120000"/>
              </a:lnSpc>
              <a:spcBef>
                <a:spcPts val="600"/>
              </a:spcBef>
              <a:spcAft>
                <a:spcPts val="0"/>
              </a:spcAft>
              <a:buClr>
                <a:srgbClr val="0066CC"/>
              </a:buClr>
              <a:buSzPts val="1900"/>
              <a:buFont typeface="Roboto Slab"/>
              <a:buChar char="–"/>
            </a:pPr>
            <a:r>
              <a:rPr lang="et-EE"/>
              <a:t>Arvutis on </a:t>
            </a:r>
            <a:endParaRPr/>
          </a:p>
          <a:p>
            <a:pPr marL="648000" lvl="1" indent="-287999" algn="l" rtl="0">
              <a:lnSpc>
                <a:spcPct val="120000"/>
              </a:lnSpc>
              <a:spcBef>
                <a:spcPts val="600"/>
              </a:spcBef>
              <a:spcAft>
                <a:spcPts val="0"/>
              </a:spcAft>
              <a:buSzPts val="1600"/>
              <a:buChar char="–"/>
            </a:pPr>
            <a:r>
              <a:rPr lang="et-EE"/>
              <a:t>arvutusseade (protsessor)</a:t>
            </a:r>
            <a:endParaRPr/>
          </a:p>
          <a:p>
            <a:pPr marL="648000" lvl="1" indent="-287999" algn="l" rtl="0">
              <a:lnSpc>
                <a:spcPct val="120000"/>
              </a:lnSpc>
              <a:spcBef>
                <a:spcPts val="600"/>
              </a:spcBef>
              <a:spcAft>
                <a:spcPts val="0"/>
              </a:spcAft>
              <a:buSzPts val="1600"/>
              <a:buChar char="–"/>
            </a:pPr>
            <a:r>
              <a:rPr lang="et-EE"/>
              <a:t>mälu (lühiajaline ja kiire - RAM)</a:t>
            </a:r>
            <a:endParaRPr/>
          </a:p>
          <a:p>
            <a:pPr marL="648000" lvl="1" indent="-287999" algn="l" rtl="0">
              <a:lnSpc>
                <a:spcPct val="120000"/>
              </a:lnSpc>
              <a:spcBef>
                <a:spcPts val="600"/>
              </a:spcBef>
              <a:spcAft>
                <a:spcPts val="0"/>
              </a:spcAft>
              <a:buSzPts val="1600"/>
              <a:buChar char="–"/>
            </a:pPr>
            <a:r>
              <a:rPr lang="et-EE"/>
              <a:t>mälu (pikaajaline ja aeglasem - näiteks ketas)</a:t>
            </a:r>
            <a:endParaRPr/>
          </a:p>
          <a:p>
            <a:pPr marL="648000" lvl="1" indent="-287999" algn="l" rtl="0">
              <a:lnSpc>
                <a:spcPct val="120000"/>
              </a:lnSpc>
              <a:spcBef>
                <a:spcPts val="600"/>
              </a:spcBef>
              <a:spcAft>
                <a:spcPts val="0"/>
              </a:spcAft>
              <a:buSzPts val="1600"/>
              <a:buChar char="–"/>
            </a:pPr>
            <a:r>
              <a:rPr lang="et-EE"/>
              <a:t>välisseadmed (klaviatuur, hiir, monitor, võrk, ...)</a:t>
            </a:r>
            <a:endParaRPr/>
          </a:p>
          <a:p>
            <a:pPr marL="342900" lvl="0" indent="-342900" algn="l" rtl="0">
              <a:lnSpc>
                <a:spcPct val="120000"/>
              </a:lnSpc>
              <a:spcBef>
                <a:spcPts val="600"/>
              </a:spcBef>
              <a:spcAft>
                <a:spcPts val="0"/>
              </a:spcAft>
              <a:buClr>
                <a:srgbClr val="0066CC"/>
              </a:buClr>
              <a:buSzPts val="1900"/>
              <a:buFont typeface="Roboto Slab"/>
              <a:buChar char="–"/>
            </a:pPr>
            <a:r>
              <a:rPr lang="et-EE"/>
              <a:t>Kõike seda kasutavad, toimetavad, juhivad programmid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Mis on programmeerimine ...</a:t>
            </a:r>
            <a:endParaRPr/>
          </a:p>
        </p:txBody>
      </p:sp>
      <p:sp>
        <p:nvSpPr>
          <p:cNvPr id="103" name="Google Shape;103;p14"/>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Arvutil on oma „keel“ - käskude süsteem, kus kirjas, mida ja millal ta peaks tegema, millele reageerima, kuhu midagi kirjutama, kust lugema</a:t>
            </a:r>
            <a:endParaRPr/>
          </a:p>
          <a:p>
            <a:pPr marL="342900" lvl="0" indent="-342900" algn="l" rtl="0">
              <a:lnSpc>
                <a:spcPct val="120000"/>
              </a:lnSpc>
              <a:spcBef>
                <a:spcPts val="600"/>
              </a:spcBef>
              <a:spcAft>
                <a:spcPts val="0"/>
              </a:spcAft>
              <a:buClr>
                <a:srgbClr val="0066CC"/>
              </a:buClr>
              <a:buSzPts val="1900"/>
              <a:buFont typeface="Roboto Slab"/>
              <a:buChar char="–"/>
            </a:pPr>
            <a:r>
              <a:rPr lang="et-EE"/>
              <a:t>Inimestel on oma keel, milles nad mõtlevad ja suhtlevad</a:t>
            </a:r>
            <a:endParaRPr/>
          </a:p>
          <a:p>
            <a:pPr marL="342900" lvl="0" indent="-342900" algn="l" rtl="0">
              <a:lnSpc>
                <a:spcPct val="120000"/>
              </a:lnSpc>
              <a:spcBef>
                <a:spcPts val="600"/>
              </a:spcBef>
              <a:spcAft>
                <a:spcPts val="0"/>
              </a:spcAft>
              <a:buClr>
                <a:srgbClr val="0066CC"/>
              </a:buClr>
              <a:buSzPts val="1900"/>
              <a:buFont typeface="Roboto Slab"/>
              <a:buChar char="–"/>
            </a:pPr>
            <a:r>
              <a:rPr lang="et-EE"/>
              <a:t>Programmeerimisel paneb inimene rohkem-vähem inimesemoodi keeles kirja juhendi - mida arvuti peaks tegema</a:t>
            </a:r>
            <a:endParaRPr/>
          </a:p>
          <a:p>
            <a:pPr marL="342900" lvl="0" indent="-342900" algn="l" rtl="0">
              <a:lnSpc>
                <a:spcPct val="120000"/>
              </a:lnSpc>
              <a:spcBef>
                <a:spcPts val="600"/>
              </a:spcBef>
              <a:spcAft>
                <a:spcPts val="0"/>
              </a:spcAft>
              <a:buClr>
                <a:srgbClr val="0066CC"/>
              </a:buClr>
              <a:buSzPts val="1900"/>
              <a:buFont typeface="Roboto Slab"/>
              <a:buChar char="–"/>
            </a:pPr>
            <a:r>
              <a:rPr lang="et-EE"/>
              <a:t>Igasugused abilised (kompilaatorid, interpretaatorid) teisendavad (tõlgivad) juhendid arvutile arusaadavaks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Programmeerimise põhimõisted</a:t>
            </a:r>
            <a:endParaRPr/>
          </a:p>
        </p:txBody>
      </p:sp>
      <p:sp>
        <p:nvSpPr>
          <p:cNvPr id="109" name="Google Shape;109;p15"/>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Kood: inimene paneb enamasti juhendi kirja tekstina. Kui see juhend on mingis programmeerimiskeeles, siis selliseid tekste kutsutakse koodiks</a:t>
            </a:r>
            <a:endParaRPr/>
          </a:p>
          <a:p>
            <a:pPr marL="342900" lvl="0" indent="-342900" algn="l" rtl="0">
              <a:lnSpc>
                <a:spcPct val="120000"/>
              </a:lnSpc>
              <a:spcBef>
                <a:spcPts val="600"/>
              </a:spcBef>
              <a:spcAft>
                <a:spcPts val="0"/>
              </a:spcAft>
              <a:buClr>
                <a:srgbClr val="0066CC"/>
              </a:buClr>
              <a:buSzPts val="1900"/>
              <a:buFont typeface="Roboto Slab"/>
              <a:buChar char="–"/>
            </a:pPr>
            <a:r>
              <a:rPr lang="et-EE"/>
              <a:t>Kuskil peab seda koodi hoidma - selleks on koodifailid, „lihtsad“ tekstidokumendid. Java-keelsed .java laiendiga</a:t>
            </a:r>
            <a:endParaRPr/>
          </a:p>
          <a:p>
            <a:pPr marL="342900" lvl="0" indent="-342900" algn="l" rtl="0">
              <a:lnSpc>
                <a:spcPct val="120000"/>
              </a:lnSpc>
              <a:spcBef>
                <a:spcPts val="600"/>
              </a:spcBef>
              <a:spcAft>
                <a:spcPts val="0"/>
              </a:spcAft>
              <a:buClr>
                <a:srgbClr val="0066CC"/>
              </a:buClr>
              <a:buSzPts val="1900"/>
              <a:buFont typeface="Roboto Slab"/>
              <a:buChar char="–"/>
            </a:pPr>
            <a:r>
              <a:rPr lang="et-EE"/>
              <a:t>Keerukama juhendi puhul on neid koodifaile palju, parema ülevaate saamiseks korrastatud failisüsteemides, kaustades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0" y="18378"/>
            <a:ext cx="7524328" cy="855958"/>
          </a:xfrm>
          <a:prstGeom prst="rect">
            <a:avLst/>
          </a:prstGeom>
          <a:noFill/>
          <a:ln>
            <a:noFill/>
          </a:ln>
        </p:spPr>
        <p:txBody>
          <a:bodyPr spcFirstLastPara="1" wrap="square" lIns="1116000" tIns="216000" rIns="0" bIns="144000" anchor="ctr" anchorCtr="0">
            <a:noAutofit/>
          </a:bodyPr>
          <a:lstStyle/>
          <a:p>
            <a:pPr marL="0" lvl="0" indent="0" algn="l" rtl="0">
              <a:spcBef>
                <a:spcPts val="0"/>
              </a:spcBef>
              <a:spcAft>
                <a:spcPts val="0"/>
              </a:spcAft>
              <a:buClr>
                <a:srgbClr val="0066CC"/>
              </a:buClr>
              <a:buSzPts val="3000"/>
              <a:buFont typeface="Roboto Slab"/>
              <a:buNone/>
            </a:pPr>
            <a:r>
              <a:rPr lang="et-EE"/>
              <a:t>Põhimõisted ...</a:t>
            </a:r>
            <a:endParaRPr/>
          </a:p>
        </p:txBody>
      </p:sp>
      <p:sp>
        <p:nvSpPr>
          <p:cNvPr id="116" name="Google Shape;116;p16"/>
          <p:cNvSpPr txBox="1">
            <a:spLocks noGrp="1"/>
          </p:cNvSpPr>
          <p:nvPr>
            <p:ph type="body" idx="1"/>
          </p:nvPr>
        </p:nvSpPr>
        <p:spPr>
          <a:xfrm>
            <a:off x="755576" y="1131590"/>
            <a:ext cx="7704856" cy="3744416"/>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0"/>
              </a:spcBef>
              <a:spcAft>
                <a:spcPts val="0"/>
              </a:spcAft>
              <a:buClr>
                <a:srgbClr val="0066CC"/>
              </a:buClr>
              <a:buSzPts val="1900"/>
              <a:buFont typeface="Roboto Slab"/>
              <a:buChar char="–"/>
            </a:pPr>
            <a:r>
              <a:rPr lang="et-EE"/>
              <a:t>Kompilaator teisendab (kompileerib) koodifailid „valmis“ juhendiks - rohkem või vähem arvutikeelseks. Neid kutsutakse mitut moodi - objektkoodid, programmifailid vms. Java-keelsed transleeritud programmid on enamasti .class laiendiga</a:t>
            </a:r>
            <a:endParaRPr/>
          </a:p>
          <a:p>
            <a:pPr marL="342900" lvl="0" indent="-342900" algn="l" rtl="0">
              <a:lnSpc>
                <a:spcPct val="120000"/>
              </a:lnSpc>
              <a:spcBef>
                <a:spcPts val="600"/>
              </a:spcBef>
              <a:spcAft>
                <a:spcPts val="0"/>
              </a:spcAft>
              <a:buClr>
                <a:srgbClr val="0066CC"/>
              </a:buClr>
              <a:buSzPts val="1900"/>
              <a:buFont typeface="Roboto Slab"/>
              <a:buChar char="–"/>
            </a:pPr>
            <a:r>
              <a:rPr lang="et-EE"/>
              <a:t>Kui on palju objektkoode, mis peavad koos toimima (suuremad-keerukamad), siis võiks nad kokku „pakendada“. Sellised kokku pakitud programmid on Javas .jar ja .war laiendiga failid </a:t>
            </a:r>
            <a:endParaRPr/>
          </a:p>
        </p:txBody>
      </p:sp>
    </p:spTree>
  </p:cSld>
  <p:clrMapOvr>
    <a:masterClrMapping/>
  </p:clrMapOvr>
</p:sld>
</file>

<file path=ppt/theme/theme1.xml><?xml version="1.0" encoding="utf-8"?>
<a:theme xmlns:a="http://schemas.openxmlformats.org/drawingml/2006/main" name="ValiI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1498</Words>
  <Application>Microsoft Office PowerPoint</Application>
  <PresentationFormat>On-screen Show (16:9)</PresentationFormat>
  <Paragraphs>204</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Consolas</vt:lpstr>
      <vt:lpstr>Roboto Slab</vt:lpstr>
      <vt:lpstr>ValiIT</vt:lpstr>
      <vt:lpstr>Java kursus - sissejuhatus</vt:lpstr>
      <vt:lpstr>Tutvumisring</vt:lpstr>
      <vt:lpstr>Koolituskava tutvustus</vt:lpstr>
      <vt:lpstr>4. mai - 12. juuni</vt:lpstr>
      <vt:lpstr>Materjalid</vt:lpstr>
      <vt:lpstr>Mis on programmeerimine</vt:lpstr>
      <vt:lpstr>Mis on programmeerimine ...</vt:lpstr>
      <vt:lpstr>Programmeerimise põhimõisted</vt:lpstr>
      <vt:lpstr>Põhimõisted ...</vt:lpstr>
      <vt:lpstr>Põhimõisted ...</vt:lpstr>
      <vt:lpstr>Kõige olulisem!</vt:lpstr>
      <vt:lpstr>Arendusprotsess, elutsükkel</vt:lpstr>
      <vt:lpstr>Raamistikud (frameworks)</vt:lpstr>
      <vt:lpstr>Töövahendite paigaldamine</vt:lpstr>
      <vt:lpstr>Kuidas Java töötab</vt:lpstr>
      <vt:lpstr>Esimene „Hello World!“ </vt:lpstr>
      <vt:lpstr>Java keele üldised mõisted</vt:lpstr>
      <vt:lpstr>Muutuja</vt:lpstr>
      <vt:lpstr>Klass</vt:lpstr>
      <vt:lpstr>HelloWorld argumendiga</vt:lpstr>
      <vt:lpstr>HelloWorld kahe argumendiga</vt:lpstr>
      <vt:lpstr>Töövahendid IDE</vt:lpstr>
      <vt:lpstr>Töövahendite paigaldamine</vt:lpstr>
      <vt:lpstr>Teine „Hello World!“</vt:lpstr>
      <vt:lpstr>Programmi plokk</vt:lpstr>
      <vt:lpstr>Programm</vt:lpstr>
      <vt:lpstr>Töö programmiga</vt:lpstr>
      <vt:lpstr>Koodihoidlad</vt:lpstr>
      <vt:lpstr>Töövahendite paigaldamine</vt:lpstr>
      <vt:lpstr>Git-i kasutamine</vt:lpstr>
      <vt:lpstr>Git-i kasutamine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kursus - esimene päev</dc:title>
  <cp:lastModifiedBy>Siim Rebane</cp:lastModifiedBy>
  <cp:revision>7</cp:revision>
  <dcterms:modified xsi:type="dcterms:W3CDTF">2020-08-23T23:55:10Z</dcterms:modified>
</cp:coreProperties>
</file>