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73" r:id="rId3"/>
    <p:sldId id="274" r:id="rId4"/>
    <p:sldId id="262" r:id="rId5"/>
    <p:sldId id="263" r:id="rId6"/>
    <p:sldId id="266" r:id="rId7"/>
    <p:sldId id="269" r:id="rId8"/>
    <p:sldId id="271" r:id="rId9"/>
    <p:sldId id="267" r:id="rId10"/>
    <p:sldId id="268" r:id="rId11"/>
    <p:sldId id="272" r:id="rId12"/>
    <p:sldId id="275" r:id="rId13"/>
    <p:sldId id="265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8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3FA394-589B-401F-BB62-6120B0C6827F}">
  <a:tblStyle styleId="{D73FA394-589B-401F-BB62-6120B0C68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" TargetMode="External"/><Relationship Id="rId7" Type="http://schemas.openxmlformats.org/officeDocument/2006/relationships/hyperlink" Target="https://docs.oracle.com/javase/8/docs/api/java/lang/Integer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hort.html" TargetMode="External"/><Relationship Id="rId5" Type="http://schemas.openxmlformats.org/officeDocument/2006/relationships/hyperlink" Target="https://docs.oracle.com/javase/8/docs/api/java/lang/Byte.html" TargetMode="External"/><Relationship Id="rId4" Type="http://schemas.openxmlformats.org/officeDocument/2006/relationships/hyperlink" Target="https://docs.oracle.com/javase/8/docs/api/java/lang/Character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90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t-EE"/>
              <a:t>switch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works with the </a:t>
            </a:r>
            <a:r>
              <a:rPr lang="et-EE" b="1"/>
              <a:t>byte</a:t>
            </a:r>
            <a:r>
              <a:rPr lang="et-EE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t-EE" b="1"/>
              <a:t>short</a:t>
            </a:r>
            <a:r>
              <a:rPr lang="et-EE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t-EE" b="1"/>
              <a:t>char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et-EE" b="1"/>
              <a:t>int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primitive data types. 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works with </a:t>
            </a:r>
            <a:r>
              <a:rPr lang="et-EE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enumerated types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</a:t>
            </a:r>
            <a:r>
              <a:rPr lang="et-EE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t-EE" sz="1200" b="1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String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class, and a few special classes that wrap certain primitive types: </a:t>
            </a:r>
            <a:r>
              <a:rPr lang="et-EE" sz="1200" b="1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Character</a:t>
            </a:r>
            <a:r>
              <a:rPr lang="et-EE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t-EE" sz="1200" b="1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Byte</a:t>
            </a:r>
            <a:r>
              <a:rPr lang="et-EE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t-EE" sz="1200" b="1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Short</a:t>
            </a:r>
            <a:r>
              <a:rPr lang="et-EE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et-EE" sz="1200" b="1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Integer</a:t>
            </a:r>
            <a:r>
              <a:rPr lang="et-EE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t-E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lõpetab switch-i töö, kui case-il ei ole break lauset pandud, siis käiakse läbi ka kõik teised case-id kuni jõutakse break-ini või default-lauseni.</a:t>
            </a:r>
            <a:endParaRPr b="1"/>
          </a:p>
        </p:txBody>
      </p:sp>
      <p:sp>
        <p:nvSpPr>
          <p:cNvPr id="132" name="Google Shape;13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55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07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44000" y="177840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16000" y="3078000"/>
            <a:ext cx="5578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 descr="vali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11510"/>
            <a:ext cx="2749441" cy="9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4248" y="2499742"/>
            <a:ext cx="516750" cy="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10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 descr="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470"/>
            <a:ext cx="914400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  <a:defRPr sz="20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Roboto Slab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Roboto Slab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44754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vali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0273" y="246514"/>
            <a:ext cx="1907702" cy="6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odinäide">
  <p:cSld name="Koodinä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10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" descr="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65" y="4141470"/>
            <a:ext cx="914400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44754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vali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0273" y="246514"/>
            <a:ext cx="1907702" cy="6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1152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Roboto Slab"/>
              <a:buChar char="–"/>
              <a:defRPr sz="32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Roboto Slab"/>
              <a:buChar char="–"/>
              <a:defRPr sz="24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training/easy/the-descent" TargetMode="External"/><Relationship Id="rId7" Type="http://schemas.openxmlformats.org/officeDocument/2006/relationships/hyperlink" Target="https://www.codingame.com/training/hard/don't-panic-episode-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odingame.com/training/hard/skynet-revolution-episode-2" TargetMode="External"/><Relationship Id="rId5" Type="http://schemas.openxmlformats.org/officeDocument/2006/relationships/hyperlink" Target="https://www.codingame.com/training/medium/don't-panic-episode-1" TargetMode="External"/><Relationship Id="rId4" Type="http://schemas.openxmlformats.org/officeDocument/2006/relationships/hyperlink" Target="https://www.codingame.com/training/medium/skynet-revolution-episode-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48" y="2499742"/>
            <a:ext cx="516750" cy="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1044000" y="177840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Java kursus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16000" y="3078000"/>
            <a:ext cx="5578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lang="et-EE" dirty="0"/>
              <a:t>Muutujad, meetodid, tingimuslaused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Moodul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Loo arvulised muutujad 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a = 18 % 3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b = 19 % 3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c = 20 % 3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d = 21 % 3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Prindi välja kõigi muutujate väärtused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Ülesanne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Defineeri String tüüpi muutuja mille sisu oleks „\“\\““</a:t>
            </a: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Trüki muutuja sisu välja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9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Ülesanne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Defineeri String tüüpi muutuja mille sisu oleks „\“\\““</a:t>
            </a: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Trüki muutuja sisu välja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3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Tingimuslaused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-"/>
            </a:pPr>
            <a:r>
              <a:rPr lang="et-EE"/>
              <a:t>Programmi töö võib sõltuda konkreetsetest tingimustest. Näiteks "kokaprogramm" peab neljapäeviti poest kala ja teistel päevadel liha tooma.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-"/>
            </a:pPr>
            <a:r>
              <a:rPr lang="et-EE"/>
              <a:t>Tingimuslauseid nimetatakse ka töö hargnemiseks. On kolm tingimuslauset (if, if-else, switch) ja tingimustehe ehk inline-if (? :)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if-lause 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if (boolean-avaldis) lause; </a:t>
            </a:r>
            <a:r>
              <a:rPr lang="et-EE"/>
              <a:t>// </a:t>
            </a:r>
            <a:r>
              <a:rPr lang="et-EE">
                <a:solidFill>
                  <a:schemeClr val="accent6"/>
                </a:solidFill>
              </a:rPr>
              <a:t>ühe lausega, ei soovita kasutada, kuna veaohtlik (1)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if (boolean-avaldis) { </a:t>
            </a:r>
            <a:r>
              <a:rPr lang="et-EE"/>
              <a:t>// lausete plokiga (2)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    </a:t>
            </a:r>
            <a:r>
              <a:rPr lang="et-EE"/>
              <a:t>// siia vahele mitu lauset – if-plokk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töö käigus arvutatakse boolean avaldis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kui vastus on true (jah) täidetakse lause (1)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või lausete plokk (2)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if-else-lause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if (boolean-avaldis) jah-lause; else ei-lause;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if (boolean-avaldis)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    // jah-plokk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else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    // ei-plokk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// kui avaldise väärtus on true, täidetakse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// jah-lause/plokk, vastasel juhul ei-lause/plokk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Calibri"/>
              <a:buNone/>
            </a:pPr>
            <a:r>
              <a:rPr lang="et-EE" sz="1700"/>
              <a:t>// nii jah- kui ei-lause võib koosneda ühest lausest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if-else if-lause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if (boolean-avaldis-1)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    lause-1;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} else if (boolean-avaldis-2) { // neid võib olla mitu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    lause-2;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} else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    lause;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// tegemist on ikkagi tavalise if-else lausega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// lihtsalt esimese lause else-osa on ise if-lause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// jne 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Tingimustehe (inline-if)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muutuja = </a:t>
            </a:r>
            <a:r>
              <a:rPr lang="et-EE" b="1"/>
              <a:t>(tingimus) ? </a:t>
            </a:r>
            <a:r>
              <a:rPr lang="et-EE"/>
              <a:t>Väärtus tõese vastuse korral </a:t>
            </a:r>
            <a:r>
              <a:rPr lang="et-EE" b="1"/>
              <a:t>:</a:t>
            </a:r>
            <a:r>
              <a:rPr lang="et-EE"/>
              <a:t> väärtus väära vastuse korral</a:t>
            </a:r>
            <a:r>
              <a:rPr lang="et-EE" b="1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int number = 8;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 canDivideByThree = (number % 3 == 0) ? „Kolmega jaguv“ : „Ei ole kolmega jaguv“;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switch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switch (muutuja)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case muutujaVäärtus1: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    // tegevused mis sellisel juhul teha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    break;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case muutujaVäärtus2: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    // tegevused mis sellisel juhul teha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    break;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default: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    // tegevused mis tüüpjuhul teha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switch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int doorIsOpen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switch (doorIsOpen)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case 0: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    System.out.println(„Uks on suletud, ava uks!“);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case 1: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    System.out.println(„Uks on avatud, sulge uks!“);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default: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    System.out.println(„???“);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arvutatakse int avaldis ja tulemuse järgi valitakse lausete grupp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iga case peab tavaliselt lõppema break; lausega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AFDD-C43F-4F02-B429-4D4BFEF0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Funktsiooni defineerimine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73E4F3-0D12-4672-B14E-057DDA09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402152"/>
            <a:ext cx="6750845" cy="30466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35114A-EF58-4DAD-8F8B-05E0096E18DF}"/>
              </a:ext>
            </a:extLst>
          </p:cNvPr>
          <p:cNvSpPr/>
          <p:nvPr/>
        </p:nvSpPr>
        <p:spPr>
          <a:xfrm>
            <a:off x="1728788" y="3139678"/>
            <a:ext cx="707231" cy="3786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E5D3A-2B11-4B33-9B86-D31B9AB2281D}"/>
              </a:ext>
            </a:extLst>
          </p:cNvPr>
          <p:cNvSpPr/>
          <p:nvPr/>
        </p:nvSpPr>
        <p:spPr>
          <a:xfrm>
            <a:off x="1814513" y="1466850"/>
            <a:ext cx="707231" cy="3786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542CE-E10A-43D4-BB7B-15ACDB78954F}"/>
              </a:ext>
            </a:extLst>
          </p:cNvPr>
          <p:cNvSpPr txBox="1"/>
          <p:nvPr/>
        </p:nvSpPr>
        <p:spPr>
          <a:xfrm>
            <a:off x="1078717" y="1040974"/>
            <a:ext cx="23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>
                <a:solidFill>
                  <a:srgbClr val="FF0000"/>
                </a:solidFill>
              </a:rPr>
              <a:t>Tagastustatav</a:t>
            </a:r>
            <a:r>
              <a:rPr lang="et-EE" dirty="0">
                <a:solidFill>
                  <a:srgbClr val="FF0000"/>
                </a:solidFill>
              </a:rPr>
              <a:t> andmetüüp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5529F-2169-49AB-B915-9F2A7E1484C9}"/>
              </a:ext>
            </a:extLst>
          </p:cNvPr>
          <p:cNvSpPr/>
          <p:nvPr/>
        </p:nvSpPr>
        <p:spPr>
          <a:xfrm>
            <a:off x="2631282" y="1466849"/>
            <a:ext cx="842850" cy="37861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4F93F-7C52-487B-AABB-86551ECDF3DF}"/>
              </a:ext>
            </a:extLst>
          </p:cNvPr>
          <p:cNvSpPr/>
          <p:nvPr/>
        </p:nvSpPr>
        <p:spPr>
          <a:xfrm>
            <a:off x="2483533" y="3139677"/>
            <a:ext cx="788305" cy="37861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4CF0D-7B19-4B42-A691-822E7EFE799F}"/>
              </a:ext>
            </a:extLst>
          </p:cNvPr>
          <p:cNvSpPr txBox="1"/>
          <p:nvPr/>
        </p:nvSpPr>
        <p:spPr>
          <a:xfrm>
            <a:off x="2521744" y="257175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solidFill>
                  <a:schemeClr val="bg2"/>
                </a:solidFill>
              </a:rPr>
              <a:t>Funktsiooni nimi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3D46F-8D65-4132-954A-93825FB3AAD2}"/>
              </a:ext>
            </a:extLst>
          </p:cNvPr>
          <p:cNvCxnSpPr/>
          <p:nvPr/>
        </p:nvCxnSpPr>
        <p:spPr>
          <a:xfrm>
            <a:off x="1814513" y="1348751"/>
            <a:ext cx="128587" cy="1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B8E38-266D-4F7F-A9F9-5FE10DDEAFC1}"/>
              </a:ext>
            </a:extLst>
          </p:cNvPr>
          <p:cNvCxnSpPr/>
          <p:nvPr/>
        </p:nvCxnSpPr>
        <p:spPr>
          <a:xfrm>
            <a:off x="1407319" y="1348751"/>
            <a:ext cx="514350" cy="17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1ADADF-5E41-41A1-A259-772F7BF75538}"/>
              </a:ext>
            </a:extLst>
          </p:cNvPr>
          <p:cNvCxnSpPr/>
          <p:nvPr/>
        </p:nvCxnSpPr>
        <p:spPr>
          <a:xfrm flipH="1" flipV="1">
            <a:off x="3078956" y="1845468"/>
            <a:ext cx="192882" cy="72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B50E0-3557-4B9C-A8AD-81DA5110926C}"/>
              </a:ext>
            </a:extLst>
          </p:cNvPr>
          <p:cNvCxnSpPr>
            <a:stCxn id="19" idx="2"/>
          </p:cNvCxnSpPr>
          <p:nvPr/>
        </p:nvCxnSpPr>
        <p:spPr>
          <a:xfrm flipH="1">
            <a:off x="3121819" y="2879527"/>
            <a:ext cx="139070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DC2A4A-8DB0-40B1-B422-E040A1D9D68F}"/>
              </a:ext>
            </a:extLst>
          </p:cNvPr>
          <p:cNvSpPr txBox="1"/>
          <p:nvPr/>
        </p:nvSpPr>
        <p:spPr>
          <a:xfrm>
            <a:off x="4216492" y="251862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Sisend parameetrid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75F088-5D4E-4B28-A4EF-10790A2AA983}"/>
              </a:ext>
            </a:extLst>
          </p:cNvPr>
          <p:cNvSpPr/>
          <p:nvPr/>
        </p:nvSpPr>
        <p:spPr>
          <a:xfrm>
            <a:off x="3436031" y="3139677"/>
            <a:ext cx="1614599" cy="37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FF8867-3DE1-469A-B0BA-72DBCCAEB0EE}"/>
              </a:ext>
            </a:extLst>
          </p:cNvPr>
          <p:cNvSpPr/>
          <p:nvPr/>
        </p:nvSpPr>
        <p:spPr>
          <a:xfrm>
            <a:off x="5410087" y="1859159"/>
            <a:ext cx="1055449" cy="37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68853-A17B-4628-BBD6-D03D34495CFB}"/>
              </a:ext>
            </a:extLst>
          </p:cNvPr>
          <p:cNvCxnSpPr>
            <a:cxnSpLocks/>
          </p:cNvCxnSpPr>
          <p:nvPr/>
        </p:nvCxnSpPr>
        <p:spPr>
          <a:xfrm flipH="1">
            <a:off x="4796575" y="2843389"/>
            <a:ext cx="22839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46424E-1B82-4482-9284-6FF1090E3D77}"/>
              </a:ext>
            </a:extLst>
          </p:cNvPr>
          <p:cNvCxnSpPr>
            <a:cxnSpLocks/>
          </p:cNvCxnSpPr>
          <p:nvPr/>
        </p:nvCxnSpPr>
        <p:spPr>
          <a:xfrm flipH="1" flipV="1">
            <a:off x="5727576" y="2244608"/>
            <a:ext cx="816099" cy="3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EF0520-3BC0-437B-9A11-C8BB70FB8431}"/>
              </a:ext>
            </a:extLst>
          </p:cNvPr>
          <p:cNvSpPr txBox="1"/>
          <p:nvPr/>
        </p:nvSpPr>
        <p:spPr>
          <a:xfrm>
            <a:off x="6241748" y="2591216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Sisend argumendid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5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Ülesanne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dirty="0"/>
              <a:t>Lesson1MathUtil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Liiga lihtne? - Lisaülesanded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Consolas" panose="020B0609020204030204" pitchFamily="49" charset="0"/>
                <a:hlinkClick r:id="rId3"/>
              </a:rPr>
              <a:t>https://www.codingame.com/training/easy/the-descent</a:t>
            </a:r>
            <a:endParaRPr lang="et-EE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 lang="et-EE" b="0" i="0" u="none" strike="noStrike" dirty="0">
              <a:solidFill>
                <a:srgbClr val="0366D6"/>
              </a:solidFill>
              <a:effectLst/>
              <a:latin typeface="Consolas" panose="020B0609020204030204" pitchFamily="49" charset="0"/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Consolas" panose="020B0609020204030204" pitchFamily="49" charset="0"/>
                <a:hlinkClick r:id="rId4"/>
              </a:rPr>
              <a:t>https://www.codingame.com/training/medium/skynet-revolution-episode-1</a:t>
            </a:r>
            <a:endParaRPr lang="et-EE" b="0" i="0" u="none" strike="noStrike" dirty="0">
              <a:solidFill>
                <a:srgbClr val="0366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Consolas" panose="020B0609020204030204" pitchFamily="49" charset="0"/>
                <a:hlinkClick r:id="rId5"/>
              </a:rPr>
              <a:t>https://www.codingame.com/training/medium/don't-panic-episode-1</a:t>
            </a:r>
            <a:endParaRPr lang="et-EE" b="0" i="0" u="none" strike="noStrike" dirty="0">
              <a:solidFill>
                <a:srgbClr val="0366D6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 lang="et-EE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Consolas" panose="020B0609020204030204" pitchFamily="49" charset="0"/>
                <a:hlinkClick r:id="rId6"/>
              </a:rPr>
              <a:t>https://www.codingame.com/training/hard/skynet-revolution-episode-2</a:t>
            </a:r>
            <a:endParaRPr lang="et-EE" b="0" i="0" u="none" strike="noStrike" dirty="0">
              <a:solidFill>
                <a:srgbClr val="0366D6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Consolas" panose="020B0609020204030204" pitchFamily="49" charset="0"/>
                <a:hlinkClick r:id="rId7"/>
              </a:rPr>
              <a:t>https://www.codingame.com/training/hard/don't-panic-episode-2</a:t>
            </a:r>
            <a:endParaRPr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A1E30-81AA-45AA-8D00-032E1C5A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20" y="2281882"/>
            <a:ext cx="4249832" cy="1123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3AFDD-C43F-4F02-B429-4D4BFEF0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Muutuja defineerimine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5114A-EF58-4DAD-8F8B-05E0096E18DF}"/>
              </a:ext>
            </a:extLst>
          </p:cNvPr>
          <p:cNvSpPr/>
          <p:nvPr/>
        </p:nvSpPr>
        <p:spPr>
          <a:xfrm>
            <a:off x="1825228" y="2347019"/>
            <a:ext cx="707231" cy="3786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4F93F-7C52-487B-AABB-86551ECDF3DF}"/>
              </a:ext>
            </a:extLst>
          </p:cNvPr>
          <p:cNvSpPr/>
          <p:nvPr/>
        </p:nvSpPr>
        <p:spPr>
          <a:xfrm>
            <a:off x="2643922" y="2347018"/>
            <a:ext cx="370742" cy="37861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4CF0D-7B19-4B42-A691-822E7EFE799F}"/>
              </a:ext>
            </a:extLst>
          </p:cNvPr>
          <p:cNvSpPr txBox="1"/>
          <p:nvPr/>
        </p:nvSpPr>
        <p:spPr>
          <a:xfrm>
            <a:off x="2350294" y="185439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solidFill>
                  <a:schemeClr val="bg2"/>
                </a:solidFill>
              </a:rPr>
              <a:t>Muutuja nimi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B8E38-266D-4F7F-A9F9-5FE10DDEAFC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39866" y="2071688"/>
            <a:ext cx="385362" cy="46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B50E0-3557-4B9C-A8AD-81DA5110926C}"/>
              </a:ext>
            </a:extLst>
          </p:cNvPr>
          <p:cNvCxnSpPr>
            <a:stCxn id="19" idx="2"/>
          </p:cNvCxnSpPr>
          <p:nvPr/>
        </p:nvCxnSpPr>
        <p:spPr>
          <a:xfrm>
            <a:off x="2949978" y="2162174"/>
            <a:ext cx="391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DC2A4A-8DB0-40B1-B422-E040A1D9D68F}"/>
              </a:ext>
            </a:extLst>
          </p:cNvPr>
          <p:cNvSpPr txBox="1"/>
          <p:nvPr/>
        </p:nvSpPr>
        <p:spPr>
          <a:xfrm>
            <a:off x="4223723" y="1854396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Esialgne väärtus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75F088-5D4E-4B28-A4EF-10790A2AA983}"/>
              </a:ext>
            </a:extLst>
          </p:cNvPr>
          <p:cNvSpPr/>
          <p:nvPr/>
        </p:nvSpPr>
        <p:spPr>
          <a:xfrm>
            <a:off x="3497733" y="2347018"/>
            <a:ext cx="330852" cy="37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68853-A17B-4628-BBD6-D03D34495CF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761536" y="2162174"/>
            <a:ext cx="550118" cy="1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DA7E69-81B5-430E-9938-0DC136422CFF}"/>
              </a:ext>
            </a:extLst>
          </p:cNvPr>
          <p:cNvSpPr txBox="1"/>
          <p:nvPr/>
        </p:nvSpPr>
        <p:spPr>
          <a:xfrm>
            <a:off x="840182" y="176036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solidFill>
                  <a:schemeClr val="bg2"/>
                </a:solidFill>
              </a:rPr>
              <a:t>Andmetüüp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Andmed, andmetüübid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 dirty="0"/>
              <a:t>Programm opereerib andmetega, muutujatega. Arvuti toimetab bittide ja baitidega. Et oleks selge, mida me teeme (programm teeb), on andmetüübid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Andmetüüp on mõiste, mis sisaldab nelja komponenti: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maht, mitu baiti vastav info mälus võtab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tähendus, mida need baidid tähendavad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väärtuste hulk (võimalikud väärtused, arvudel min-</a:t>
            </a:r>
            <a:r>
              <a:rPr lang="et-EE" dirty="0" err="1"/>
              <a:t>max</a:t>
            </a:r>
            <a:r>
              <a:rPr lang="et-EE" dirty="0"/>
              <a:t>)</a:t>
            </a:r>
            <a:endParaRPr dirty="0"/>
          </a:p>
          <a:p>
            <a:pPr marL="540000" lvl="1" indent="-287999" algn="l" rtl="0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operatsioonid (tehted), mida nendega teha saab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Andmetüübid ...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719550" y="1044575"/>
            <a:ext cx="77049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/>
              <a:t>Javas eristatakse kahte liiki andmeid - primitiivid ([enamasti] arvud) ja klassid (lähemalt hiljem)</a:t>
            </a:r>
            <a:endParaRPr/>
          </a:p>
        </p:txBody>
      </p:sp>
      <p:graphicFrame>
        <p:nvGraphicFramePr>
          <p:cNvPr id="84" name="Google Shape;84;p12"/>
          <p:cNvGraphicFramePr/>
          <p:nvPr/>
        </p:nvGraphicFramePr>
        <p:xfrm>
          <a:off x="719538" y="1858678"/>
          <a:ext cx="7305875" cy="2808975"/>
        </p:xfrm>
        <a:graphic>
          <a:graphicData uri="http://schemas.openxmlformats.org/drawingml/2006/table">
            <a:tbl>
              <a:tblPr>
                <a:noFill/>
                <a:tableStyleId>{D73FA394-589B-401F-BB62-6120B0C6827F}</a:tableStyleId>
              </a:tblPr>
              <a:tblGrid>
                <a:gridCol w="95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 b="1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Nimetus</a:t>
                      </a:r>
                      <a:endParaRPr sz="700" b="1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 b="1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Tähendus</a:t>
                      </a:r>
                      <a:endParaRPr sz="700" b="1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 b="1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Väärtuste vahemik</a:t>
                      </a:r>
                      <a:endParaRPr sz="700" b="1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 b="1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Väärtuse kirjaviis</a:t>
                      </a:r>
                      <a:endParaRPr sz="700" b="1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byte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bait - 8-bitine "arv"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-128 .. +127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17   -23  0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short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kahebaidine täisarv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-32 768 .. +32 767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sama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4-baidine täisarv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-2 147 483 648 .. +2 147 483 647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50_000, 50000, -6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long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8-baidine täisarv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-9 223 372 036 854 775 808 .. 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+9 223 372 036 854 775 807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17l või 17L, 17_500L, 17_500l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float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4-baidine ujukoma arv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1.4012984643 × 10</a:t>
                      </a:r>
                      <a:r>
                        <a:rPr lang="et-EE" sz="700" baseline="300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−45</a:t>
                      </a: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.. 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3.4028234664 × 10</a:t>
                      </a:r>
                      <a:r>
                        <a:rPr lang="et-EE" sz="700" baseline="300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38</a:t>
                      </a:r>
                      <a:endParaRPr sz="700" baseline="300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17.8f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8-baidine ujukoma arv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4.9406564584124654 × 10</a:t>
                      </a:r>
                      <a:r>
                        <a:rPr lang="et-EE" sz="700" baseline="300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−324</a:t>
                      </a: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.. 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1.7976931348623157 × 10</a:t>
                      </a:r>
                      <a:r>
                        <a:rPr lang="et-EE" sz="700" baseline="300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308</a:t>
                      </a:r>
                      <a:endParaRPr sz="700" baseline="300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17.8d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vastus jah/ei küsimusele 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false / true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 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kahebaidine märk (unsigned)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'\u0000' (0) .. '\uffff' (65535)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700">
                          <a:solidFill>
                            <a:srgbClr val="0066CC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 </a:t>
                      </a:r>
                      <a:endParaRPr sz="700">
                        <a:solidFill>
                          <a:srgbClr val="0066CC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Avaldised ja operaatorid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= , == (</a:t>
            </a:r>
            <a:r>
              <a:rPr lang="et-EE" sz="1700" dirty="0" err="1"/>
              <a:t>javascriptis</a:t>
            </a:r>
            <a:r>
              <a:rPr lang="et-EE" sz="1700" dirty="0"/>
              <a:t> lisaks ===)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+, ++, -, --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b = ++a vs b= a++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a += 5 ja a -= 5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* ja /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|| - </a:t>
            </a:r>
            <a:r>
              <a:rPr lang="et-EE" sz="1700" dirty="0" err="1"/>
              <a:t>or</a:t>
            </a:r>
            <a:r>
              <a:rPr lang="et-EE" sz="1700" dirty="0"/>
              <a:t> (või)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&amp;&amp; - and (ja)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 dirty="0"/>
              <a:t>% - </a:t>
            </a:r>
            <a:r>
              <a:rPr lang="et-EE" sz="1700" dirty="0" err="1"/>
              <a:t>mod</a:t>
            </a:r>
            <a:r>
              <a:rPr lang="et-EE" sz="1700" dirty="0"/>
              <a:t> (moodul/jäägiga jagamine)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Stringid (sõned)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 dirty="0"/>
              <a:t>Tekstidega opereerimiseks on andmetüüp (klass) - String</a:t>
            </a:r>
            <a:endParaRPr dirty="0"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String on tegelikult (sisuliselt) </a:t>
            </a:r>
            <a:r>
              <a:rPr lang="et-EE" dirty="0" err="1"/>
              <a:t>char-ide</a:t>
            </a:r>
            <a:r>
              <a:rPr lang="et-EE" dirty="0"/>
              <a:t> massiiv</a:t>
            </a:r>
            <a:endParaRPr dirty="0"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String-konstant (</a:t>
            </a:r>
            <a:r>
              <a:rPr lang="et-EE" dirty="0" err="1"/>
              <a:t>literal</a:t>
            </a:r>
            <a:r>
              <a:rPr lang="et-EE" dirty="0"/>
              <a:t>) käib jutumärkidesse „</a:t>
            </a:r>
            <a:r>
              <a:rPr lang="et-EE" dirty="0" err="1"/>
              <a:t>Elon</a:t>
            </a:r>
            <a:r>
              <a:rPr lang="et-EE" dirty="0"/>
              <a:t>“</a:t>
            </a:r>
            <a:endParaRPr dirty="0"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 dirty="0"/>
              <a:t>String-konstandis ei saa kõiki märke otse kirjutada:</a:t>
            </a:r>
            <a:endParaRPr dirty="0"/>
          </a:p>
          <a:p>
            <a:pPr marL="540000" lvl="1" indent="-2879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 err="1"/>
              <a:t>kaldkriips</a:t>
            </a:r>
            <a:r>
              <a:rPr lang="et-EE" dirty="0"/>
              <a:t> „</a:t>
            </a:r>
            <a:r>
              <a:rPr lang="et-EE" dirty="0" err="1"/>
              <a:t>kaldkriipsuga</a:t>
            </a:r>
            <a:r>
              <a:rPr lang="et-EE" b="1" dirty="0"/>
              <a:t>\\</a:t>
            </a:r>
            <a:r>
              <a:rPr lang="et-EE" dirty="0"/>
              <a:t>tekst“ - tuleb topeldada ehk varjestada ehk „</a:t>
            </a:r>
            <a:r>
              <a:rPr lang="et-EE" dirty="0" err="1"/>
              <a:t>eskeipida</a:t>
            </a:r>
            <a:r>
              <a:rPr lang="et-EE" dirty="0"/>
              <a:t>“</a:t>
            </a:r>
            <a:endParaRPr dirty="0"/>
          </a:p>
          <a:p>
            <a:pPr marL="540000" lvl="1" indent="-2879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jutumärgid ise „Isa ütles: </a:t>
            </a:r>
            <a:r>
              <a:rPr lang="et-EE" b="1" dirty="0"/>
              <a:t>\“</a:t>
            </a:r>
            <a:r>
              <a:rPr lang="et-EE" dirty="0"/>
              <a:t>Tule siia!</a:t>
            </a:r>
            <a:r>
              <a:rPr lang="et-EE" b="1" dirty="0"/>
              <a:t>\“</a:t>
            </a:r>
            <a:r>
              <a:rPr lang="et-EE" dirty="0"/>
              <a:t>“ -  tuleb varjestada</a:t>
            </a:r>
            <a:endParaRPr dirty="0"/>
          </a:p>
          <a:p>
            <a:pPr marL="540000" lvl="1" indent="-2879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 dirty="0"/>
              <a:t>mõned märgid on eritähendusega (näiteks \n = </a:t>
            </a:r>
            <a:r>
              <a:rPr lang="et-EE" dirty="0" err="1"/>
              <a:t>newline</a:t>
            </a:r>
            <a:r>
              <a:rPr lang="et-EE" dirty="0"/>
              <a:t> - reavahetus)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Stringid ...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Stringe ei tohi võrrelda võrdub-tehtega (==), kuna klasside puhul tähendab see mälupiirkondade võrdlemist</a:t>
            </a:r>
            <a:endParaRPr lang="et-EE" dirty="0"/>
          </a:p>
          <a:p>
            <a:pPr marL="342900" lvl="0" indent="-342900" algn="l" rtl="0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Arendajaid tegelikult huvitab, kas on tegemist sama sisu omavate objektidega</a:t>
            </a:r>
            <a:endParaRPr lang="et-EE" dirty="0"/>
          </a:p>
          <a:p>
            <a:pPr marL="342900" lvl="0" indent="-342900" algn="l" rtl="0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0066CC"/>
              </a:buClr>
              <a:buSzPts val="1850"/>
              <a:buChar char="–"/>
            </a:pPr>
            <a:r>
              <a:rPr lang="et-EE" sz="1850" dirty="0"/>
              <a:t>Kasutada tuleks </a:t>
            </a:r>
            <a:r>
              <a:rPr lang="et-EE" sz="1850" dirty="0" err="1"/>
              <a:t>equals</a:t>
            </a:r>
            <a:r>
              <a:rPr lang="et-EE" sz="1850" dirty="0"/>
              <a:t>() ja </a:t>
            </a:r>
            <a:r>
              <a:rPr lang="et-EE" sz="1850" dirty="0" err="1"/>
              <a:t>equalsIgnoreCase</a:t>
            </a:r>
            <a:r>
              <a:rPr lang="et-EE" sz="1850" dirty="0"/>
              <a:t>() meetodeid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Ülesanded ...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Loo kolm arvulist muutujat a = 1, b = 1, c = 3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Prindi välja a == b ja a == c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Lisa koodi rida a = c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Prindi välja a == b ja a == c, mis muutus ja miks?</a:t>
            </a:r>
            <a:endParaRPr dirty="0"/>
          </a:p>
          <a:p>
            <a:pPr marL="342900" lvl="0" indent="-2540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None/>
            </a:pPr>
            <a:endParaRPr sz="1400"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Loo muutujad x1 = 10 ja x2 = 20, vali sobiv andmetüüp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Tekita muutuja y1 = ++x1, trüki välja nii x1 kui y1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Tekita muutuja y2 = x2++, trüki välja nii x2 ja y2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dirty="0"/>
              <a:t>Analüüsi tulemusi</a:t>
            </a:r>
            <a:endParaRPr dirty="0"/>
          </a:p>
          <a:p>
            <a:pPr marL="342900" lvl="0" indent="-2540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1093</Words>
  <Application>Microsoft Office PowerPoint</Application>
  <PresentationFormat>On-screen Show (16:9)</PresentationFormat>
  <Paragraphs>189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 Slab</vt:lpstr>
      <vt:lpstr>Calibri</vt:lpstr>
      <vt:lpstr>Arial</vt:lpstr>
      <vt:lpstr>Consolas</vt:lpstr>
      <vt:lpstr>Office Theme</vt:lpstr>
      <vt:lpstr>Java kursus</vt:lpstr>
      <vt:lpstr>Funktsiooni defineerimine</vt:lpstr>
      <vt:lpstr>Muutuja defineerimine</vt:lpstr>
      <vt:lpstr>Andmed, andmetüübid</vt:lpstr>
      <vt:lpstr>Andmetüübid ...</vt:lpstr>
      <vt:lpstr>Avaldised ja operaatorid</vt:lpstr>
      <vt:lpstr>Stringid (sõned)</vt:lpstr>
      <vt:lpstr>Stringid ...</vt:lpstr>
      <vt:lpstr>Ülesanded ...</vt:lpstr>
      <vt:lpstr>Moodul</vt:lpstr>
      <vt:lpstr>Ülesanne</vt:lpstr>
      <vt:lpstr>Ülesanne</vt:lpstr>
      <vt:lpstr>Tingimuslaused</vt:lpstr>
      <vt:lpstr>if-lause </vt:lpstr>
      <vt:lpstr>if-else-lause</vt:lpstr>
      <vt:lpstr>if-else if-lause</vt:lpstr>
      <vt:lpstr>Tingimustehe (inline-if)</vt:lpstr>
      <vt:lpstr>switch</vt:lpstr>
      <vt:lpstr>switch</vt:lpstr>
      <vt:lpstr>Ülesanne</vt:lpstr>
      <vt:lpstr>Liiga lihtne? - Lisaülesanded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kursus – muutujad, meetodid</dc:title>
  <cp:lastModifiedBy>Siim Rebane</cp:lastModifiedBy>
  <cp:revision>10</cp:revision>
  <dcterms:modified xsi:type="dcterms:W3CDTF">2020-08-24T01:16:53Z</dcterms:modified>
</cp:coreProperties>
</file>