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1" r:id="rId1"/>
  </p:sldMasterIdLst>
  <p:notesMasterIdLst>
    <p:notesMasterId r:id="rId31"/>
  </p:notesMasterIdLst>
  <p:sldIdLst>
    <p:sldId id="256" r:id="rId2"/>
    <p:sldId id="259" r:id="rId3"/>
    <p:sldId id="285" r:id="rId4"/>
    <p:sldId id="286" r:id="rId5"/>
    <p:sldId id="284" r:id="rId6"/>
    <p:sldId id="260" r:id="rId7"/>
    <p:sldId id="261" r:id="rId8"/>
    <p:sldId id="262" r:id="rId9"/>
    <p:sldId id="264" r:id="rId10"/>
    <p:sldId id="267" r:id="rId11"/>
    <p:sldId id="288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63" r:id="rId21"/>
    <p:sldId id="283" r:id="rId22"/>
    <p:sldId id="265" r:id="rId23"/>
    <p:sldId id="266" r:id="rId24"/>
    <p:sldId id="287" r:id="rId25"/>
    <p:sldId id="268" r:id="rId26"/>
    <p:sldId id="269" r:id="rId27"/>
    <p:sldId id="270" r:id="rId28"/>
    <p:sldId id="271" r:id="rId29"/>
    <p:sldId id="272" r:id="rId3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Consolas" panose="020B0609020204030204" pitchFamily="49" charset="0"/>
      <p:regular r:id="rId36"/>
      <p:bold r:id="rId37"/>
      <p:italic r:id="rId38"/>
      <p:boldItalic r:id="rId39"/>
    </p:embeddedFont>
    <p:embeddedFont>
      <p:font typeface="Roboto Slab" panose="020B0604020202020204" charset="0"/>
      <p:regular r:id="rId40"/>
      <p:bold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63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20" Type="http://schemas.openxmlformats.org/officeDocument/2006/relationships/slide" Target="slides/slide19.xml"/><Relationship Id="rId41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t-EE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762742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99918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t-EE"/>
              <a:t>List on liides (interface), ArrayList on realiseeriv klass.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t-EE"/>
              <a:t>Liides defineerib meetodid, mis peavad seda realiseerivas klassis olemas olema</a:t>
            </a:r>
            <a:endParaRPr/>
          </a:p>
        </p:txBody>
      </p:sp>
      <p:sp>
        <p:nvSpPr>
          <p:cNvPr id="111" name="Google Shape;111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t-EE"/>
              <a:t>25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t-EE"/>
              <a:t>compareTo meetodi realiseerimist õpime järgmisel nädalal</a:t>
            </a:r>
            <a:endParaRPr/>
          </a:p>
        </p:txBody>
      </p:sp>
      <p:sp>
        <p:nvSpPr>
          <p:cNvPr id="118" name="Google Shape;118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t-EE"/>
              <a:t>26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t-EE"/>
              <a:t>27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841641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217981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305825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" name="Google Shape;6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t-EE"/>
              <a:t>Selgitus 777 = 0x0309 – byteValue võtab viimase baidi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t-EE"/>
              <a:t>777 kahendkoodis = 11 0000 1001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t-EE"/>
              <a:t>777 on 2 baiti -&gt; 00000011 00001001 (kahendarvu ette saab alati nulle lisada nii palju kui soovid, selle mõju on sama kui niisama arvule 0 ette kirjutada 7 vs 07, 1 bait = 8 bitti)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t-EE"/>
              <a:t>byteValue võtab viimase baidi -&gt; st võtab 00001001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t-EE"/>
              <a:t>00001001 kümnend arvuna = 9</a:t>
            </a:r>
            <a:endParaRPr/>
          </a:p>
          <a:p>
            <a:pPr marL="228600" lvl="0" indent="-152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t-EE"/>
              <a:t>https://www.rapidtables.com/convert/number/decimal-to-binary.html</a:t>
            </a:r>
            <a:endParaRPr/>
          </a:p>
        </p:txBody>
      </p:sp>
      <p:sp>
        <p:nvSpPr>
          <p:cNvPr id="69" name="Google Shape;69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t-EE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" name="Google Shape;8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t-EE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2" descr="01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1044000" y="1778400"/>
            <a:ext cx="590465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Slab"/>
              <a:buNone/>
              <a:defRPr sz="2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1116000" y="3078000"/>
            <a:ext cx="557889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l">
              <a:spcBef>
                <a:spcPts val="360"/>
              </a:spcBef>
              <a:spcAft>
                <a:spcPts val="0"/>
              </a:spcAft>
              <a:buClr>
                <a:srgbClr val="0066CC"/>
              </a:buClr>
              <a:buSzPts val="180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rgbClr val="0066CC"/>
              </a:buClr>
              <a:buSzPts val="1800"/>
              <a:buChar char="–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rgbClr val="0066CC"/>
              </a:buClr>
              <a:buSzPts val="180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rgbClr val="0066CC"/>
              </a:buClr>
              <a:buSzPts val="1800"/>
              <a:buChar char="»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9" name="Google Shape;19;p2" descr="valiI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9592" y="411510"/>
            <a:ext cx="2749441" cy="9642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2" descr="x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04248" y="2499742"/>
            <a:ext cx="516750" cy="51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0" y="0"/>
            <a:ext cx="9144000" cy="1044000"/>
          </a:xfrm>
          <a:prstGeom prst="rect">
            <a:avLst/>
          </a:prstGeom>
          <a:solidFill>
            <a:srgbClr val="0066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" name="Google Shape;23;p3" descr="02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141470"/>
            <a:ext cx="9144000" cy="100203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0" y="47765"/>
            <a:ext cx="6948264" cy="939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52000" tIns="288000" rIns="720000" bIns="216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Slab"/>
              <a:buNone/>
              <a:defRPr sz="28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body" idx="1"/>
          </p:nvPr>
        </p:nvSpPr>
        <p:spPr>
          <a:xfrm>
            <a:off x="755576" y="1419622"/>
            <a:ext cx="7704856" cy="3240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66CC"/>
              </a:buClr>
              <a:buSzPts val="2000"/>
              <a:buFont typeface="Roboto Slab"/>
              <a:buChar char="–"/>
              <a:defRPr sz="2000">
                <a:solidFill>
                  <a:srgbClr val="0066CC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0066CC"/>
              </a:buClr>
              <a:buSzPts val="1800"/>
              <a:buChar char="–"/>
              <a:defRPr sz="1800">
                <a:solidFill>
                  <a:srgbClr val="0066CC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L="1371600" lvl="2" indent="-3429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66CC"/>
              </a:buClr>
              <a:buSzPts val="1800"/>
              <a:buFont typeface="Roboto Slab"/>
              <a:buChar char="–"/>
              <a:defRPr sz="1800">
                <a:solidFill>
                  <a:srgbClr val="0066CC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L="1828800" lvl="3" indent="-3429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66CC"/>
              </a:buClr>
              <a:buSzPts val="1800"/>
              <a:buFont typeface="Roboto Slab"/>
              <a:buChar char="–"/>
              <a:defRPr sz="1800">
                <a:solidFill>
                  <a:srgbClr val="0066CC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rgbClr val="0066CC"/>
              </a:buClr>
              <a:buSzPts val="20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26" name="Google Shape;26;p3" descr="x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3568" y="447542"/>
            <a:ext cx="252000" cy="25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3" descr="valiIT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20273" y="246514"/>
            <a:ext cx="1907702" cy="6690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oodinäide">
  <p:cSld name="Koodinäide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/>
          <p:nvPr/>
        </p:nvSpPr>
        <p:spPr>
          <a:xfrm>
            <a:off x="0" y="0"/>
            <a:ext cx="9144000" cy="1044000"/>
          </a:xfrm>
          <a:prstGeom prst="rect">
            <a:avLst/>
          </a:prstGeom>
          <a:solidFill>
            <a:srgbClr val="0066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" name="Google Shape;30;p4" descr="02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2365" y="4141470"/>
            <a:ext cx="9144000" cy="100203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0" y="47765"/>
            <a:ext cx="6948264" cy="939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52000" tIns="288000" rIns="720000" bIns="216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Slab"/>
              <a:buNone/>
              <a:defRPr sz="28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1"/>
          </p:nvPr>
        </p:nvSpPr>
        <p:spPr>
          <a:xfrm>
            <a:off x="755576" y="1419622"/>
            <a:ext cx="7704856" cy="3240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6CC"/>
              </a:buClr>
              <a:buSzPts val="2000"/>
              <a:buFont typeface="Calibri"/>
              <a:buNone/>
              <a:defRPr sz="2000">
                <a:solidFill>
                  <a:srgbClr val="0066CC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rgbClr val="0066CC"/>
              </a:buClr>
              <a:buSzPts val="2000"/>
              <a:buFont typeface="Calibri"/>
              <a:buNone/>
              <a:defRPr sz="2000">
                <a:solidFill>
                  <a:srgbClr val="0066CC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6CC"/>
              </a:buClr>
              <a:buSzPts val="2000"/>
              <a:buFont typeface="Calibri"/>
              <a:buNone/>
              <a:defRPr sz="2000">
                <a:solidFill>
                  <a:srgbClr val="0066CC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6CC"/>
              </a:buClr>
              <a:buSzPts val="2000"/>
              <a:buFont typeface="Calibri"/>
              <a:buNone/>
              <a:defRPr sz="2000">
                <a:solidFill>
                  <a:srgbClr val="0066CC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rgbClr val="0066CC"/>
              </a:buClr>
              <a:buSzPts val="20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33" name="Google Shape;33;p4" descr="x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3568" y="447542"/>
            <a:ext cx="252000" cy="25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4" descr="valiIT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20273" y="246514"/>
            <a:ext cx="1907702" cy="6690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solidFill>
            <a:srgbClr val="0066CC"/>
          </a:solidFill>
          <a:ln>
            <a:noFill/>
          </a:ln>
        </p:spPr>
        <p:txBody>
          <a:bodyPr spcFirstLastPara="1" wrap="square" lIns="1152000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Slab"/>
              <a:buNone/>
              <a:defRPr sz="2800" b="0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rgbClr val="0066CC"/>
              </a:buClr>
              <a:buSzPts val="3200"/>
              <a:buFont typeface="Roboto Slab"/>
              <a:buChar char="–"/>
              <a:defRPr sz="3200" b="0" i="0" u="none" strike="noStrike" cap="none">
                <a:solidFill>
                  <a:srgbClr val="0066CC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rgbClr val="0066CC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rgbClr val="0066CC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0066CC"/>
              </a:buClr>
              <a:buSzPts val="2400"/>
              <a:buFont typeface="Roboto Slab"/>
              <a:buChar char="–"/>
              <a:defRPr sz="2400" b="0" i="0" u="none" strike="noStrike" cap="none">
                <a:solidFill>
                  <a:srgbClr val="0066CC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rgbClr val="0066CC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0066CC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rgbClr val="0066CC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0066CC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t-EE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5" descr="x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04248" y="2499742"/>
            <a:ext cx="516750" cy="51675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5"/>
          <p:cNvSpPr txBox="1">
            <a:spLocks noGrp="1"/>
          </p:cNvSpPr>
          <p:nvPr>
            <p:ph type="ctrTitle"/>
          </p:nvPr>
        </p:nvSpPr>
        <p:spPr>
          <a:xfrm>
            <a:off x="1044000" y="1778400"/>
            <a:ext cx="590465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Slab"/>
              <a:buNone/>
            </a:pPr>
            <a:r>
              <a:rPr lang="et-EE" dirty="0"/>
              <a:t>Java kursus</a:t>
            </a:r>
            <a:endParaRPr dirty="0"/>
          </a:p>
        </p:txBody>
      </p:sp>
      <p:sp>
        <p:nvSpPr>
          <p:cNvPr id="41" name="Google Shape;41;p5"/>
          <p:cNvSpPr txBox="1">
            <a:spLocks noGrp="1"/>
          </p:cNvSpPr>
          <p:nvPr>
            <p:ph type="subTitle" idx="1"/>
          </p:nvPr>
        </p:nvSpPr>
        <p:spPr>
          <a:xfrm>
            <a:off x="1116000" y="3078000"/>
            <a:ext cx="557889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</a:pPr>
            <a:r>
              <a:rPr lang="et-EE" dirty="0"/>
              <a:t>Konsool, massiivid, tsüklid, </a:t>
            </a:r>
            <a:r>
              <a:rPr lang="et-EE" dirty="0" err="1"/>
              <a:t>rekursioon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xfrm>
            <a:off x="0" y="47765"/>
            <a:ext cx="6948264" cy="939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52000" tIns="288000" rIns="720000" bIns="21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Slab"/>
              <a:buNone/>
            </a:pPr>
            <a:r>
              <a:rPr lang="et-EE" dirty="0" err="1"/>
              <a:t>Boxed</a:t>
            </a:r>
            <a:r>
              <a:rPr lang="et-EE" dirty="0"/>
              <a:t> </a:t>
            </a:r>
            <a:r>
              <a:rPr lang="et-EE" dirty="0" err="1"/>
              <a:t>primitives</a:t>
            </a:r>
            <a:endParaRPr dirty="0"/>
          </a:p>
        </p:txBody>
      </p:sp>
      <p:sp>
        <p:nvSpPr>
          <p:cNvPr id="107" name="Google Shape;107;p16"/>
          <p:cNvSpPr txBox="1">
            <a:spLocks noGrp="1"/>
          </p:cNvSpPr>
          <p:nvPr>
            <p:ph type="body" idx="1"/>
          </p:nvPr>
        </p:nvSpPr>
        <p:spPr>
          <a:xfrm>
            <a:off x="755575" y="1237725"/>
            <a:ext cx="7999800" cy="34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t-EE" dirty="0" err="1"/>
              <a:t>Boolean</a:t>
            </a:r>
            <a:r>
              <a:rPr lang="et-EE" dirty="0"/>
              <a:t>, </a:t>
            </a:r>
            <a:r>
              <a:rPr lang="et-EE" dirty="0" err="1"/>
              <a:t>Integer</a:t>
            </a:r>
            <a:r>
              <a:rPr lang="et-EE" dirty="0"/>
              <a:t>, </a:t>
            </a:r>
            <a:r>
              <a:rPr lang="et-EE" dirty="0" err="1"/>
              <a:t>Short</a:t>
            </a:r>
            <a:r>
              <a:rPr lang="et-EE" dirty="0"/>
              <a:t>, </a:t>
            </a:r>
            <a:r>
              <a:rPr lang="et-EE" dirty="0" err="1"/>
              <a:t>Byte</a:t>
            </a:r>
            <a:r>
              <a:rPr lang="et-EE" dirty="0"/>
              <a:t>, ….  (Iga primitiivi kohta on objekt)</a:t>
            </a:r>
          </a:p>
          <a:p>
            <a:r>
              <a:rPr lang="et-EE" dirty="0"/>
              <a:t>Auto </a:t>
            </a:r>
            <a:r>
              <a:rPr lang="et-EE" dirty="0" err="1"/>
              <a:t>Boxing</a:t>
            </a:r>
            <a:r>
              <a:rPr lang="et-EE" dirty="0"/>
              <a:t> / </a:t>
            </a:r>
            <a:r>
              <a:rPr lang="et-EE" dirty="0" err="1"/>
              <a:t>unboxing</a:t>
            </a:r>
            <a:endParaRPr lang="et-EE" dirty="0"/>
          </a:p>
          <a:p>
            <a:pPr marL="0" indent="0">
              <a:buFont typeface="Arial" pitchFamily="34" charset="0"/>
              <a:buNone/>
            </a:pPr>
            <a:r>
              <a:rPr lang="et-EE" dirty="0" err="1"/>
              <a:t>int</a:t>
            </a:r>
            <a:r>
              <a:rPr lang="et-EE" dirty="0"/>
              <a:t> a = 5;</a:t>
            </a:r>
          </a:p>
          <a:p>
            <a:pPr marL="0" indent="0">
              <a:buFont typeface="Arial" pitchFamily="34" charset="0"/>
              <a:buNone/>
            </a:pPr>
            <a:r>
              <a:rPr lang="et-EE" dirty="0" err="1"/>
              <a:t>Integer</a:t>
            </a:r>
            <a:r>
              <a:rPr lang="et-EE" dirty="0"/>
              <a:t> b = a;</a:t>
            </a:r>
          </a:p>
          <a:p>
            <a:pPr marL="0" indent="0">
              <a:buFont typeface="Arial" pitchFamily="34" charset="0"/>
              <a:buNone/>
            </a:pPr>
            <a:r>
              <a:rPr lang="et-EE" dirty="0" err="1"/>
              <a:t>int</a:t>
            </a:r>
            <a:r>
              <a:rPr lang="et-EE" dirty="0"/>
              <a:t> c = b;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xfrm>
            <a:off x="0" y="47765"/>
            <a:ext cx="6948264" cy="939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52000" tIns="288000" rIns="720000" bIns="21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Slab"/>
              <a:buNone/>
            </a:pPr>
            <a:r>
              <a:rPr lang="et-EE" dirty="0" err="1"/>
              <a:t>BigInteger</a:t>
            </a:r>
            <a:r>
              <a:rPr lang="et-EE" dirty="0"/>
              <a:t>, </a:t>
            </a:r>
            <a:r>
              <a:rPr lang="et-EE" dirty="0" err="1"/>
              <a:t>BigDecimal</a:t>
            </a:r>
            <a:endParaRPr dirty="0"/>
          </a:p>
        </p:txBody>
      </p:sp>
      <p:sp>
        <p:nvSpPr>
          <p:cNvPr id="107" name="Google Shape;107;p16"/>
          <p:cNvSpPr txBox="1">
            <a:spLocks noGrp="1"/>
          </p:cNvSpPr>
          <p:nvPr>
            <p:ph type="body" idx="1"/>
          </p:nvPr>
        </p:nvSpPr>
        <p:spPr>
          <a:xfrm>
            <a:off x="755575" y="1237725"/>
            <a:ext cx="7999800" cy="34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t-EE" dirty="0" err="1"/>
              <a:t>BigInteger</a:t>
            </a:r>
            <a:r>
              <a:rPr lang="et-EE" dirty="0"/>
              <a:t> – suurte täisarvudega tehete tegemiseks</a:t>
            </a:r>
          </a:p>
          <a:p>
            <a:r>
              <a:rPr lang="et-EE" dirty="0" err="1"/>
              <a:t>BigDecimal</a:t>
            </a:r>
            <a:r>
              <a:rPr lang="et-EE" dirty="0"/>
              <a:t> – juhul kui on vaja täpsust mida </a:t>
            </a:r>
            <a:r>
              <a:rPr lang="et-EE" dirty="0" err="1"/>
              <a:t>float</a:t>
            </a:r>
            <a:r>
              <a:rPr lang="et-EE" dirty="0"/>
              <a:t> ja </a:t>
            </a:r>
            <a:r>
              <a:rPr lang="et-EE" dirty="0" err="1"/>
              <a:t>double</a:t>
            </a:r>
            <a:r>
              <a:rPr lang="et-EE" dirty="0"/>
              <a:t> ei paku</a:t>
            </a:r>
          </a:p>
          <a:p>
            <a:r>
              <a:rPr lang="et-EE" dirty="0"/>
              <a:t>Äriloogikas ära kasuta </a:t>
            </a:r>
            <a:r>
              <a:rPr lang="et-EE" dirty="0" err="1"/>
              <a:t>float</a:t>
            </a:r>
            <a:r>
              <a:rPr lang="et-EE" dirty="0"/>
              <a:t>/</a:t>
            </a:r>
            <a:r>
              <a:rPr lang="et-EE" dirty="0" err="1"/>
              <a:t>double</a:t>
            </a:r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3706247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>
            <a:spLocks noGrp="1"/>
          </p:cNvSpPr>
          <p:nvPr>
            <p:ph type="title"/>
          </p:nvPr>
        </p:nvSpPr>
        <p:spPr>
          <a:xfrm>
            <a:off x="0" y="47765"/>
            <a:ext cx="6948264" cy="939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52000" tIns="288000" rIns="720000" bIns="21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Slab"/>
              <a:buNone/>
            </a:pPr>
            <a:r>
              <a:rPr lang="et-EE"/>
              <a:t>Massiiv (array)</a:t>
            </a:r>
            <a:endParaRPr/>
          </a:p>
        </p:txBody>
      </p:sp>
      <p:sp>
        <p:nvSpPr>
          <p:cNvPr id="159" name="Google Shape;159;p24"/>
          <p:cNvSpPr txBox="1">
            <a:spLocks noGrp="1"/>
          </p:cNvSpPr>
          <p:nvPr>
            <p:ph type="body" idx="1"/>
          </p:nvPr>
        </p:nvSpPr>
        <p:spPr>
          <a:xfrm>
            <a:off x="755576" y="1419622"/>
            <a:ext cx="7704856" cy="3240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66CC"/>
              </a:buClr>
              <a:buSzPts val="2000"/>
              <a:buNone/>
            </a:pPr>
            <a:r>
              <a:rPr lang="et-EE"/>
              <a:t>Vahel on palju ühetaolisi andmeid, millega tuleb teha samu või sarnaseid toimetamisi:</a:t>
            </a:r>
            <a:endParaRPr/>
          </a:p>
          <a:p>
            <a:pPr marL="342900" lvl="0" indent="-342900" algn="l" rtl="0">
              <a:lnSpc>
                <a:spcPct val="140000"/>
              </a:lnSpc>
              <a:spcBef>
                <a:spcPts val="400"/>
              </a:spcBef>
              <a:spcAft>
                <a:spcPts val="0"/>
              </a:spcAft>
              <a:buClr>
                <a:srgbClr val="0066CC"/>
              </a:buClr>
              <a:buSzPts val="2000"/>
              <a:buFont typeface="Roboto Slab"/>
              <a:buChar char="–"/>
            </a:pPr>
            <a:r>
              <a:rPr lang="et-EE"/>
              <a:t>õpilased klassis</a:t>
            </a:r>
            <a:endParaRPr/>
          </a:p>
          <a:p>
            <a:pPr marL="342900" lvl="0" indent="-342900" algn="l" rtl="0">
              <a:lnSpc>
                <a:spcPct val="140000"/>
              </a:lnSpc>
              <a:spcBef>
                <a:spcPts val="400"/>
              </a:spcBef>
              <a:spcAft>
                <a:spcPts val="0"/>
              </a:spcAft>
              <a:buClr>
                <a:srgbClr val="0066CC"/>
              </a:buClr>
              <a:buSzPts val="2000"/>
              <a:buFont typeface="Roboto Slab"/>
              <a:buChar char="–"/>
            </a:pPr>
            <a:r>
              <a:rPr lang="et-EE"/>
              <a:t>arveread</a:t>
            </a:r>
            <a:endParaRPr/>
          </a:p>
          <a:p>
            <a:pPr marL="342900" lvl="0" indent="-342900" algn="l" rtl="0">
              <a:lnSpc>
                <a:spcPct val="140000"/>
              </a:lnSpc>
              <a:spcBef>
                <a:spcPts val="400"/>
              </a:spcBef>
              <a:spcAft>
                <a:spcPts val="0"/>
              </a:spcAft>
              <a:buClr>
                <a:srgbClr val="0066CC"/>
              </a:buClr>
              <a:buSzPts val="2000"/>
              <a:buFont typeface="Roboto Slab"/>
              <a:buChar char="–"/>
            </a:pPr>
            <a:r>
              <a:rPr lang="et-EE"/>
              <a:t>...</a:t>
            </a:r>
            <a:endParaRPr/>
          </a:p>
          <a:p>
            <a:pPr marL="0" lvl="0" indent="0" algn="l" rtl="0">
              <a:lnSpc>
                <a:spcPct val="140000"/>
              </a:lnSpc>
              <a:spcBef>
                <a:spcPts val="400"/>
              </a:spcBef>
              <a:spcAft>
                <a:spcPts val="0"/>
              </a:spcAft>
              <a:buClr>
                <a:srgbClr val="0066CC"/>
              </a:buClr>
              <a:buSzPts val="2000"/>
              <a:buNone/>
            </a:pPr>
            <a:r>
              <a:rPr lang="et-EE"/>
              <a:t>Siin tulevad appi andmekogumikud, kollektsioonid. Kõige lihtsam kogumik on massiiv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>
            <a:spLocks noGrp="1"/>
          </p:cNvSpPr>
          <p:nvPr>
            <p:ph type="title"/>
          </p:nvPr>
        </p:nvSpPr>
        <p:spPr>
          <a:xfrm>
            <a:off x="0" y="47765"/>
            <a:ext cx="6948264" cy="939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52000" tIns="288000" rIns="720000" bIns="21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Slab"/>
              <a:buNone/>
            </a:pPr>
            <a:r>
              <a:rPr lang="et-EE"/>
              <a:t>Massiiv ...</a:t>
            </a:r>
            <a:endParaRPr/>
          </a:p>
        </p:txBody>
      </p:sp>
      <p:sp>
        <p:nvSpPr>
          <p:cNvPr id="165" name="Google Shape;165;p25"/>
          <p:cNvSpPr txBox="1">
            <a:spLocks noGrp="1"/>
          </p:cNvSpPr>
          <p:nvPr>
            <p:ph type="body" idx="1"/>
          </p:nvPr>
        </p:nvSpPr>
        <p:spPr>
          <a:xfrm>
            <a:off x="755576" y="1419622"/>
            <a:ext cx="7704856" cy="3240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66CC"/>
              </a:buClr>
              <a:buSzPts val="1550"/>
              <a:buFont typeface="Calibri"/>
              <a:buNone/>
            </a:pPr>
            <a:r>
              <a:rPr lang="et-EE" sz="1550" b="1"/>
              <a:t>int[] m; </a:t>
            </a:r>
            <a:r>
              <a:rPr lang="et-EE" sz="1550"/>
              <a:t>// defineerib massiivi tüüpi muutuja, mis hoiab täisarve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66CC"/>
              </a:buClr>
              <a:buSzPts val="1550"/>
              <a:buFont typeface="Calibri"/>
              <a:buNone/>
            </a:pPr>
            <a:endParaRPr sz="1550"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66CC"/>
              </a:buClr>
              <a:buSzPts val="1550"/>
              <a:buFont typeface="Calibri"/>
              <a:buNone/>
            </a:pPr>
            <a:r>
              <a:rPr lang="et-EE" sz="1550" b="1"/>
              <a:t>m = new int[10]; </a:t>
            </a:r>
            <a:r>
              <a:rPr lang="et-EE" sz="1550"/>
              <a:t>// loob 10 elemendiga massiivi, hoiab täisarve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66CC"/>
              </a:buClr>
              <a:buSzPts val="1550"/>
              <a:buFont typeface="Calibri"/>
              <a:buNone/>
            </a:pPr>
            <a:endParaRPr sz="1550"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66CC"/>
              </a:buClr>
              <a:buSzPts val="1550"/>
              <a:buFont typeface="Calibri"/>
              <a:buNone/>
            </a:pPr>
            <a:r>
              <a:rPr lang="et-EE" sz="1550" b="1"/>
              <a:t>int[] m2 = new int[10]; </a:t>
            </a:r>
            <a:r>
              <a:rPr lang="et-EE" sz="1550"/>
              <a:t>// defineerib ja loob massiivi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66CC"/>
              </a:buClr>
              <a:buSzPts val="1550"/>
              <a:buFont typeface="Calibri"/>
              <a:buNone/>
            </a:pPr>
            <a:endParaRPr sz="1550"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66CC"/>
              </a:buClr>
              <a:buSzPts val="1550"/>
              <a:buFont typeface="Calibri"/>
              <a:buNone/>
            </a:pPr>
            <a:r>
              <a:rPr lang="et-EE" sz="1550" b="1"/>
              <a:t>int[] m3 = {2, 7, 3, 6, 1}; </a:t>
            </a:r>
            <a:r>
              <a:rPr lang="et-EE" sz="1550"/>
              <a:t>// defineerib,loob ja väärtustab massiivi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66CC"/>
              </a:buClr>
              <a:buSzPts val="1550"/>
              <a:buFont typeface="Calibri"/>
              <a:buNone/>
            </a:pPr>
            <a:endParaRPr sz="1550"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66CC"/>
              </a:buClr>
              <a:buSzPts val="1550"/>
              <a:buFont typeface="Calibri"/>
              <a:buNone/>
            </a:pPr>
            <a:r>
              <a:rPr lang="et-EE" sz="1550"/>
              <a:t>// int on siin massiivi elementide andmetüüp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66CC"/>
              </a:buClr>
              <a:buSzPts val="1550"/>
              <a:buFont typeface="Calibri"/>
              <a:buNone/>
            </a:pPr>
            <a:r>
              <a:rPr lang="et-EE" sz="1550"/>
              <a:t>// 10 (m ja m2) on elementide arv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66CC"/>
              </a:buClr>
              <a:buSzPts val="1550"/>
              <a:buFont typeface="Calibri"/>
              <a:buNone/>
            </a:pPr>
            <a:r>
              <a:rPr lang="et-EE" sz="1550"/>
              <a:t>// kolmandas näites (m3) väärtustatakse massiiv 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66CC"/>
              </a:buClr>
              <a:buSzPts val="1550"/>
              <a:buFont typeface="Calibri"/>
              <a:buNone/>
            </a:pPr>
            <a:r>
              <a:rPr lang="et-EE" sz="1550"/>
              <a:t>// väärtustamisavaldisega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>
            <a:spLocks noGrp="1"/>
          </p:cNvSpPr>
          <p:nvPr>
            <p:ph type="title"/>
          </p:nvPr>
        </p:nvSpPr>
        <p:spPr>
          <a:xfrm>
            <a:off x="0" y="47765"/>
            <a:ext cx="6948264" cy="939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52000" tIns="288000" rIns="720000" bIns="21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Slab"/>
              <a:buNone/>
            </a:pPr>
            <a:r>
              <a:rPr lang="et-EE"/>
              <a:t>Massiiv</a:t>
            </a:r>
            <a:endParaRPr/>
          </a:p>
        </p:txBody>
      </p:sp>
      <p:sp>
        <p:nvSpPr>
          <p:cNvPr id="171" name="Google Shape;171;p26"/>
          <p:cNvSpPr txBox="1">
            <a:spLocks noGrp="1"/>
          </p:cNvSpPr>
          <p:nvPr>
            <p:ph type="body" idx="1"/>
          </p:nvPr>
        </p:nvSpPr>
        <p:spPr>
          <a:xfrm>
            <a:off x="755576" y="1419622"/>
            <a:ext cx="7704856" cy="3240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6CC"/>
              </a:buClr>
              <a:buSzPts val="2000"/>
              <a:buFont typeface="Calibri"/>
              <a:buNone/>
            </a:pPr>
            <a:r>
              <a:rPr lang="et-EE"/>
              <a:t>String[] mastid = {"Risti", "Ruutu", "Ärtu", "Poti"};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66CC"/>
              </a:buClr>
              <a:buSzPts val="2000"/>
              <a:buFont typeface="Calibri"/>
              <a:buNone/>
            </a:pPr>
            <a:r>
              <a:rPr lang="et-EE"/>
              <a:t>// massiivi elemendid võivad olla mistahes tüüpi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66CC"/>
              </a:buClr>
              <a:buSzPts val="2000"/>
              <a:buFont typeface="Calibri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66CC"/>
              </a:buClr>
              <a:buSzPts val="2000"/>
              <a:buFont typeface="Calibri"/>
              <a:buNone/>
            </a:pPr>
            <a:r>
              <a:rPr lang="et-EE"/>
              <a:t>int[][] table = new int[4][8];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66CC"/>
              </a:buClr>
              <a:buSzPts val="2000"/>
              <a:buFont typeface="Calibri"/>
              <a:buNone/>
            </a:pPr>
            <a:r>
              <a:rPr lang="et-EE"/>
              <a:t>// massiiv võib koosneda ka massiividest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66CC"/>
              </a:buClr>
              <a:buSzPts val="2000"/>
              <a:buFont typeface="Calibri"/>
              <a:buNone/>
            </a:pPr>
            <a:r>
              <a:rPr lang="et-EE"/>
              <a:t>// n-mõõtmeline massiiv (?)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66CC"/>
              </a:buClr>
              <a:buSzPts val="2000"/>
              <a:buFont typeface="Calibri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66CC"/>
              </a:buClr>
              <a:buSzPts val="2000"/>
              <a:buFont typeface="Calibri"/>
              <a:buNone/>
            </a:pPr>
            <a:r>
              <a:rPr lang="et-EE"/>
              <a:t>int[][] table2 = {{0, 0}, {1, 2, 3}, {5}};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66CC"/>
              </a:buClr>
              <a:buSzPts val="2000"/>
              <a:buFont typeface="Calibri"/>
              <a:buNone/>
            </a:pPr>
            <a:r>
              <a:rPr lang="et-EE"/>
              <a:t>// kahemõõtmelise massiivi "read" ei pruugi olla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66CC"/>
              </a:buClr>
              <a:buSzPts val="2000"/>
              <a:buFont typeface="Calibri"/>
              <a:buNone/>
            </a:pPr>
            <a:r>
              <a:rPr lang="et-EE"/>
              <a:t>// ühepikkused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>
            <a:spLocks noGrp="1"/>
          </p:cNvSpPr>
          <p:nvPr>
            <p:ph type="title"/>
          </p:nvPr>
        </p:nvSpPr>
        <p:spPr>
          <a:xfrm>
            <a:off x="0" y="47765"/>
            <a:ext cx="6948264" cy="939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52000" tIns="288000" rIns="720000" bIns="21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Slab"/>
              <a:buNone/>
            </a:pPr>
            <a:r>
              <a:rPr lang="et-EE"/>
              <a:t>Massiiv ...</a:t>
            </a:r>
            <a:endParaRPr/>
          </a:p>
        </p:txBody>
      </p:sp>
      <p:sp>
        <p:nvSpPr>
          <p:cNvPr id="177" name="Google Shape;177;p27"/>
          <p:cNvSpPr txBox="1">
            <a:spLocks noGrp="1"/>
          </p:cNvSpPr>
          <p:nvPr>
            <p:ph type="body" idx="1"/>
          </p:nvPr>
        </p:nvSpPr>
        <p:spPr>
          <a:xfrm>
            <a:off x="755576" y="1419622"/>
            <a:ext cx="7704856" cy="3240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6CC"/>
              </a:buClr>
              <a:buSzPts val="2000"/>
              <a:buFont typeface="Calibri"/>
              <a:buNone/>
            </a:pPr>
            <a:r>
              <a:rPr lang="et-EE" b="1"/>
              <a:t>int[] m = new int[5];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66CC"/>
              </a:buClr>
              <a:buSzPts val="2000"/>
              <a:buFont typeface="Calibri"/>
              <a:buNone/>
            </a:pPr>
            <a:r>
              <a:rPr lang="et-EE" b="1"/>
              <a:t>m[0] = 7; </a:t>
            </a:r>
            <a:r>
              <a:rPr lang="et-EE"/>
              <a:t>// massiivi esimene element saab väärtuse 7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66CC"/>
              </a:buClr>
              <a:buSzPts val="2000"/>
              <a:buFont typeface="Calibri"/>
              <a:buNone/>
            </a:pPr>
            <a:r>
              <a:rPr lang="et-EE" b="1"/>
              <a:t>m[3]++; </a:t>
            </a:r>
            <a:r>
              <a:rPr lang="et-EE"/>
              <a:t>// massiivi neljas element 1 võrra suuremaks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66CC"/>
              </a:buClr>
              <a:buSzPts val="2000"/>
              <a:buFont typeface="Calibri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66CC"/>
              </a:buClr>
              <a:buSzPts val="2000"/>
              <a:buFont typeface="Calibri"/>
              <a:buNone/>
            </a:pPr>
            <a:r>
              <a:rPr lang="et-EE"/>
              <a:t>NB! massiivi elemente loendatakse alates 0-st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66CC"/>
              </a:buClr>
              <a:buSzPts val="2000"/>
              <a:buFont typeface="Calibri"/>
              <a:buNone/>
            </a:pPr>
            <a:r>
              <a:rPr lang="et-EE"/>
              <a:t>NB! primitiivide massiivil on kõigil elementidel algväärtused (0) (klassimassiividel ei ole, on null)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66CC"/>
              </a:buClr>
              <a:buSzPts val="2000"/>
              <a:buFont typeface="Calibri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66CC"/>
              </a:buClr>
              <a:buSzPts val="2000"/>
              <a:buFont typeface="Calibri"/>
              <a:buNone/>
            </a:pPr>
            <a:r>
              <a:rPr lang="et-EE"/>
              <a:t>muutuja[int-avaldis] – viide massiivi elemendile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66CC"/>
              </a:buClr>
              <a:buSzPts val="2000"/>
              <a:buFont typeface="Calibri"/>
              <a:buNone/>
            </a:pPr>
            <a:r>
              <a:rPr lang="et-EE"/>
              <a:t>uus massiiv luuakse tehtega new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>
            <a:spLocks noGrp="1"/>
          </p:cNvSpPr>
          <p:nvPr>
            <p:ph type="title"/>
          </p:nvPr>
        </p:nvSpPr>
        <p:spPr>
          <a:xfrm>
            <a:off x="0" y="47765"/>
            <a:ext cx="6948264" cy="939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52000" tIns="288000" rIns="720000" bIns="21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Slab"/>
              <a:buNone/>
            </a:pPr>
            <a:r>
              <a:rPr lang="et-EE"/>
              <a:t>Tsüklid</a:t>
            </a:r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body" idx="1"/>
          </p:nvPr>
        </p:nvSpPr>
        <p:spPr>
          <a:xfrm>
            <a:off x="755576" y="1419622"/>
            <a:ext cx="7704856" cy="3240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66CC"/>
              </a:buClr>
              <a:buSzPts val="1400"/>
              <a:buNone/>
            </a:pPr>
            <a:r>
              <a:rPr lang="et-EE" sz="1400"/>
              <a:t>Mõnda asja on vaja teha mitu korda - igale lapsele tuleb süüa anda, igale kliendile kiri saata, iga element kokku liita. Korduvateks toiminguteks on tsüklid. Erinevaid tsükleid on neli:</a:t>
            </a:r>
            <a:endParaRPr/>
          </a:p>
          <a:p>
            <a:pPr marL="342900" lvl="0" indent="-342900" algn="l" rtl="0">
              <a:lnSpc>
                <a:spcPct val="130000"/>
              </a:lnSpc>
              <a:spcBef>
                <a:spcPts val="280"/>
              </a:spcBef>
              <a:spcAft>
                <a:spcPts val="0"/>
              </a:spcAft>
              <a:buClr>
                <a:srgbClr val="0066CC"/>
              </a:buClr>
              <a:buSzPts val="1400"/>
              <a:buFont typeface="Roboto Slab"/>
              <a:buChar char="–"/>
            </a:pPr>
            <a:r>
              <a:rPr lang="et-EE" sz="1400" b="1"/>
              <a:t>for</a:t>
            </a:r>
            <a:r>
              <a:rPr lang="et-EE" sz="1400"/>
              <a:t>-tsükkel - mingi kindel arv kordi tegemiseks</a:t>
            </a:r>
            <a:endParaRPr/>
          </a:p>
          <a:p>
            <a:pPr marL="342900" lvl="0" indent="-342900" algn="l" rtl="0">
              <a:lnSpc>
                <a:spcPct val="130000"/>
              </a:lnSpc>
              <a:spcBef>
                <a:spcPts val="280"/>
              </a:spcBef>
              <a:spcAft>
                <a:spcPts val="0"/>
              </a:spcAft>
              <a:buClr>
                <a:srgbClr val="0066CC"/>
              </a:buClr>
              <a:buSzPts val="1400"/>
              <a:buFont typeface="Roboto Slab"/>
              <a:buChar char="–"/>
            </a:pPr>
            <a:r>
              <a:rPr lang="et-EE" sz="1400" b="1"/>
              <a:t>while</a:t>
            </a:r>
            <a:r>
              <a:rPr lang="et-EE" sz="1400"/>
              <a:t>-tsükkel - kordamine mingi tulemuseni (0..mitu korda)</a:t>
            </a:r>
            <a:endParaRPr/>
          </a:p>
          <a:p>
            <a:pPr marL="342900" lvl="0" indent="-342900" algn="l" rtl="0">
              <a:lnSpc>
                <a:spcPct val="130000"/>
              </a:lnSpc>
              <a:spcBef>
                <a:spcPts val="280"/>
              </a:spcBef>
              <a:spcAft>
                <a:spcPts val="0"/>
              </a:spcAft>
              <a:buClr>
                <a:srgbClr val="0066CC"/>
              </a:buClr>
              <a:buSzPts val="1400"/>
              <a:buFont typeface="Roboto Slab"/>
              <a:buChar char="–"/>
            </a:pPr>
            <a:r>
              <a:rPr lang="et-EE" sz="1400" b="1"/>
              <a:t>do-while</a:t>
            </a:r>
            <a:r>
              <a:rPr lang="et-EE" sz="1400"/>
              <a:t>-tsükkel - kordamine mingi tulemuseni (1..mitu korda)</a:t>
            </a:r>
            <a:endParaRPr/>
          </a:p>
          <a:p>
            <a:pPr marL="342900" lvl="0" indent="-342900" algn="l" rtl="0">
              <a:lnSpc>
                <a:spcPct val="130000"/>
              </a:lnSpc>
              <a:spcBef>
                <a:spcPts val="280"/>
              </a:spcBef>
              <a:spcAft>
                <a:spcPts val="0"/>
              </a:spcAft>
              <a:buClr>
                <a:srgbClr val="0066CC"/>
              </a:buClr>
              <a:buSzPts val="1400"/>
              <a:buFont typeface="Roboto Slab"/>
              <a:buChar char="–"/>
            </a:pPr>
            <a:r>
              <a:rPr lang="et-EE" sz="1400" b="1"/>
              <a:t>for-each</a:t>
            </a:r>
            <a:r>
              <a:rPr lang="et-EE" sz="1400"/>
              <a:t> tsükkel (kõik selles kogumikus)</a:t>
            </a:r>
            <a:endParaRPr/>
          </a:p>
          <a:p>
            <a:pPr marL="342900" lvl="0" indent="-254000" algn="l" rtl="0">
              <a:lnSpc>
                <a:spcPct val="130000"/>
              </a:lnSpc>
              <a:spcBef>
                <a:spcPts val="280"/>
              </a:spcBef>
              <a:spcAft>
                <a:spcPts val="0"/>
              </a:spcAft>
              <a:buClr>
                <a:srgbClr val="0066CC"/>
              </a:buClr>
              <a:buSzPts val="1400"/>
              <a:buFont typeface="Roboto Slab"/>
              <a:buNone/>
            </a:pPr>
            <a:endParaRPr sz="1400"/>
          </a:p>
          <a:p>
            <a:pPr marL="0" lvl="0" indent="0" algn="l" rtl="0">
              <a:lnSpc>
                <a:spcPct val="130000"/>
              </a:lnSpc>
              <a:spcBef>
                <a:spcPts val="280"/>
              </a:spcBef>
              <a:spcAft>
                <a:spcPts val="0"/>
              </a:spcAft>
              <a:buClr>
                <a:srgbClr val="0066CC"/>
              </a:buClr>
              <a:buSzPts val="1400"/>
              <a:buNone/>
            </a:pPr>
            <a:r>
              <a:rPr lang="et-EE" sz="1400"/>
              <a:t>Lisaks on kaks erilauset, millega saab juhtida tsükli täitmist:</a:t>
            </a:r>
            <a:endParaRPr/>
          </a:p>
          <a:p>
            <a:pPr marL="342900" lvl="0" indent="-342900" algn="l" rtl="0">
              <a:lnSpc>
                <a:spcPct val="130000"/>
              </a:lnSpc>
              <a:spcBef>
                <a:spcPts val="280"/>
              </a:spcBef>
              <a:spcAft>
                <a:spcPts val="0"/>
              </a:spcAft>
              <a:buClr>
                <a:srgbClr val="0066CC"/>
              </a:buClr>
              <a:buSzPts val="1400"/>
              <a:buFont typeface="Roboto Slab"/>
              <a:buChar char="–"/>
            </a:pPr>
            <a:r>
              <a:rPr lang="et-EE" sz="1400" b="1"/>
              <a:t>continue;</a:t>
            </a:r>
            <a:r>
              <a:rPr lang="et-EE" sz="1400"/>
              <a:t> // jäta pooleli ja alusta järgmist tsükli ringi</a:t>
            </a:r>
            <a:endParaRPr/>
          </a:p>
          <a:p>
            <a:pPr marL="342900" lvl="0" indent="-342900" algn="l" rtl="0">
              <a:lnSpc>
                <a:spcPct val="130000"/>
              </a:lnSpc>
              <a:spcBef>
                <a:spcPts val="280"/>
              </a:spcBef>
              <a:spcAft>
                <a:spcPts val="0"/>
              </a:spcAft>
              <a:buClr>
                <a:srgbClr val="0066CC"/>
              </a:buClr>
              <a:buSzPts val="1400"/>
              <a:buFont typeface="Roboto Slab"/>
              <a:buChar char="–"/>
            </a:pPr>
            <a:r>
              <a:rPr lang="et-EE" sz="1400" b="1"/>
              <a:t>break;</a:t>
            </a:r>
            <a:r>
              <a:rPr lang="et-EE" sz="1400"/>
              <a:t> // jäta pooleli ja ära rohkem korda, jätka koodiga, mis on peale tsüklit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 txBox="1">
            <a:spLocks noGrp="1"/>
          </p:cNvSpPr>
          <p:nvPr>
            <p:ph type="title"/>
          </p:nvPr>
        </p:nvSpPr>
        <p:spPr>
          <a:xfrm>
            <a:off x="0" y="47765"/>
            <a:ext cx="6948264" cy="939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52000" tIns="288000" rIns="720000" bIns="21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Slab"/>
              <a:buNone/>
            </a:pPr>
            <a:r>
              <a:rPr lang="et-EE"/>
              <a:t>for-tsükkel</a:t>
            </a:r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body" idx="1"/>
          </p:nvPr>
        </p:nvSpPr>
        <p:spPr>
          <a:xfrm>
            <a:off x="755576" y="1419622"/>
            <a:ext cx="7704856" cy="3240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66CC"/>
              </a:buClr>
              <a:buSzPts val="1400"/>
              <a:buFont typeface="Calibri"/>
              <a:buNone/>
            </a:pPr>
            <a:r>
              <a:rPr lang="et-EE" sz="1400" b="1"/>
              <a:t>for (int kasvavArv = 0; kasvavArv &lt; 10; kasvavArv++) {</a:t>
            </a:r>
            <a:endParaRPr/>
          </a:p>
          <a:p>
            <a:pPr marL="252000" lvl="1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66CC"/>
              </a:buClr>
              <a:buSzPts val="1400"/>
              <a:buNone/>
            </a:pPr>
            <a:r>
              <a:rPr lang="et-EE" sz="1400"/>
              <a:t>// tegevus mida korrata</a:t>
            </a:r>
            <a:endParaRPr/>
          </a:p>
          <a:p>
            <a:pPr marL="252000" lvl="1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66CC"/>
              </a:buClr>
              <a:buSzPts val="1400"/>
              <a:buNone/>
            </a:pPr>
            <a:r>
              <a:rPr lang="et-EE" sz="1400"/>
              <a:t>// igal korral on juhtmuutuja </a:t>
            </a:r>
            <a:r>
              <a:rPr lang="et-EE" sz="1400" b="1"/>
              <a:t>kasvavArv</a:t>
            </a:r>
            <a:r>
              <a:rPr lang="et-EE" sz="1400"/>
              <a:t> väärtus erinev</a:t>
            </a:r>
            <a:endParaRPr/>
          </a:p>
          <a:p>
            <a:pPr marL="252000" lvl="1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66CC"/>
              </a:buClr>
              <a:buSzPts val="1400"/>
              <a:buNone/>
            </a:pPr>
            <a:r>
              <a:rPr lang="et-EE" sz="1400"/>
              <a:t>// väljapool plokki </a:t>
            </a:r>
            <a:r>
              <a:rPr lang="et-EE" sz="1400" b="1"/>
              <a:t>kasvavArv</a:t>
            </a:r>
            <a:r>
              <a:rPr lang="et-EE" sz="1400"/>
              <a:t>-muutujat praeguse näite korral nähtav ei ole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66CC"/>
              </a:buClr>
              <a:buSzPts val="1400"/>
              <a:buFont typeface="Calibri"/>
              <a:buNone/>
            </a:pPr>
            <a:r>
              <a:rPr lang="et-EE" sz="1400" b="1"/>
              <a:t>}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66CC"/>
              </a:buClr>
              <a:buSzPts val="1400"/>
              <a:buFont typeface="Calibri"/>
              <a:buNone/>
            </a:pPr>
            <a:endParaRPr sz="1400"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66CC"/>
              </a:buClr>
              <a:buSzPts val="1400"/>
              <a:buFont typeface="Calibri"/>
              <a:buNone/>
            </a:pPr>
            <a:endParaRPr sz="1400"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66CC"/>
              </a:buClr>
              <a:buSzPts val="1400"/>
              <a:buFont typeface="Calibri"/>
              <a:buNone/>
            </a:pPr>
            <a:r>
              <a:rPr lang="et-EE" sz="1400"/>
              <a:t>// NB! kui muutuja defineerida ENNE tsüklit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66CC"/>
              </a:buClr>
              <a:buSzPts val="1400"/>
              <a:buFont typeface="Calibri"/>
              <a:buNone/>
            </a:pPr>
            <a:r>
              <a:rPr lang="et-EE" sz="1400"/>
              <a:t>// on ta kättesaadav nii enne kui peale tsüklit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66CC"/>
              </a:buClr>
              <a:buSzPts val="1400"/>
              <a:buFont typeface="Calibri"/>
              <a:buNone/>
            </a:pPr>
            <a:r>
              <a:rPr lang="et-EE" sz="1400" b="1"/>
              <a:t>int kahanevArv; 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66CC"/>
              </a:buClr>
              <a:buSzPts val="1400"/>
              <a:buFont typeface="Calibri"/>
              <a:buNone/>
            </a:pPr>
            <a:r>
              <a:rPr lang="et-EE" sz="1400" b="1"/>
              <a:t>for(kahanevArv = 10; kahanevArv &gt;= 0; kahanevArv--) { 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66CC"/>
              </a:buClr>
              <a:buSzPts val="1400"/>
              <a:buFont typeface="Calibri"/>
              <a:buNone/>
            </a:pPr>
            <a:r>
              <a:rPr lang="et-EE" sz="1400" b="1"/>
              <a:t>    ...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66CC"/>
              </a:buClr>
              <a:buSzPts val="1400"/>
              <a:buFont typeface="Calibri"/>
              <a:buNone/>
            </a:pPr>
            <a:r>
              <a:rPr lang="et-EE" sz="1400" b="1"/>
              <a:t>}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>
            <a:spLocks noGrp="1"/>
          </p:cNvSpPr>
          <p:nvPr>
            <p:ph type="title"/>
          </p:nvPr>
        </p:nvSpPr>
        <p:spPr>
          <a:xfrm>
            <a:off x="0" y="47765"/>
            <a:ext cx="6948264" cy="939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52000" tIns="288000" rIns="720000" bIns="21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Slab"/>
              <a:buNone/>
            </a:pPr>
            <a:r>
              <a:rPr lang="et-EE"/>
              <a:t>for-tsükkel ...</a:t>
            </a:r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55576" y="1419622"/>
            <a:ext cx="7704856" cy="3240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66CC"/>
              </a:buClr>
              <a:buSzPts val="1850"/>
              <a:buFont typeface="Calibri"/>
              <a:buNone/>
            </a:pPr>
            <a:r>
              <a:rPr lang="et-EE" sz="1850"/>
              <a:t>// tsükli päise kolm lauset (init, check, iterate) võivad olla mis iganes ja võivad ka puududa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66CC"/>
              </a:buClr>
              <a:buSzPts val="1850"/>
              <a:buFont typeface="Calibri"/>
              <a:buNone/>
            </a:pPr>
            <a:endParaRPr sz="1850"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66CC"/>
              </a:buClr>
              <a:buSzPts val="1850"/>
              <a:buFont typeface="Calibri"/>
              <a:buNone/>
            </a:pPr>
            <a:r>
              <a:rPr lang="et-EE" sz="1850" b="1"/>
              <a:t>for (int x = 0; </a:t>
            </a:r>
            <a:r>
              <a:rPr lang="et-EE" sz="1850"/>
              <a:t>// juhtmuutuja defineerimine (init)</a:t>
            </a:r>
            <a:endParaRPr sz="1850"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66CC"/>
              </a:buClr>
              <a:buSzPts val="1850"/>
              <a:buFont typeface="Calibri"/>
              <a:buNone/>
            </a:pPr>
            <a:r>
              <a:rPr lang="et-EE" sz="1850" b="1"/>
              <a:t>     x &lt; 10; </a:t>
            </a:r>
            <a:r>
              <a:rPr lang="et-EE" sz="1850"/>
              <a:t>// lõputingimus (boolean) (check)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66CC"/>
              </a:buClr>
              <a:buSzPts val="1850"/>
              <a:buFont typeface="Calibri"/>
              <a:buNone/>
            </a:pPr>
            <a:r>
              <a:rPr lang="et-EE" sz="1850"/>
              <a:t>             // enamasti kontrollitakse juhtmuutujat 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66CC"/>
              </a:buClr>
              <a:buSzPts val="1850"/>
              <a:buFont typeface="Calibri"/>
              <a:buNone/>
            </a:pPr>
            <a:r>
              <a:rPr lang="et-EE" sz="1850" b="1"/>
              <a:t>     x++     </a:t>
            </a:r>
            <a:r>
              <a:rPr lang="et-EE" sz="1850"/>
              <a:t>// juhtmuutuja suurendamine (iterate)</a:t>
            </a:r>
            <a:endParaRPr/>
          </a:p>
          <a:p>
            <a:pPr marL="504000" lvl="2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66CC"/>
              </a:buClr>
              <a:buSzPts val="1850"/>
              <a:buNone/>
            </a:pPr>
            <a:r>
              <a:rPr lang="et-EE" sz="1850" b="1"/>
              <a:t>) 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66CC"/>
              </a:buClr>
              <a:buSzPts val="1850"/>
              <a:buFont typeface="Calibri"/>
              <a:buNone/>
            </a:pPr>
            <a:r>
              <a:rPr lang="et-EE" sz="1850"/>
              <a:t>        // tsükli keha, kui see on 1 lause, võib {} ära jätta, aga {} ärajätmine ei ole soovitatav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66CC"/>
              </a:buClr>
              <a:buSzPts val="1850"/>
              <a:buFont typeface="Calibri"/>
              <a:buNone/>
            </a:pPr>
            <a:r>
              <a:rPr lang="et-EE" sz="1850" b="1"/>
              <a:t>}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 txBox="1">
            <a:spLocks noGrp="1"/>
          </p:cNvSpPr>
          <p:nvPr>
            <p:ph type="title"/>
          </p:nvPr>
        </p:nvSpPr>
        <p:spPr>
          <a:xfrm>
            <a:off x="0" y="47765"/>
            <a:ext cx="6948264" cy="939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52000" tIns="288000" rIns="720000" bIns="21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Slab"/>
              <a:buNone/>
            </a:pPr>
            <a:r>
              <a:rPr lang="et-EE"/>
              <a:t>while-tsükkel</a:t>
            </a:r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827584" y="1419622"/>
            <a:ext cx="7704856" cy="3240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CC"/>
              </a:buClr>
              <a:buSzPts val="2000"/>
              <a:buFont typeface="Calibri"/>
              <a:buNone/>
            </a:pPr>
            <a:r>
              <a:rPr lang="et-EE" b="1"/>
              <a:t>while (boolean-avaldis) {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6CC"/>
              </a:buClr>
              <a:buSzPts val="2000"/>
              <a:buFont typeface="Calibri"/>
              <a:buNone/>
            </a:pPr>
            <a:r>
              <a:rPr lang="et-EE" b="1"/>
              <a:t>    </a:t>
            </a:r>
            <a:r>
              <a:rPr lang="et-EE"/>
              <a:t>// korratavad laused – tsükli keha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6CC"/>
              </a:buClr>
              <a:buSzPts val="2000"/>
              <a:buFont typeface="Calibri"/>
              <a:buNone/>
            </a:pPr>
            <a:r>
              <a:rPr lang="et-EE" b="1"/>
              <a:t>}</a:t>
            </a:r>
            <a:r>
              <a:rPr lang="et-EE"/>
              <a:t> // tsüklit korratakse kuni boolean-avaldis true on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6CC"/>
              </a:buClr>
              <a:buSzPts val="2000"/>
              <a:buFont typeface="Calibri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6CC"/>
              </a:buClr>
              <a:buSzPts val="2000"/>
              <a:buFont typeface="Calibri"/>
              <a:buNone/>
            </a:pPr>
            <a:r>
              <a:rPr lang="et-EE"/>
              <a:t>// kui tsükkel koosneb ühest lausest, võib {} ära jätta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6CC"/>
              </a:buClr>
              <a:buSzPts val="2000"/>
              <a:buFont typeface="Calibri"/>
              <a:buNone/>
            </a:pPr>
            <a:r>
              <a:rPr lang="et-EE"/>
              <a:t>// NB! ei ole soovitatav, võimalik vigade allikas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6CC"/>
              </a:buClr>
              <a:buSzPts val="2000"/>
              <a:buFont typeface="Calibri"/>
              <a:buNone/>
            </a:pPr>
            <a:r>
              <a:rPr lang="et-EE" b="1"/>
              <a:t>while (boolean-avaldis) lause;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6CC"/>
              </a:buClr>
              <a:buSzPts val="2000"/>
              <a:buFont typeface="Calibri"/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>
            <a:spLocks noGrp="1"/>
          </p:cNvSpPr>
          <p:nvPr>
            <p:ph type="title"/>
          </p:nvPr>
        </p:nvSpPr>
        <p:spPr>
          <a:xfrm>
            <a:off x="0" y="47765"/>
            <a:ext cx="6948264" cy="939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52000" tIns="288000" rIns="720000" bIns="21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Slab"/>
              <a:buNone/>
            </a:pPr>
            <a:r>
              <a:rPr lang="et-EE" dirty="0"/>
              <a:t>Konsooli sisend</a:t>
            </a:r>
            <a:endParaRPr dirty="0"/>
          </a:p>
        </p:txBody>
      </p:sp>
      <p:sp>
        <p:nvSpPr>
          <p:cNvPr id="59" name="Google Shape;59;p8"/>
          <p:cNvSpPr txBox="1">
            <a:spLocks noGrp="1"/>
          </p:cNvSpPr>
          <p:nvPr>
            <p:ph type="body" idx="1"/>
          </p:nvPr>
        </p:nvSpPr>
        <p:spPr>
          <a:xfrm>
            <a:off x="755576" y="1419622"/>
            <a:ext cx="7704856" cy="3240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/>
            <a:r>
              <a:rPr lang="et-EE" dirty="0" err="1"/>
              <a:t>Scanner</a:t>
            </a:r>
            <a:r>
              <a:rPr lang="et-EE" dirty="0"/>
              <a:t> </a:t>
            </a:r>
            <a:r>
              <a:rPr lang="et-EE" dirty="0" err="1"/>
              <a:t>scanner</a:t>
            </a:r>
            <a:r>
              <a:rPr lang="et-EE" dirty="0"/>
              <a:t> = </a:t>
            </a:r>
            <a:r>
              <a:rPr lang="et-EE" dirty="0" err="1"/>
              <a:t>new</a:t>
            </a:r>
            <a:r>
              <a:rPr lang="et-EE" dirty="0"/>
              <a:t> </a:t>
            </a:r>
            <a:r>
              <a:rPr lang="et-EE" dirty="0" err="1"/>
              <a:t>Scanner</a:t>
            </a:r>
            <a:r>
              <a:rPr lang="et-EE" dirty="0"/>
              <a:t>(System.in);</a:t>
            </a: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6CC"/>
              </a:buClr>
              <a:buSzPts val="2000"/>
              <a:buFont typeface="Calibri"/>
              <a:buNone/>
            </a:pPr>
            <a:r>
              <a:rPr lang="et-EE" dirty="0" err="1"/>
              <a:t>int</a:t>
            </a:r>
            <a:r>
              <a:rPr lang="et-EE" dirty="0"/>
              <a:t> n = </a:t>
            </a:r>
            <a:r>
              <a:rPr lang="et-EE" dirty="0" err="1"/>
              <a:t>scanner.nextInt</a:t>
            </a:r>
            <a:r>
              <a:rPr lang="et-EE" dirty="0"/>
              <a:t>(); // loeb 1 täisarvu</a:t>
            </a: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6CC"/>
              </a:buClr>
              <a:buSzPts val="2000"/>
              <a:buFont typeface="Calibri"/>
              <a:buNone/>
            </a:pPr>
            <a:r>
              <a:rPr lang="et-EE" dirty="0"/>
              <a:t>String rida = </a:t>
            </a:r>
            <a:r>
              <a:rPr lang="et-EE" dirty="0" err="1"/>
              <a:t>scanner.nextLine</a:t>
            </a:r>
            <a:r>
              <a:rPr lang="et-EE" dirty="0"/>
              <a:t>(); // loeb teksti kuni rea vahetuseni</a:t>
            </a: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6CC"/>
              </a:buClr>
              <a:buSzPts val="2000"/>
              <a:buFont typeface="Calibri"/>
              <a:buNone/>
            </a:pP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>
            <a:spLocks noGrp="1"/>
          </p:cNvSpPr>
          <p:nvPr>
            <p:ph type="title"/>
          </p:nvPr>
        </p:nvSpPr>
        <p:spPr>
          <a:xfrm>
            <a:off x="0" y="47765"/>
            <a:ext cx="6948264" cy="939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52000" tIns="288000" rIns="720000" bIns="21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Slab"/>
              <a:buNone/>
            </a:pPr>
            <a:r>
              <a:rPr lang="et-EE"/>
              <a:t>while-tsükkel ...</a:t>
            </a:r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body" idx="1"/>
          </p:nvPr>
        </p:nvSpPr>
        <p:spPr>
          <a:xfrm>
            <a:off x="755576" y="1419622"/>
            <a:ext cx="7704856" cy="3240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CC"/>
              </a:buClr>
              <a:buSzPts val="2000"/>
              <a:buFont typeface="Calibri"/>
              <a:buNone/>
            </a:pPr>
            <a:r>
              <a:rPr lang="et-EE"/>
              <a:t>// tsüklil võib keha ka puududa, näiteks kui boolean-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6CC"/>
              </a:buClr>
              <a:buSzPts val="2000"/>
              <a:buFont typeface="Calibri"/>
              <a:buNone/>
            </a:pPr>
            <a:r>
              <a:rPr lang="et-EE"/>
              <a:t>// avaldis on funktsioon vastusega boolean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6CC"/>
              </a:buClr>
              <a:buSzPts val="2000"/>
              <a:buFont typeface="Calibri"/>
              <a:buNone/>
            </a:pPr>
            <a:r>
              <a:rPr lang="et-EE"/>
              <a:t>while (readAndProcess()) {}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6CC"/>
              </a:buClr>
              <a:buSzPts val="2000"/>
              <a:buFont typeface="Calibri"/>
              <a:buNone/>
            </a:pPr>
            <a:r>
              <a:rPr lang="et-EE"/>
              <a:t>...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6CC"/>
              </a:buClr>
              <a:buSzPts val="2000"/>
              <a:buFont typeface="Calibri"/>
              <a:buNone/>
            </a:pPr>
            <a:r>
              <a:rPr lang="et-EE"/>
              <a:t>boolean readAndProcess() {</a:t>
            </a:r>
            <a:endParaRPr/>
          </a:p>
          <a:p>
            <a:pPr marL="252000" lvl="1" indent="0" algn="l" rtl="0">
              <a:spcBef>
                <a:spcPts val="400"/>
              </a:spcBef>
              <a:spcAft>
                <a:spcPts val="0"/>
              </a:spcAft>
              <a:buClr>
                <a:srgbClr val="0066CC"/>
              </a:buClr>
              <a:buSzPts val="2000"/>
              <a:buNone/>
            </a:pPr>
            <a:r>
              <a:rPr lang="et-EE"/>
              <a:t>boolean moreToProcess = false;</a:t>
            </a:r>
            <a:endParaRPr/>
          </a:p>
          <a:p>
            <a:pPr marL="252000" lvl="1" indent="0" algn="l" rtl="0">
              <a:spcBef>
                <a:spcPts val="400"/>
              </a:spcBef>
              <a:spcAft>
                <a:spcPts val="0"/>
              </a:spcAft>
              <a:buClr>
                <a:srgbClr val="0066CC"/>
              </a:buClr>
              <a:buSzPts val="2000"/>
              <a:buNone/>
            </a:pPr>
            <a:r>
              <a:rPr lang="et-EE"/>
              <a:t>// ...</a:t>
            </a:r>
            <a:endParaRPr/>
          </a:p>
          <a:p>
            <a:pPr marL="252000" lvl="1" indent="0" algn="l" rtl="0">
              <a:spcBef>
                <a:spcPts val="400"/>
              </a:spcBef>
              <a:spcAft>
                <a:spcPts val="0"/>
              </a:spcAft>
              <a:buClr>
                <a:srgbClr val="0066CC"/>
              </a:buClr>
              <a:buSzPts val="2000"/>
              <a:buNone/>
            </a:pPr>
            <a:r>
              <a:rPr lang="et-EE"/>
              <a:t>return moreToProcess;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6CC"/>
              </a:buClr>
              <a:buSzPts val="2000"/>
              <a:buFont typeface="Calibri"/>
              <a:buNone/>
            </a:pPr>
            <a:r>
              <a:rPr lang="et-EE"/>
              <a:t>}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6CC"/>
              </a:buClr>
              <a:buSzPts val="2000"/>
              <a:buFont typeface="Calibri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6CC"/>
              </a:buClr>
              <a:buSzPts val="2000"/>
              <a:buFont typeface="Calibri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6CC"/>
              </a:buClr>
              <a:buSzPts val="2000"/>
              <a:buFont typeface="Calibri"/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title"/>
          </p:nvPr>
        </p:nvSpPr>
        <p:spPr>
          <a:xfrm>
            <a:off x="0" y="47765"/>
            <a:ext cx="6948264" cy="939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52000" tIns="288000" rIns="720000" bIns="21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Slab"/>
              <a:buNone/>
            </a:pPr>
            <a:r>
              <a:rPr lang="et-EE"/>
              <a:t>do-tsükkel</a:t>
            </a:r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body" idx="1"/>
          </p:nvPr>
        </p:nvSpPr>
        <p:spPr>
          <a:xfrm>
            <a:off x="755576" y="1419622"/>
            <a:ext cx="7704856" cy="3240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6CC"/>
              </a:buClr>
              <a:buSzPts val="2000"/>
              <a:buFont typeface="Calibri"/>
              <a:buNone/>
            </a:pPr>
            <a:r>
              <a:rPr lang="et-EE" b="1"/>
              <a:t>do {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66CC"/>
              </a:buClr>
              <a:buSzPts val="2000"/>
              <a:buFont typeface="Calibri"/>
              <a:buNone/>
            </a:pPr>
            <a:r>
              <a:rPr lang="et-EE"/>
              <a:t>    // tsükli keha e korratavad laused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66CC"/>
              </a:buClr>
              <a:buSzPts val="2000"/>
              <a:buFont typeface="Calibri"/>
              <a:buNone/>
            </a:pPr>
            <a:r>
              <a:rPr lang="et-EE" b="1"/>
              <a:t>} while (boolean-avaldis);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66CC"/>
              </a:buClr>
              <a:buSzPts val="2000"/>
              <a:buFont typeface="Calibri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66CC"/>
              </a:buClr>
              <a:buSzPts val="2000"/>
              <a:buFont typeface="Calibri"/>
              <a:buNone/>
            </a:pPr>
            <a:r>
              <a:rPr lang="et-EE"/>
              <a:t>// do- ja while-tsükkel on väga sarnased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66CC"/>
              </a:buClr>
              <a:buSzPts val="2000"/>
              <a:buFont typeface="Calibri"/>
              <a:buNone/>
            </a:pPr>
            <a:r>
              <a:rPr lang="et-EE"/>
              <a:t>// erinevus on boolean avaldise arvutamisel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66CC"/>
              </a:buClr>
              <a:buSzPts val="2000"/>
              <a:buFont typeface="Calibri"/>
              <a:buNone/>
            </a:pPr>
            <a:r>
              <a:rPr lang="et-EE"/>
              <a:t>// while arvutab selle ENNE tegevusse asumist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66CC"/>
              </a:buClr>
              <a:buSzPts val="2000"/>
              <a:buFont typeface="Calibri"/>
              <a:buNone/>
            </a:pPr>
            <a:r>
              <a:rPr lang="et-EE"/>
              <a:t>// do arvutab selle PEALE esimest kordust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66CC"/>
              </a:buClr>
              <a:buSzPts val="2000"/>
              <a:buFont typeface="Calibri"/>
              <a:buNone/>
            </a:pPr>
            <a:r>
              <a:rPr lang="et-EE"/>
              <a:t>// while-tsüklit täidetakse </a:t>
            </a:r>
            <a:r>
              <a:rPr lang="et-EE" b="1"/>
              <a:t>0..mitu korda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66CC"/>
              </a:buClr>
              <a:buSzPts val="2000"/>
              <a:buFont typeface="Calibri"/>
              <a:buNone/>
            </a:pPr>
            <a:r>
              <a:rPr lang="et-EE"/>
              <a:t>// do-tsüklit täidetakse alati </a:t>
            </a:r>
            <a:r>
              <a:rPr lang="et-EE" b="1"/>
              <a:t>vähemalt 1 kord</a:t>
            </a:r>
            <a:endParaRPr b="1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>
            <a:spLocks noGrp="1"/>
          </p:cNvSpPr>
          <p:nvPr>
            <p:ph type="title"/>
          </p:nvPr>
        </p:nvSpPr>
        <p:spPr>
          <a:xfrm>
            <a:off x="0" y="47765"/>
            <a:ext cx="6948264" cy="939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52000" tIns="288000" rIns="720000" bIns="21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Slab"/>
              <a:buNone/>
            </a:pPr>
            <a:r>
              <a:rPr lang="et-EE"/>
              <a:t>for-each-tsükkel</a:t>
            </a:r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body" idx="1"/>
          </p:nvPr>
        </p:nvSpPr>
        <p:spPr>
          <a:xfrm>
            <a:off x="755576" y="1419622"/>
            <a:ext cx="7704856" cy="3240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CC"/>
              </a:buClr>
              <a:buSzPts val="2000"/>
              <a:buFont typeface="Calibri"/>
              <a:buNone/>
            </a:pPr>
            <a:r>
              <a:rPr lang="et-EE" b="1"/>
              <a:t>int[] m = {5,1,3,7,8};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6CC"/>
              </a:buClr>
              <a:buSzPts val="2000"/>
              <a:buFont typeface="Calibri"/>
              <a:buNone/>
            </a:pPr>
            <a:r>
              <a:rPr lang="et-EE" b="1"/>
              <a:t>for (int x : m) {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6CC"/>
              </a:buClr>
              <a:buSzPts val="2000"/>
              <a:buFont typeface="Calibri"/>
              <a:buNone/>
            </a:pPr>
            <a:r>
              <a:rPr lang="et-EE" b="1"/>
              <a:t>    </a:t>
            </a:r>
            <a:r>
              <a:rPr lang="et-EE"/>
              <a:t>// korratavad laused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6CC"/>
              </a:buClr>
              <a:buSzPts val="2000"/>
              <a:buFont typeface="Calibri"/>
              <a:buNone/>
            </a:pPr>
            <a:r>
              <a:rPr lang="et-EE" b="1"/>
              <a:t>}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6CC"/>
              </a:buClr>
              <a:buSzPts val="2000"/>
              <a:buFont typeface="Calibri"/>
              <a:buNone/>
            </a:pPr>
            <a:r>
              <a:rPr lang="et-EE"/>
              <a:t>// selline tsükkel on väga mugav massiivide (ja teiste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6CC"/>
              </a:buClr>
              <a:buSzPts val="2000"/>
              <a:buFont typeface="Calibri"/>
              <a:buNone/>
            </a:pPr>
            <a:r>
              <a:rPr lang="et-EE"/>
              <a:t>// kollektsioonide) läbikäimiseks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title"/>
          </p:nvPr>
        </p:nvSpPr>
        <p:spPr>
          <a:xfrm>
            <a:off x="0" y="47765"/>
            <a:ext cx="6948264" cy="939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52000" tIns="288000" rIns="720000" bIns="21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Slab"/>
              <a:buNone/>
            </a:pPr>
            <a:r>
              <a:rPr lang="et-EE"/>
              <a:t>for-each-tsükkel ...</a:t>
            </a:r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body" idx="1"/>
          </p:nvPr>
        </p:nvSpPr>
        <p:spPr>
          <a:xfrm>
            <a:off x="755576" y="1419622"/>
            <a:ext cx="7704856" cy="3240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CC"/>
              </a:buClr>
              <a:buSzPts val="2000"/>
              <a:buFont typeface="Calibri"/>
              <a:buNone/>
            </a:pPr>
            <a:r>
              <a:rPr lang="et-EE"/>
              <a:t>int[] m = new int[10];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6CC"/>
              </a:buClr>
              <a:buSzPts val="2000"/>
              <a:buFont typeface="Calibri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6CC"/>
              </a:buClr>
              <a:buSzPts val="2000"/>
              <a:buFont typeface="Calibri"/>
              <a:buNone/>
            </a:pPr>
            <a:r>
              <a:rPr lang="et-EE"/>
              <a:t>// tavaline for tsükkel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6CC"/>
              </a:buClr>
              <a:buSzPts val="2000"/>
              <a:buFont typeface="Calibri"/>
              <a:buNone/>
            </a:pPr>
            <a:r>
              <a:rPr lang="et-EE"/>
              <a:t>for (int i = 0; i &lt; m.length; i++) { ... }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6CC"/>
              </a:buClr>
              <a:buSzPts val="2000"/>
              <a:buFont typeface="Calibri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6CC"/>
              </a:buClr>
              <a:buSzPts val="2000"/>
              <a:buFont typeface="Calibri"/>
              <a:buNone/>
            </a:pPr>
            <a:r>
              <a:rPr lang="et-EE"/>
              <a:t>// sama for-each tsükliga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6CC"/>
              </a:buClr>
              <a:buSzPts val="2000"/>
              <a:buFont typeface="Calibri"/>
              <a:buNone/>
            </a:pPr>
            <a:r>
              <a:rPr lang="et-EE"/>
              <a:t>for (int x : m) { ... }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6CC"/>
              </a:buClr>
              <a:buSzPts val="2000"/>
              <a:buFont typeface="Calibri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6CC"/>
              </a:buClr>
              <a:buSzPts val="2000"/>
              <a:buFont typeface="Calibri"/>
              <a:buNone/>
            </a:pPr>
            <a:r>
              <a:rPr lang="et-EE"/>
              <a:t>NB! for-each tsüklis ei ole "näha" järjekorranumbrit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xfrm>
            <a:off x="0" y="47765"/>
            <a:ext cx="6948264" cy="939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52000" tIns="288000" rIns="720000" bIns="21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Slab"/>
              <a:buNone/>
            </a:pPr>
            <a:r>
              <a:rPr lang="et-EE"/>
              <a:t>Kollektsioonid</a:t>
            </a:r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body" idx="1"/>
          </p:nvPr>
        </p:nvSpPr>
        <p:spPr>
          <a:xfrm>
            <a:off x="755575" y="1237725"/>
            <a:ext cx="7999800" cy="34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66CC"/>
              </a:buClr>
              <a:buSzPts val="2000"/>
              <a:buNone/>
            </a:pPr>
            <a:r>
              <a:rPr lang="et-EE"/>
              <a:t>Lisaks massiividele on veel mõned kogumikud, mis on paindlikumad (kuid ei pruugi olla sama kiired töö käigus). Vaatame neist mõnda:</a:t>
            </a:r>
            <a:endParaRPr/>
          </a:p>
          <a:p>
            <a:pPr marL="342900" lvl="0" indent="-342900" algn="l" rtl="0">
              <a:lnSpc>
                <a:spcPct val="140000"/>
              </a:lnSpc>
              <a:spcBef>
                <a:spcPts val="400"/>
              </a:spcBef>
              <a:spcAft>
                <a:spcPts val="0"/>
              </a:spcAft>
              <a:buClr>
                <a:srgbClr val="0066CC"/>
              </a:buClr>
              <a:buSzPts val="2000"/>
              <a:buFont typeface="Roboto Slab"/>
              <a:buChar char="–"/>
            </a:pPr>
            <a:r>
              <a:rPr lang="et-EE"/>
              <a:t>List, ArrayList</a:t>
            </a:r>
            <a:endParaRPr/>
          </a:p>
          <a:p>
            <a:pPr marL="342900" lvl="0" indent="-342900" algn="l" rtl="0">
              <a:lnSpc>
                <a:spcPct val="140000"/>
              </a:lnSpc>
              <a:spcBef>
                <a:spcPts val="400"/>
              </a:spcBef>
              <a:spcAft>
                <a:spcPts val="0"/>
              </a:spcAft>
              <a:buClr>
                <a:srgbClr val="0066CC"/>
              </a:buClr>
              <a:buSzPts val="2000"/>
              <a:buFont typeface="Roboto Slab"/>
              <a:buChar char="–"/>
            </a:pPr>
            <a:r>
              <a:rPr lang="et-EE"/>
              <a:t>Set, HashSet, TreeSet</a:t>
            </a:r>
            <a:endParaRPr/>
          </a:p>
          <a:p>
            <a:pPr marL="342900" lvl="0" indent="-342900" algn="l" rtl="0">
              <a:lnSpc>
                <a:spcPct val="140000"/>
              </a:lnSpc>
              <a:spcBef>
                <a:spcPts val="400"/>
              </a:spcBef>
              <a:spcAft>
                <a:spcPts val="0"/>
              </a:spcAft>
              <a:buClr>
                <a:srgbClr val="0066CC"/>
              </a:buClr>
              <a:buSzPts val="2000"/>
              <a:buFont typeface="Roboto Slab"/>
              <a:buChar char="–"/>
            </a:pPr>
            <a:r>
              <a:rPr lang="et-EE"/>
              <a:t>Map, HashMap</a:t>
            </a:r>
            <a:endParaRPr/>
          </a:p>
          <a:p>
            <a:pPr marL="0" lvl="0" indent="0" algn="l" rtl="0">
              <a:lnSpc>
                <a:spcPct val="140000"/>
              </a:lnSpc>
              <a:spcBef>
                <a:spcPts val="400"/>
              </a:spcBef>
              <a:spcAft>
                <a:spcPts val="0"/>
              </a:spcAft>
              <a:buClr>
                <a:srgbClr val="0066CC"/>
              </a:buClr>
              <a:buSzPts val="2000"/>
              <a:buNone/>
            </a:pPr>
            <a:r>
              <a:rPr lang="et-EE"/>
              <a:t>Kõik nad on generic-klassid, st neid võib kohandada erinevate andmetüüpidega (mitte-primitiividega)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130968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>
            <a:spLocks noGrp="1"/>
          </p:cNvSpPr>
          <p:nvPr>
            <p:ph type="title"/>
          </p:nvPr>
        </p:nvSpPr>
        <p:spPr>
          <a:xfrm>
            <a:off x="0" y="47765"/>
            <a:ext cx="6948264" cy="939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52000" tIns="288000" rIns="720000" bIns="21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Slab"/>
              <a:buNone/>
            </a:pPr>
            <a:r>
              <a:rPr lang="et-EE"/>
              <a:t>List ja ArrayList</a:t>
            </a:r>
            <a:endParaRPr/>
          </a:p>
        </p:txBody>
      </p:sp>
      <p:sp>
        <p:nvSpPr>
          <p:cNvPr id="114" name="Google Shape;114;p17"/>
          <p:cNvSpPr txBox="1">
            <a:spLocks noGrp="1"/>
          </p:cNvSpPr>
          <p:nvPr>
            <p:ph type="body" idx="1"/>
          </p:nvPr>
        </p:nvSpPr>
        <p:spPr>
          <a:xfrm>
            <a:off x="755576" y="1419622"/>
            <a:ext cx="7704856" cy="3240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66CC"/>
              </a:buClr>
              <a:buSzPts val="1400"/>
              <a:buFont typeface="Calibri"/>
              <a:buNone/>
            </a:pPr>
            <a:r>
              <a:rPr lang="et-EE" sz="1400"/>
              <a:t>List&lt;Integer&gt; numbersList = new ArrayList&lt;&gt;();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66CC"/>
              </a:buClr>
              <a:buSzPts val="1400"/>
              <a:buFont typeface="Calibri"/>
              <a:buNone/>
            </a:pPr>
            <a:endParaRPr sz="1400"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66CC"/>
              </a:buClr>
              <a:buSzPts val="1400"/>
              <a:buFont typeface="Calibri"/>
              <a:buNone/>
            </a:pPr>
            <a:r>
              <a:rPr lang="et-EE" sz="1400"/>
              <a:t>numbersList.add(4);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66CC"/>
              </a:buClr>
              <a:buSzPts val="1400"/>
              <a:buFont typeface="Calibri"/>
              <a:buNone/>
            </a:pPr>
            <a:r>
              <a:rPr lang="et-EE" sz="1400"/>
              <a:t>numbersList.add(7);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66CC"/>
              </a:buClr>
              <a:buSzPts val="1400"/>
              <a:buFont typeface="Calibri"/>
              <a:buNone/>
            </a:pPr>
            <a:endParaRPr sz="1400"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66CC"/>
              </a:buClr>
              <a:buSzPts val="1400"/>
              <a:buFont typeface="Calibri"/>
              <a:buNone/>
            </a:pPr>
            <a:r>
              <a:rPr lang="et-EE" sz="1400"/>
              <a:t>for (Integer x: numbersList){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66CC"/>
              </a:buClr>
              <a:buSzPts val="1400"/>
              <a:buFont typeface="Calibri"/>
              <a:buNone/>
            </a:pPr>
            <a:r>
              <a:rPr lang="et-EE" sz="1400"/>
              <a:t>    System.out.println(x);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66CC"/>
              </a:buClr>
              <a:buSzPts val="1400"/>
              <a:buFont typeface="Calibri"/>
              <a:buNone/>
            </a:pPr>
            <a:r>
              <a:rPr lang="et-EE" sz="1400"/>
              <a:t>}</a:t>
            </a:r>
            <a:endParaRPr sz="1400"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66CC"/>
              </a:buClr>
              <a:buSzPts val="1400"/>
              <a:buFont typeface="Calibri"/>
              <a:buNone/>
            </a:pPr>
            <a:endParaRPr sz="1400"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66CC"/>
              </a:buClr>
              <a:buSzPts val="1400"/>
              <a:buFont typeface="Calibri"/>
              <a:buNone/>
            </a:pPr>
            <a:r>
              <a:rPr lang="et-EE" sz="1400"/>
              <a:t>// ArrayList võib koosneda (nagu massiiv) mistahes klassi (ühte tüüpi) elementidest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66CC"/>
              </a:buClr>
              <a:buSzPts val="1400"/>
              <a:buFont typeface="Calibri"/>
              <a:buNone/>
            </a:pPr>
            <a:r>
              <a:rPr lang="et-EE" sz="1400"/>
              <a:t>// Väärtused võivad List-tüüpi kollektsioonides korduda, nt (1,5,7,8,7,5,10…)</a:t>
            </a:r>
            <a:endParaRPr sz="1400"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66CC"/>
              </a:buClr>
              <a:buSzPts val="1400"/>
              <a:buFont typeface="Calibri"/>
              <a:buNone/>
            </a:pPr>
            <a:r>
              <a:rPr lang="et-EE" sz="1400"/>
              <a:t>// ArrayListil ei ole kindlat suurust (nagu massiivil)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66CC"/>
              </a:buClr>
              <a:buSzPts val="1400"/>
              <a:buFont typeface="Calibri"/>
              <a:buNone/>
            </a:pPr>
            <a:r>
              <a:rPr lang="et-EE" sz="1400"/>
              <a:t>// ta võib vabalt kasvada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66CC"/>
              </a:buClr>
              <a:buSzPts val="1400"/>
              <a:buFont typeface="Calibri"/>
              <a:buNone/>
            </a:pPr>
            <a:r>
              <a:rPr lang="et-EE" sz="1400"/>
              <a:t>// ArrayListi põhilised meetodid: add, get, remove, set</a:t>
            </a:r>
            <a:endParaRPr sz="1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>
            <a:spLocks noGrp="1"/>
          </p:cNvSpPr>
          <p:nvPr>
            <p:ph type="title"/>
          </p:nvPr>
        </p:nvSpPr>
        <p:spPr>
          <a:xfrm>
            <a:off x="0" y="47765"/>
            <a:ext cx="6948264" cy="939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52000" tIns="288000" rIns="720000" bIns="21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Slab"/>
              <a:buNone/>
            </a:pPr>
            <a:r>
              <a:rPr lang="et-EE"/>
              <a:t>Set, HashSet, TreeSet</a:t>
            </a:r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body" idx="1"/>
          </p:nvPr>
        </p:nvSpPr>
        <p:spPr>
          <a:xfrm>
            <a:off x="755576" y="1419622"/>
            <a:ext cx="7704856" cy="3240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66CC"/>
              </a:buClr>
              <a:buSzPts val="1400"/>
              <a:buFont typeface="Calibri"/>
              <a:buNone/>
            </a:pPr>
            <a:r>
              <a:rPr lang="et-EE" sz="1400"/>
              <a:t>Set&lt;Integer&gt; uniqueNumbersSet = new HashSet&lt;&gt;();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66CC"/>
              </a:buClr>
              <a:buSzPts val="1400"/>
              <a:buFont typeface="Calibri"/>
              <a:buNone/>
            </a:pPr>
            <a:endParaRPr sz="1400"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66CC"/>
              </a:buClr>
              <a:buSzPts val="1400"/>
              <a:buFont typeface="Calibri"/>
              <a:buNone/>
            </a:pPr>
            <a:r>
              <a:rPr lang="et-EE" sz="1400"/>
              <a:t>uniqueNumbersSet.add(4);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66CC"/>
              </a:buClr>
              <a:buSzPts val="1400"/>
              <a:buFont typeface="Calibri"/>
              <a:buNone/>
            </a:pPr>
            <a:r>
              <a:rPr lang="et-EE" sz="1400"/>
              <a:t>uniqueNumbersSet.add(7);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66CC"/>
              </a:buClr>
              <a:buSzPts val="1400"/>
              <a:buFont typeface="Calibri"/>
              <a:buNone/>
            </a:pPr>
            <a:endParaRPr sz="1400"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66CC"/>
              </a:buClr>
              <a:buSzPts val="1400"/>
              <a:buFont typeface="Calibri"/>
              <a:buNone/>
            </a:pPr>
            <a:r>
              <a:rPr lang="et-EE" sz="1400"/>
              <a:t>for (Integer x : uniqueNumbersSet){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66CC"/>
              </a:buClr>
              <a:buSzPts val="1400"/>
              <a:buFont typeface="Calibri"/>
              <a:buNone/>
            </a:pPr>
            <a:r>
              <a:rPr lang="et-EE" sz="1400"/>
              <a:t>    System.out.println(x);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66CC"/>
              </a:buClr>
              <a:buSzPts val="1400"/>
              <a:buFont typeface="Calibri"/>
              <a:buNone/>
            </a:pPr>
            <a:r>
              <a:rPr lang="et-EE" sz="1400"/>
              <a:t>}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66CC"/>
              </a:buClr>
              <a:buSzPts val="1400"/>
              <a:buFont typeface="Calibri"/>
              <a:buNone/>
            </a:pPr>
            <a:endParaRPr sz="1400"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66CC"/>
              </a:buClr>
              <a:buSzPts val="1400"/>
              <a:buFont typeface="Calibri"/>
              <a:buNone/>
            </a:pPr>
            <a:r>
              <a:rPr lang="et-EE" sz="1400"/>
              <a:t>// erinevalt List-ist on Set-is elemendid alati unikaalsed, korduvaid elemente ei lisata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66CC"/>
              </a:buClr>
              <a:buSzPts val="1400"/>
              <a:buFont typeface="Calibri"/>
              <a:buNone/>
            </a:pPr>
            <a:r>
              <a:rPr lang="et-EE" sz="1400"/>
              <a:t>// Set-is ei hoita andmeid nende sisestamise järgi vaid sorteeritakse vastavlt neid realiseerivatele klassidele, nt HashSet kasutab räsikoodi, TreeSet sorteerib vastavalt klassis realiseeritud compareTo meetodile</a:t>
            </a:r>
            <a:endParaRPr sz="1400"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66CC"/>
              </a:buClr>
              <a:buSzPts val="1400"/>
              <a:buFont typeface="Calibri"/>
              <a:buNone/>
            </a:pPr>
            <a:endParaRPr sz="14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>
            <a:spLocks noGrp="1"/>
          </p:cNvSpPr>
          <p:nvPr>
            <p:ph type="title"/>
          </p:nvPr>
        </p:nvSpPr>
        <p:spPr>
          <a:xfrm>
            <a:off x="0" y="47765"/>
            <a:ext cx="6948264" cy="939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52000" tIns="288000" rIns="720000" bIns="21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Slab"/>
              <a:buNone/>
            </a:pPr>
            <a:r>
              <a:rPr lang="et-EE"/>
              <a:t>Map, HashMap</a:t>
            </a:r>
            <a:endParaRPr/>
          </a:p>
        </p:txBody>
      </p:sp>
      <p:sp>
        <p:nvSpPr>
          <p:cNvPr id="128" name="Google Shape;128;p19"/>
          <p:cNvSpPr txBox="1">
            <a:spLocks noGrp="1"/>
          </p:cNvSpPr>
          <p:nvPr>
            <p:ph type="body" idx="1"/>
          </p:nvPr>
        </p:nvSpPr>
        <p:spPr>
          <a:xfrm>
            <a:off x="755576" y="1419622"/>
            <a:ext cx="7704856" cy="3240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66CC"/>
              </a:buClr>
              <a:buSzPts val="1400"/>
              <a:buFont typeface="Calibri"/>
              <a:buNone/>
            </a:pPr>
            <a:r>
              <a:rPr lang="et-EE" sz="1400"/>
              <a:t>Map&lt;String, Integer&gt; ages = new HashMap&lt;&gt;();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66CC"/>
              </a:buClr>
              <a:buSzPts val="1400"/>
              <a:buFont typeface="Calibri"/>
              <a:buNone/>
            </a:pPr>
            <a:endParaRPr sz="1400"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66CC"/>
              </a:buClr>
              <a:buSzPts val="1400"/>
              <a:buFont typeface="Calibri"/>
              <a:buNone/>
            </a:pPr>
            <a:r>
              <a:rPr lang="et-EE" sz="1400"/>
              <a:t>ages.put(„Mati“, 25);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66CC"/>
              </a:buClr>
              <a:buSzPts val="1400"/>
              <a:buFont typeface="Calibri"/>
              <a:buNone/>
            </a:pPr>
            <a:r>
              <a:rPr lang="et-EE" sz="1400"/>
              <a:t>ages.put(„Kati“, 30);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66CC"/>
              </a:buClr>
              <a:buSzPts val="1400"/>
              <a:buFont typeface="Calibri"/>
              <a:buNone/>
            </a:pPr>
            <a:r>
              <a:rPr lang="et-EE" sz="1400"/>
              <a:t>ages.put(„Tõnu“, 35);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66CC"/>
              </a:buClr>
              <a:buSzPts val="1400"/>
              <a:buFont typeface="Calibri"/>
              <a:buNone/>
            </a:pPr>
            <a:r>
              <a:rPr lang="et-EE" sz="1400"/>
              <a:t>for (String nameKey: ages.keySet()) 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66CC"/>
              </a:buClr>
              <a:buSzPts val="1400"/>
              <a:buFont typeface="Calibri"/>
              <a:buNone/>
            </a:pPr>
            <a:r>
              <a:rPr lang="et-EE" sz="1400"/>
              <a:t>    System.out.println(nameKey + „ on “ + ages.get(nameKey) + „ aastane.“); 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66CC"/>
              </a:buClr>
              <a:buSzPts val="1400"/>
              <a:buFont typeface="Calibri"/>
              <a:buNone/>
            </a:pPr>
            <a:r>
              <a:rPr lang="et-EE" sz="1400"/>
              <a:t>}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66CC"/>
              </a:buClr>
              <a:buSzPts val="1400"/>
              <a:buFont typeface="Calibri"/>
              <a:buNone/>
            </a:pPr>
            <a:endParaRPr sz="1400"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66CC"/>
              </a:buClr>
              <a:buSzPts val="1400"/>
              <a:buFont typeface="Calibri"/>
              <a:buNone/>
            </a:pPr>
            <a:r>
              <a:rPr lang="et-EE" sz="1400"/>
              <a:t>// Map hoiab võti-väärtus paare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66CC"/>
              </a:buClr>
              <a:buSzPts val="1400"/>
              <a:buFont typeface="Calibri"/>
              <a:buNone/>
            </a:pPr>
            <a:r>
              <a:rPr lang="et-EE" sz="1400"/>
              <a:t>// võtmed peavad olema unikaalsed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66CC"/>
              </a:buClr>
              <a:buSzPts val="1400"/>
              <a:buFont typeface="Calibri"/>
              <a:buNone/>
            </a:pPr>
            <a:r>
              <a:rPr lang="et-EE" sz="1400"/>
              <a:t>// kui sisestatakse andmeid sama võtmega, siis vastava võtme väärtus(ed) kirjutatakse üle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66CC"/>
              </a:buClr>
              <a:buSzPts val="1400"/>
              <a:buFont typeface="Calibri"/>
              <a:buNone/>
            </a:pPr>
            <a:endParaRPr sz="1400"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66CC"/>
              </a:buClr>
              <a:buSzPts val="1400"/>
              <a:buFont typeface="Calibri"/>
              <a:buNone/>
            </a:pPr>
            <a:endParaRPr sz="14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>
            <a:spLocks noGrp="1"/>
          </p:cNvSpPr>
          <p:nvPr>
            <p:ph type="title"/>
          </p:nvPr>
        </p:nvSpPr>
        <p:spPr>
          <a:xfrm>
            <a:off x="0" y="47765"/>
            <a:ext cx="6948264" cy="939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52000" tIns="288000" rIns="720000" bIns="21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Slab"/>
              <a:buNone/>
            </a:pPr>
            <a:r>
              <a:rPr lang="et-EE"/>
              <a:t>Tsüklid üle kollektsioonide</a:t>
            </a:r>
            <a:endParaRPr/>
          </a:p>
        </p:txBody>
      </p:sp>
      <p:sp>
        <p:nvSpPr>
          <p:cNvPr id="134" name="Google Shape;134;p20"/>
          <p:cNvSpPr txBox="1">
            <a:spLocks noGrp="1"/>
          </p:cNvSpPr>
          <p:nvPr>
            <p:ph type="body" idx="1"/>
          </p:nvPr>
        </p:nvSpPr>
        <p:spPr>
          <a:xfrm>
            <a:off x="755575" y="1133174"/>
            <a:ext cx="7704900" cy="35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66CC"/>
              </a:buClr>
              <a:buSzPts val="2000"/>
              <a:buFont typeface="Roboto Slab"/>
              <a:buChar char="–"/>
            </a:pPr>
            <a:r>
              <a:rPr lang="et-EE"/>
              <a:t>enamik kollektsioone võimaldab for-each tsüklit</a:t>
            </a:r>
            <a:endParaRPr/>
          </a:p>
          <a:p>
            <a:pPr marL="252000" lvl="1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66CC"/>
              </a:buClr>
              <a:buSzPts val="1800"/>
              <a:buNone/>
            </a:pPr>
            <a:r>
              <a:rPr lang="et-EE"/>
              <a:t>	</a:t>
            </a:r>
            <a:r>
              <a:rPr lang="et-EE">
                <a:latin typeface="Consolas"/>
                <a:ea typeface="Consolas"/>
                <a:cs typeface="Consolas"/>
                <a:sym typeface="Consolas"/>
              </a:rPr>
              <a:t>for (Tüüp muutuja : kollektsioon) {}</a:t>
            </a:r>
            <a:endParaRPr/>
          </a:p>
          <a:p>
            <a:pPr marL="342900" lvl="0" indent="-342900" algn="l" rtl="0">
              <a:lnSpc>
                <a:spcPct val="140000"/>
              </a:lnSpc>
              <a:spcBef>
                <a:spcPts val="400"/>
              </a:spcBef>
              <a:spcAft>
                <a:spcPts val="0"/>
              </a:spcAft>
              <a:buClr>
                <a:srgbClr val="0066CC"/>
              </a:buClr>
              <a:buSzPts val="2000"/>
              <a:buFont typeface="Roboto Slab"/>
              <a:buChar char="–"/>
            </a:pPr>
            <a:r>
              <a:rPr lang="et-EE"/>
              <a:t>Listidega saab kasutada ka indeksipõhist pärimist</a:t>
            </a:r>
            <a:endParaRPr/>
          </a:p>
          <a:p>
            <a:pPr marL="342900" lvl="0" indent="-342900" algn="l" rtl="0">
              <a:lnSpc>
                <a:spcPct val="140000"/>
              </a:lnSpc>
              <a:spcBef>
                <a:spcPts val="400"/>
              </a:spcBef>
              <a:spcAft>
                <a:spcPts val="0"/>
              </a:spcAft>
              <a:buClr>
                <a:srgbClr val="0066CC"/>
              </a:buClr>
              <a:buSzPts val="2000"/>
              <a:buFont typeface="Roboto Slab"/>
              <a:buChar char="–"/>
            </a:pPr>
            <a:r>
              <a:rPr lang="et-EE"/>
              <a:t>Set-ide ja Map-idega töötamisel saab kasutada iteraatorit (meetodid hasNext() ja next())</a:t>
            </a:r>
            <a:endParaRPr/>
          </a:p>
          <a:p>
            <a:pPr marL="342900" lvl="0" indent="-342900" algn="l" rtl="0">
              <a:lnSpc>
                <a:spcPct val="140000"/>
              </a:lnSpc>
              <a:spcBef>
                <a:spcPts val="400"/>
              </a:spcBef>
              <a:spcAft>
                <a:spcPts val="0"/>
              </a:spcAft>
              <a:buClr>
                <a:srgbClr val="0066CC"/>
              </a:buClr>
              <a:buSzPts val="2000"/>
              <a:buFont typeface="Roboto Slab"/>
              <a:buChar char="–"/>
            </a:pPr>
            <a:r>
              <a:rPr lang="et-EE"/>
              <a:t>Map-idelt on võimalik eraldi pärida nii võtmeid kui väärtuseid</a:t>
            </a:r>
            <a:endParaRPr/>
          </a:p>
          <a:p>
            <a:pPr marL="540000" lvl="1" indent="-287999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66CC"/>
              </a:buClr>
              <a:buSzPts val="1800"/>
              <a:buChar char="–"/>
            </a:pPr>
            <a:r>
              <a:rPr lang="et-EE"/>
              <a:t>hashtable.values() – annab väärtused</a:t>
            </a:r>
            <a:endParaRPr/>
          </a:p>
          <a:p>
            <a:pPr marL="540000" lvl="1" indent="-287999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66CC"/>
              </a:buClr>
              <a:buSzPts val="1800"/>
              <a:buChar char="–"/>
            </a:pPr>
            <a:r>
              <a:rPr lang="et-EE"/>
              <a:t>hashtable.keySet() – annab võtmed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>
            <a:spLocks noGrp="1"/>
          </p:cNvSpPr>
          <p:nvPr>
            <p:ph type="title"/>
          </p:nvPr>
        </p:nvSpPr>
        <p:spPr>
          <a:xfrm>
            <a:off x="0" y="47765"/>
            <a:ext cx="6948264" cy="939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52000" tIns="288000" rIns="720000" bIns="21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Slab"/>
              <a:buNone/>
            </a:pPr>
            <a:r>
              <a:rPr lang="et-EE"/>
              <a:t>Töö kollektsioonidega</a:t>
            </a:r>
            <a:endParaRPr/>
          </a:p>
        </p:txBody>
      </p:sp>
      <p:sp>
        <p:nvSpPr>
          <p:cNvPr id="140" name="Google Shape;140;p21"/>
          <p:cNvSpPr txBox="1">
            <a:spLocks noGrp="1"/>
          </p:cNvSpPr>
          <p:nvPr>
            <p:ph type="body" idx="1"/>
          </p:nvPr>
        </p:nvSpPr>
        <p:spPr>
          <a:xfrm>
            <a:off x="755576" y="1419622"/>
            <a:ext cx="7704856" cy="3240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66CC"/>
              </a:buClr>
              <a:buSzPts val="1850"/>
              <a:buFont typeface="Roboto Slab"/>
              <a:buChar char="–"/>
            </a:pPr>
            <a:r>
              <a:rPr lang="et-EE" sz="1850" dirty="0"/>
              <a:t>enamikul kollektsioonidest saab elemendi kätte järjekorranumbri või võtme järgi</a:t>
            </a:r>
            <a:endParaRPr dirty="0"/>
          </a:p>
          <a:p>
            <a:pPr marL="342900" lvl="0" indent="-342900" algn="l" rtl="0">
              <a:lnSpc>
                <a:spcPct val="150000"/>
              </a:lnSpc>
              <a:spcBef>
                <a:spcPts val="370"/>
              </a:spcBef>
              <a:spcAft>
                <a:spcPts val="0"/>
              </a:spcAft>
              <a:buClr>
                <a:srgbClr val="0066CC"/>
              </a:buClr>
              <a:buSzPts val="1850"/>
              <a:buFont typeface="Roboto Slab"/>
              <a:buChar char="–"/>
            </a:pPr>
            <a:r>
              <a:rPr lang="et-EE" sz="1850" dirty="0"/>
              <a:t>enamikul kollektsioonidel on meetodid elemendi lisamiseks (</a:t>
            </a:r>
            <a:r>
              <a:rPr lang="et-EE" sz="1850" dirty="0" err="1"/>
              <a:t>add</a:t>
            </a:r>
            <a:r>
              <a:rPr lang="et-EE" sz="1850" dirty="0"/>
              <a:t> või </a:t>
            </a:r>
            <a:r>
              <a:rPr lang="et-EE" sz="1850" dirty="0" err="1"/>
              <a:t>push</a:t>
            </a:r>
            <a:r>
              <a:rPr lang="et-EE" sz="1850" dirty="0"/>
              <a:t>), elemendi muutmiseks (</a:t>
            </a:r>
            <a:r>
              <a:rPr lang="et-EE" sz="1850" dirty="0" err="1"/>
              <a:t>set</a:t>
            </a:r>
            <a:r>
              <a:rPr lang="et-EE" sz="1850" dirty="0"/>
              <a:t>), elemendi eemaldamiseks (</a:t>
            </a:r>
            <a:r>
              <a:rPr lang="et-EE" sz="1850" dirty="0" err="1"/>
              <a:t>remove</a:t>
            </a:r>
            <a:r>
              <a:rPr lang="et-EE" sz="1850" dirty="0"/>
              <a:t>)</a:t>
            </a:r>
            <a:endParaRPr dirty="0"/>
          </a:p>
          <a:p>
            <a:pPr marL="342900" lvl="0" indent="-342900" algn="l" rtl="0">
              <a:lnSpc>
                <a:spcPct val="150000"/>
              </a:lnSpc>
              <a:spcBef>
                <a:spcPts val="370"/>
              </a:spcBef>
              <a:spcAft>
                <a:spcPts val="0"/>
              </a:spcAft>
              <a:buClr>
                <a:srgbClr val="0066CC"/>
              </a:buClr>
              <a:buSzPts val="1850"/>
              <a:buFont typeface="Roboto Slab"/>
              <a:buChar char="–"/>
            </a:pPr>
            <a:r>
              <a:rPr lang="et-EE" sz="1850" dirty="0"/>
              <a:t>mitmel kollektsioonil on meetod massiiviks teisendamiseks (</a:t>
            </a:r>
            <a:r>
              <a:rPr lang="et-EE" sz="1850" dirty="0" err="1"/>
              <a:t>toArray</a:t>
            </a:r>
            <a:r>
              <a:rPr lang="et-EE" sz="1850" dirty="0"/>
              <a:t>)</a:t>
            </a:r>
            <a:r>
              <a:rPr lang="en-US" sz="1850" dirty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>
            <a:spLocks noGrp="1"/>
          </p:cNvSpPr>
          <p:nvPr>
            <p:ph type="title"/>
          </p:nvPr>
        </p:nvSpPr>
        <p:spPr>
          <a:xfrm>
            <a:off x="0" y="47765"/>
            <a:ext cx="6948264" cy="939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52000" tIns="288000" rIns="720000" bIns="21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Slab"/>
              <a:buNone/>
            </a:pPr>
            <a:r>
              <a:rPr lang="et-EE" dirty="0"/>
              <a:t>Ülesanne 1</a:t>
            </a:r>
            <a:endParaRPr dirty="0"/>
          </a:p>
        </p:txBody>
      </p:sp>
      <p:sp>
        <p:nvSpPr>
          <p:cNvPr id="59" name="Google Shape;59;p8"/>
          <p:cNvSpPr txBox="1">
            <a:spLocks noGrp="1"/>
          </p:cNvSpPr>
          <p:nvPr>
            <p:ph type="body" idx="1"/>
          </p:nvPr>
        </p:nvSpPr>
        <p:spPr>
          <a:xfrm>
            <a:off x="719572" y="1376760"/>
            <a:ext cx="7704856" cy="3240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/>
            <a:r>
              <a:rPr lang="et-EE" dirty="0"/>
              <a:t>Täienda </a:t>
            </a:r>
            <a:r>
              <a:rPr lang="et-EE" b="1" dirty="0"/>
              <a:t>Lesson1MathUtil</a:t>
            </a:r>
            <a:r>
              <a:rPr lang="et-EE" dirty="0"/>
              <a:t> klassi </a:t>
            </a:r>
            <a:r>
              <a:rPr lang="et-EE" dirty="0" err="1"/>
              <a:t>main</a:t>
            </a:r>
            <a:r>
              <a:rPr lang="et-EE" dirty="0"/>
              <a:t> meetodit</a:t>
            </a:r>
          </a:p>
          <a:p>
            <a:pPr marL="0" lvl="0" indent="0"/>
            <a:endParaRPr lang="et-EE" dirty="0"/>
          </a:p>
          <a:p>
            <a:pPr marL="0" lvl="0" indent="0"/>
            <a:r>
              <a:rPr lang="et-EE" dirty="0"/>
              <a:t>Loe sisse 2 täis arvu ja tagasta nendest väikseim</a:t>
            </a:r>
          </a:p>
          <a:p>
            <a:pPr marL="0" lvl="0" indent="0"/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4031737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>
            <a:spLocks noGrp="1"/>
          </p:cNvSpPr>
          <p:nvPr>
            <p:ph type="title"/>
          </p:nvPr>
        </p:nvSpPr>
        <p:spPr>
          <a:xfrm>
            <a:off x="0" y="47765"/>
            <a:ext cx="6948264" cy="939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52000" tIns="288000" rIns="720000" bIns="21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Slab"/>
              <a:buNone/>
            </a:pPr>
            <a:r>
              <a:rPr lang="et-EE" dirty="0"/>
              <a:t>Ülesanne 2</a:t>
            </a:r>
            <a:endParaRPr dirty="0"/>
          </a:p>
        </p:txBody>
      </p:sp>
      <p:sp>
        <p:nvSpPr>
          <p:cNvPr id="59" name="Google Shape;59;p8"/>
          <p:cNvSpPr txBox="1">
            <a:spLocks noGrp="1"/>
          </p:cNvSpPr>
          <p:nvPr>
            <p:ph type="body" idx="1"/>
          </p:nvPr>
        </p:nvSpPr>
        <p:spPr>
          <a:xfrm>
            <a:off x="719572" y="1376760"/>
            <a:ext cx="7704856" cy="3240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/>
            <a:r>
              <a:rPr lang="et-EE" dirty="0"/>
              <a:t>Täienda </a:t>
            </a:r>
            <a:r>
              <a:rPr lang="et-EE" b="1" dirty="0"/>
              <a:t>Lesson1MathUtil</a:t>
            </a:r>
            <a:r>
              <a:rPr lang="et-EE" dirty="0"/>
              <a:t> klassi </a:t>
            </a:r>
            <a:r>
              <a:rPr lang="et-EE" dirty="0" err="1"/>
              <a:t>main</a:t>
            </a:r>
            <a:r>
              <a:rPr lang="et-EE" dirty="0"/>
              <a:t> meetodit nii, et oleks võimalik välja kutsuda kõiki varem </a:t>
            </a:r>
            <a:r>
              <a:rPr lang="et-EE" dirty="0" err="1"/>
              <a:t>implementeeritud</a:t>
            </a:r>
            <a:r>
              <a:rPr lang="et-EE" dirty="0"/>
              <a:t> meetodeid.</a:t>
            </a:r>
          </a:p>
          <a:p>
            <a:pPr marL="0" lvl="0" indent="0"/>
            <a:r>
              <a:rPr lang="et-EE" dirty="0"/>
              <a:t>Näiteks sisendi peale:</a:t>
            </a:r>
          </a:p>
          <a:p>
            <a:pPr marL="0" lvl="0" indent="0"/>
            <a:r>
              <a:rPr lang="et-EE" dirty="0"/>
              <a:t>Min</a:t>
            </a:r>
          </a:p>
          <a:p>
            <a:pPr marL="0" lvl="0" indent="0"/>
            <a:r>
              <a:rPr lang="et-EE" dirty="0"/>
              <a:t>1 3</a:t>
            </a:r>
          </a:p>
          <a:p>
            <a:pPr marL="0" lvl="0" indent="0"/>
            <a:endParaRPr lang="et-EE" dirty="0"/>
          </a:p>
          <a:p>
            <a:pPr marL="0" lvl="0" indent="0"/>
            <a:r>
              <a:rPr lang="et-EE" dirty="0"/>
              <a:t>Väljund:</a:t>
            </a:r>
          </a:p>
          <a:p>
            <a:pPr marL="0" lvl="0" indent="0"/>
            <a:r>
              <a:rPr lang="et-EE" dirty="0"/>
              <a:t>1</a:t>
            </a:r>
          </a:p>
          <a:p>
            <a:pPr marL="0" lvl="0" indent="0"/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3987468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>
            <a:spLocks noGrp="1"/>
          </p:cNvSpPr>
          <p:nvPr>
            <p:ph type="title"/>
          </p:nvPr>
        </p:nvSpPr>
        <p:spPr>
          <a:xfrm>
            <a:off x="0" y="47765"/>
            <a:ext cx="6948264" cy="939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52000" tIns="288000" rIns="720000" bIns="21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Slab"/>
              <a:buNone/>
            </a:pPr>
            <a:r>
              <a:rPr lang="et-EE"/>
              <a:t>Stringide võrdlemine  </a:t>
            </a:r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body" idx="1"/>
          </p:nvPr>
        </p:nvSpPr>
        <p:spPr>
          <a:xfrm>
            <a:off x="755576" y="1419622"/>
            <a:ext cx="7704856" cy="3240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CC"/>
              </a:buClr>
              <a:buSzPts val="2000"/>
              <a:buFont typeface="Calibri"/>
              <a:buNone/>
            </a:pPr>
            <a:r>
              <a:rPr lang="et-EE"/>
              <a:t>String s1 = "Elon Musk";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6CC"/>
              </a:buClr>
              <a:buSzPts val="2000"/>
              <a:buFont typeface="Calibri"/>
              <a:buNone/>
            </a:pPr>
            <a:r>
              <a:rPr lang="et-EE"/>
              <a:t>String s2 = "Elon";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6CC"/>
              </a:buClr>
              <a:buSzPts val="2000"/>
              <a:buFont typeface="Calibri"/>
              <a:buNone/>
            </a:pPr>
            <a:r>
              <a:rPr lang="et-EE"/>
              <a:t>String s3 = "Musk";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6CC"/>
              </a:buClr>
              <a:buSzPts val="2000"/>
              <a:buFont typeface="Calibri"/>
              <a:buNone/>
            </a:pPr>
            <a:r>
              <a:rPr lang="et-EE"/>
              <a:t>String s4 = s2 + " " + s3;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6CC"/>
              </a:buClr>
              <a:buSzPts val="2000"/>
              <a:buFont typeface="Calibri"/>
              <a:buNone/>
            </a:pPr>
            <a:r>
              <a:rPr lang="et-EE"/>
              <a:t>boolean b = s4 == s1; // tulemus on </a:t>
            </a:r>
            <a:r>
              <a:rPr lang="et-EE" b="1"/>
              <a:t>false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6CC"/>
              </a:buClr>
              <a:buSzPts val="2000"/>
              <a:buFont typeface="Calibri"/>
              <a:buNone/>
            </a:pPr>
            <a:r>
              <a:rPr lang="et-EE"/>
              <a:t>b = s4.equals(s1); // tulemus on </a:t>
            </a:r>
            <a:r>
              <a:rPr lang="et-EE" b="1"/>
              <a:t>true</a:t>
            </a:r>
            <a:endParaRPr b="1"/>
          </a:p>
        </p:txBody>
      </p:sp>
    </p:spTree>
    <p:extLst>
      <p:ext uri="{BB962C8B-B14F-4D97-AF65-F5344CB8AC3E}">
        <p14:creationId xmlns:p14="http://schemas.microsoft.com/office/powerpoint/2010/main" val="942009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 txBox="1">
            <a:spLocks noGrp="1"/>
          </p:cNvSpPr>
          <p:nvPr>
            <p:ph type="title"/>
          </p:nvPr>
        </p:nvSpPr>
        <p:spPr>
          <a:xfrm>
            <a:off x="0" y="47765"/>
            <a:ext cx="6948264" cy="939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52000" tIns="288000" rIns="720000" bIns="21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Slab"/>
              <a:buNone/>
            </a:pPr>
            <a:r>
              <a:rPr lang="et-EE"/>
              <a:t>Teisendused</a:t>
            </a:r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body" idx="1"/>
          </p:nvPr>
        </p:nvSpPr>
        <p:spPr>
          <a:xfrm>
            <a:off x="755576" y="1419622"/>
            <a:ext cx="7704856" cy="3240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66CC"/>
              </a:buClr>
              <a:buSzPts val="2000"/>
              <a:buFont typeface="Roboto Slab"/>
              <a:buChar char="–"/>
            </a:pPr>
            <a:r>
              <a:rPr lang="et-EE"/>
              <a:t>Arve saab omavahel (mitte alati) teisendada hõlpsasti </a:t>
            </a:r>
            <a:endParaRPr/>
          </a:p>
          <a:p>
            <a:pPr marL="342900" lvl="0" indent="-3429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66CC"/>
              </a:buClr>
              <a:buSzPts val="2000"/>
              <a:buFont typeface="Roboto Slab"/>
              <a:buChar char="–"/>
            </a:pPr>
            <a:r>
              <a:rPr lang="et-EE"/>
              <a:t>Arve saab teisendada tekstiks (stringiks) .toString(), String.valueOf()</a:t>
            </a:r>
            <a:endParaRPr/>
          </a:p>
          <a:p>
            <a:pPr marL="342900" lvl="0" indent="-3429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66CC"/>
              </a:buClr>
              <a:buSzPts val="2000"/>
              <a:buFont typeface="Roboto Slab"/>
              <a:buChar char="–"/>
            </a:pPr>
            <a:r>
              <a:rPr lang="et-EE"/>
              <a:t>Tekste saab (kui võimalik) teisendada arvuks (näiteks Integer.parseInt())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title"/>
          </p:nvPr>
        </p:nvSpPr>
        <p:spPr>
          <a:xfrm>
            <a:off x="0" y="47765"/>
            <a:ext cx="6948264" cy="939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52000" tIns="288000" rIns="720000" bIns="21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Slab"/>
              <a:buNone/>
            </a:pPr>
            <a:r>
              <a:rPr lang="et-EE"/>
              <a:t>Teisendused (näiteid)</a:t>
            </a:r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body" idx="1"/>
          </p:nvPr>
        </p:nvSpPr>
        <p:spPr>
          <a:xfrm>
            <a:off x="755576" y="1419622"/>
            <a:ext cx="7704856" cy="3240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66CC"/>
              </a:buClr>
              <a:buSzPts val="1400"/>
              <a:buFont typeface="Calibri"/>
              <a:buNone/>
            </a:pPr>
            <a:r>
              <a:rPr lang="et-EE" sz="1400" b="1"/>
              <a:t>// arve saab teisendada lühemast pikemasse tüüpi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66CC"/>
              </a:buClr>
              <a:buSzPts val="1400"/>
              <a:buFont typeface="Calibri"/>
              <a:buNone/>
            </a:pPr>
            <a:r>
              <a:rPr lang="et-EE" sz="1400" b="1"/>
              <a:t>int i = 7; byte b = i;  </a:t>
            </a:r>
            <a:r>
              <a:rPr lang="et-EE" sz="1400"/>
              <a:t>// </a:t>
            </a:r>
            <a:r>
              <a:rPr lang="et-EE" sz="1400">
                <a:solidFill>
                  <a:srgbClr val="FF0000"/>
                </a:solidFill>
              </a:rPr>
              <a:t>kompilaator annab vea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66CC"/>
              </a:buClr>
              <a:buSzPts val="1400"/>
              <a:buFont typeface="Calibri"/>
              <a:buNone/>
            </a:pPr>
            <a:r>
              <a:rPr lang="et-EE" sz="1400" b="1"/>
              <a:t>byte b = 7; int i = b;  </a:t>
            </a:r>
            <a:r>
              <a:rPr lang="et-EE" sz="1400"/>
              <a:t>// viga ei ole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66CC"/>
              </a:buClr>
              <a:buSzPts val="1400"/>
              <a:buFont typeface="Calibri"/>
              <a:buNone/>
            </a:pPr>
            <a:endParaRPr sz="1400"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66CC"/>
              </a:buClr>
              <a:buSzPts val="1400"/>
              <a:buFont typeface="Calibri"/>
              <a:buNone/>
            </a:pPr>
            <a:r>
              <a:rPr lang="et-EE" sz="1400"/>
              <a:t>// arve saab teisendada ka pikemast lühemasse tüüpi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66CC"/>
              </a:buClr>
              <a:buSzPts val="1400"/>
              <a:buFont typeface="Calibri"/>
              <a:buNone/>
            </a:pPr>
            <a:r>
              <a:rPr lang="et-EE" sz="1400" b="1"/>
              <a:t>Integer i = 7; byte b = i.byteValue(); </a:t>
            </a:r>
            <a:r>
              <a:rPr lang="et-EE" sz="1400"/>
              <a:t>// OK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66CC"/>
              </a:buClr>
              <a:buSzPts val="1400"/>
              <a:buFont typeface="Calibri"/>
              <a:buNone/>
            </a:pPr>
            <a:r>
              <a:rPr lang="et-EE" sz="1400" b="1"/>
              <a:t>Integer i = 777; byte b = i.byteValue(); </a:t>
            </a:r>
            <a:r>
              <a:rPr lang="et-EE" sz="1400"/>
              <a:t>// = 9, 777 = 0x03</a:t>
            </a:r>
            <a:r>
              <a:rPr lang="et-EE" sz="1400" b="1"/>
              <a:t>09</a:t>
            </a:r>
            <a:r>
              <a:rPr lang="et-EE" sz="1400"/>
              <a:t> – byteValue võtab viimase baidi (bittides - 00000011</a:t>
            </a:r>
            <a:r>
              <a:rPr lang="et-EE" sz="1400" b="1"/>
              <a:t> 00001001</a:t>
            </a:r>
            <a:r>
              <a:rPr lang="et-EE" sz="1400"/>
              <a:t>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66CC"/>
              </a:buClr>
              <a:buSzPts val="1400"/>
              <a:buFont typeface="Calibri"/>
              <a:buNone/>
            </a:pPr>
            <a:endParaRPr sz="1400"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66CC"/>
              </a:buClr>
              <a:buSzPts val="1400"/>
              <a:buFont typeface="Calibri"/>
              <a:buNone/>
            </a:pPr>
            <a:r>
              <a:rPr lang="et-EE" sz="1400" b="1"/>
              <a:t>int i = 7; byte b = i.byteValue(); </a:t>
            </a:r>
            <a:r>
              <a:rPr lang="et-EE" sz="1400"/>
              <a:t>// </a:t>
            </a:r>
            <a:r>
              <a:rPr lang="et-EE" sz="1400">
                <a:solidFill>
                  <a:srgbClr val="FF0000"/>
                </a:solidFill>
              </a:rPr>
              <a:t>viga, int pole klass ja tal pole meetodeid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66CC"/>
              </a:buClr>
              <a:buSzPts val="1400"/>
              <a:buFont typeface="Calibri"/>
              <a:buNone/>
            </a:pPr>
            <a:endParaRPr sz="1400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66CC"/>
              </a:buClr>
              <a:buSzPts val="1400"/>
              <a:buFont typeface="Calibri"/>
              <a:buNone/>
            </a:pPr>
            <a:r>
              <a:rPr lang="et-EE" sz="1400" b="1"/>
              <a:t>int i = 7; byte bx = ((Integer)i).byteValue();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66CC"/>
              </a:buClr>
              <a:buSzPts val="1400"/>
              <a:buFont typeface="Calibri"/>
              <a:buNone/>
            </a:pPr>
            <a:r>
              <a:rPr lang="et-EE" sz="1400"/>
              <a:t>// siin on kasutatud tüübiteisenduse tehet casting</a:t>
            </a:r>
            <a:endParaRPr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>
            <a:spLocks noGrp="1"/>
          </p:cNvSpPr>
          <p:nvPr>
            <p:ph type="title"/>
          </p:nvPr>
        </p:nvSpPr>
        <p:spPr>
          <a:xfrm>
            <a:off x="0" y="47765"/>
            <a:ext cx="6948264" cy="939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52000" tIns="288000" rIns="720000" bIns="21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Slab"/>
              <a:buNone/>
            </a:pPr>
            <a:r>
              <a:rPr lang="et-EE"/>
              <a:t>Teisendused (näiteid) ...</a:t>
            </a:r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55576" y="1419622"/>
            <a:ext cx="7704856" cy="3240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CC"/>
              </a:buClr>
              <a:buSzPts val="2000"/>
              <a:buFont typeface="Calibri"/>
              <a:buNone/>
            </a:pPr>
            <a:r>
              <a:rPr lang="et-EE" b="1"/>
              <a:t>String four = "4"; </a:t>
            </a:r>
            <a:r>
              <a:rPr lang="et-EE"/>
              <a:t>// see on tekst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6CC"/>
              </a:buClr>
              <a:buSzPts val="2000"/>
              <a:buFont typeface="Calibri"/>
              <a:buNone/>
            </a:pPr>
            <a:r>
              <a:rPr lang="et-EE" b="1"/>
              <a:t>int i = Integer.parseInt(four); </a:t>
            </a:r>
            <a:r>
              <a:rPr lang="et-EE"/>
              <a:t>// OK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6CC"/>
              </a:buClr>
              <a:buSzPts val="2000"/>
              <a:buFont typeface="Calibri"/>
              <a:buNone/>
            </a:pPr>
            <a:r>
              <a:rPr lang="et-EE" b="1"/>
              <a:t>i = Integer.parseInt("tere"); </a:t>
            </a:r>
            <a:r>
              <a:rPr lang="et-EE"/>
              <a:t>// </a:t>
            </a:r>
            <a:r>
              <a:rPr lang="et-EE">
                <a:solidFill>
                  <a:srgbClr val="FF0000"/>
                </a:solidFill>
              </a:rPr>
              <a:t>viga täitmisel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6CC"/>
              </a:buClr>
              <a:buSzPts val="2000"/>
              <a:buFont typeface="Calibri"/>
              <a:buNone/>
            </a:pPr>
            <a:r>
              <a:rPr lang="et-EE" b="1"/>
              <a:t>String vastus = i.toString(); </a:t>
            </a:r>
            <a:r>
              <a:rPr lang="et-EE"/>
              <a:t>// </a:t>
            </a:r>
            <a:r>
              <a:rPr lang="et-EE">
                <a:solidFill>
                  <a:srgbClr val="FF0000"/>
                </a:solidFill>
              </a:rPr>
              <a:t>viga - pole klass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6CC"/>
              </a:buClr>
              <a:buSzPts val="2000"/>
              <a:buFont typeface="Calibri"/>
              <a:buNone/>
            </a:pPr>
            <a:r>
              <a:rPr lang="et-EE" b="1"/>
              <a:t>String vastus = ((Integer)i).toString();</a:t>
            </a:r>
            <a:r>
              <a:rPr lang="et-EE"/>
              <a:t> // OK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6CC"/>
              </a:buClr>
              <a:buSzPts val="2000"/>
              <a:buFont typeface="Calibri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6CC"/>
              </a:buClr>
              <a:buSzPts val="2000"/>
              <a:buFont typeface="Calibri"/>
              <a:buNone/>
            </a:pPr>
            <a:r>
              <a:rPr lang="et-EE"/>
              <a:t>// klassidel on enamasti meetod, kuidas teksti sellesse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6CC"/>
              </a:buClr>
              <a:buSzPts val="2000"/>
              <a:buFont typeface="Calibri"/>
              <a:buNone/>
            </a:pPr>
            <a:r>
              <a:rPr lang="et-EE"/>
              <a:t>// klassi teisendada (parseX) ja kuidas klassi</a:t>
            </a:r>
            <a:br>
              <a:rPr lang="et-EE"/>
            </a:br>
            <a:r>
              <a:rPr lang="et-EE"/>
              <a:t>// stringiks teisendada (toString)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6CC"/>
              </a:buClr>
              <a:buSzPts val="2000"/>
              <a:buFont typeface="Calibri"/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>
            <a:spLocks noGrp="1"/>
          </p:cNvSpPr>
          <p:nvPr>
            <p:ph type="title"/>
          </p:nvPr>
        </p:nvSpPr>
        <p:spPr>
          <a:xfrm>
            <a:off x="0" y="47765"/>
            <a:ext cx="6948264" cy="939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52000" tIns="288000" rIns="720000" bIns="21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Slab"/>
              <a:buNone/>
            </a:pPr>
            <a:r>
              <a:rPr lang="et-EE"/>
              <a:t>Mõiste muutumatu</a:t>
            </a:r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body" idx="1"/>
          </p:nvPr>
        </p:nvSpPr>
        <p:spPr>
          <a:xfrm>
            <a:off x="755576" y="1419622"/>
            <a:ext cx="7704856" cy="3240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66CC"/>
              </a:buClr>
              <a:buSzPts val="1700"/>
              <a:buFont typeface="Roboto Slab"/>
              <a:buChar char="–"/>
            </a:pPr>
            <a:r>
              <a:rPr lang="et-EE" sz="1700"/>
              <a:t>Muutuja kõrval on teine mõiste muutumatu</a:t>
            </a:r>
            <a:endParaRPr/>
          </a:p>
          <a:p>
            <a:pPr marL="540000" lvl="1" indent="-287999" algn="l" rtl="0">
              <a:lnSpc>
                <a:spcPct val="90000"/>
              </a:lnSpc>
              <a:spcBef>
                <a:spcPts val="306"/>
              </a:spcBef>
              <a:spcAft>
                <a:spcPts val="0"/>
              </a:spcAft>
              <a:buClr>
                <a:srgbClr val="0066CC"/>
              </a:buClr>
              <a:buSzPts val="1530"/>
              <a:buChar char="–"/>
            </a:pPr>
            <a:r>
              <a:rPr lang="et-EE" sz="1530"/>
              <a:t>"muutuja" nime saab "lukku keerata", lisades tema ette final</a:t>
            </a:r>
            <a:endParaRPr sz="1530"/>
          </a:p>
          <a:p>
            <a:pPr marL="252000" lvl="1" indent="0" algn="l" rtl="0">
              <a:lnSpc>
                <a:spcPct val="90000"/>
              </a:lnSpc>
              <a:spcBef>
                <a:spcPts val="306"/>
              </a:spcBef>
              <a:spcAft>
                <a:spcPts val="0"/>
              </a:spcAft>
              <a:buClr>
                <a:srgbClr val="0066CC"/>
              </a:buClr>
              <a:buSzPts val="1530"/>
              <a:buNone/>
            </a:pPr>
            <a:endParaRPr sz="1530" b="1"/>
          </a:p>
          <a:p>
            <a:pPr marL="252000" lvl="1" indent="0" algn="l" rtl="0">
              <a:lnSpc>
                <a:spcPct val="90000"/>
              </a:lnSpc>
              <a:spcBef>
                <a:spcPts val="306"/>
              </a:spcBef>
              <a:spcAft>
                <a:spcPts val="0"/>
              </a:spcAft>
              <a:buClr>
                <a:srgbClr val="0066CC"/>
              </a:buClr>
              <a:buSzPts val="1530"/>
              <a:buNone/>
            </a:pPr>
            <a:r>
              <a:rPr lang="et-EE" sz="1530" b="1">
                <a:latin typeface="Courier New"/>
                <a:ea typeface="Courier New"/>
                <a:cs typeface="Courier New"/>
                <a:sym typeface="Courier New"/>
              </a:rPr>
              <a:t>    final</a:t>
            </a:r>
            <a:r>
              <a:rPr lang="et-EE" sz="1530">
                <a:latin typeface="Courier New"/>
                <a:ea typeface="Courier New"/>
                <a:cs typeface="Courier New"/>
                <a:sym typeface="Courier New"/>
              </a:rPr>
              <a:t> int FINGER_COUNT = 5;</a:t>
            </a:r>
            <a:endParaRPr/>
          </a:p>
          <a:p>
            <a:pPr marL="252000" lvl="1" indent="0" algn="l" rtl="0">
              <a:lnSpc>
                <a:spcPct val="90000"/>
              </a:lnSpc>
              <a:spcBef>
                <a:spcPts val="306"/>
              </a:spcBef>
              <a:spcAft>
                <a:spcPts val="0"/>
              </a:spcAft>
              <a:buClr>
                <a:srgbClr val="0066CC"/>
              </a:buClr>
              <a:buSzPts val="1530"/>
              <a:buNone/>
            </a:pPr>
            <a:endParaRPr sz="1530"/>
          </a:p>
          <a:p>
            <a:pPr marL="540000" lvl="1" indent="-287999" algn="l" rtl="0">
              <a:lnSpc>
                <a:spcPct val="90000"/>
              </a:lnSpc>
              <a:spcBef>
                <a:spcPts val="306"/>
              </a:spcBef>
              <a:spcAft>
                <a:spcPts val="0"/>
              </a:spcAft>
              <a:buClr>
                <a:srgbClr val="0066CC"/>
              </a:buClr>
              <a:buSzPts val="1530"/>
              <a:buChar char="–"/>
            </a:pPr>
            <a:r>
              <a:rPr lang="et-EE" sz="1530"/>
              <a:t>final muudab "muutuja" konstandiks, talle saab anda algväärtust ja vaid üks kord</a:t>
            </a:r>
            <a:endParaRPr/>
          </a:p>
          <a:p>
            <a:pPr marL="0" lvl="0" indent="0" algn="l" rtl="0">
              <a:lnSpc>
                <a:spcPct val="140000"/>
              </a:lnSpc>
              <a:spcBef>
                <a:spcPts val="340"/>
              </a:spcBef>
              <a:spcAft>
                <a:spcPts val="0"/>
              </a:spcAft>
              <a:buClr>
                <a:srgbClr val="0066CC"/>
              </a:buClr>
              <a:buSzPts val="1700"/>
              <a:buNone/>
            </a:pPr>
            <a:r>
              <a:rPr lang="et-EE" sz="1700"/>
              <a:t>         NB! konstandi nimi kirjutatakse kokkuleppeliselt SUURTÄHTEDEGA</a:t>
            </a:r>
            <a:endParaRPr/>
          </a:p>
          <a:p>
            <a:pPr marL="342900" lvl="0" indent="-342900" algn="l" rtl="0">
              <a:lnSpc>
                <a:spcPct val="140000"/>
              </a:lnSpc>
              <a:spcBef>
                <a:spcPts val="340"/>
              </a:spcBef>
              <a:spcAft>
                <a:spcPts val="0"/>
              </a:spcAft>
              <a:buClr>
                <a:srgbClr val="0066CC"/>
              </a:buClr>
              <a:buSzPts val="1700"/>
              <a:buFont typeface="Roboto Slab"/>
              <a:buChar char="–"/>
            </a:pPr>
            <a:r>
              <a:rPr lang="et-EE" sz="1700"/>
              <a:t>Mõned klassid (näiteks String) on olemuselt muutumatud. Seda tüüpi muutujale väärtust omistades luuakse mälus "uus eksemplar" ja vana jääb jõude</a:t>
            </a:r>
            <a:endParaRPr sz="1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1869</Words>
  <Application>Microsoft Office PowerPoint</Application>
  <PresentationFormat>On-screen Show (16:9)</PresentationFormat>
  <Paragraphs>265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Courier New</vt:lpstr>
      <vt:lpstr>Calibri</vt:lpstr>
      <vt:lpstr>Arial</vt:lpstr>
      <vt:lpstr>Roboto Slab</vt:lpstr>
      <vt:lpstr>Consolas</vt:lpstr>
      <vt:lpstr>Office Theme</vt:lpstr>
      <vt:lpstr>Java kursus</vt:lpstr>
      <vt:lpstr>Konsooli sisend</vt:lpstr>
      <vt:lpstr>Ülesanne 1</vt:lpstr>
      <vt:lpstr>Ülesanne 2</vt:lpstr>
      <vt:lpstr>Stringide võrdlemine  </vt:lpstr>
      <vt:lpstr>Teisendused</vt:lpstr>
      <vt:lpstr>Teisendused (näiteid)</vt:lpstr>
      <vt:lpstr>Teisendused (näiteid) ...</vt:lpstr>
      <vt:lpstr>Mõiste muutumatu</vt:lpstr>
      <vt:lpstr>Boxed primitives</vt:lpstr>
      <vt:lpstr>BigInteger, BigDecimal</vt:lpstr>
      <vt:lpstr>Massiiv (array)</vt:lpstr>
      <vt:lpstr>Massiiv ...</vt:lpstr>
      <vt:lpstr>Massiiv</vt:lpstr>
      <vt:lpstr>Massiiv ...</vt:lpstr>
      <vt:lpstr>Tsüklid</vt:lpstr>
      <vt:lpstr>for-tsükkel</vt:lpstr>
      <vt:lpstr>for-tsükkel ...</vt:lpstr>
      <vt:lpstr>while-tsükkel</vt:lpstr>
      <vt:lpstr>while-tsükkel ...</vt:lpstr>
      <vt:lpstr>do-tsükkel</vt:lpstr>
      <vt:lpstr>for-each-tsükkel</vt:lpstr>
      <vt:lpstr>for-each-tsükkel ...</vt:lpstr>
      <vt:lpstr>Kollektsioonid</vt:lpstr>
      <vt:lpstr>List ja ArrayList</vt:lpstr>
      <vt:lpstr>Set, HashSet, TreeSet</vt:lpstr>
      <vt:lpstr>Map, HashMap</vt:lpstr>
      <vt:lpstr>Tsüklid üle kollektsioonide</vt:lpstr>
      <vt:lpstr>Töö kollektsioonidega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kursus - kolmas päev</dc:title>
  <cp:lastModifiedBy>Siim Rebane</cp:lastModifiedBy>
  <cp:revision>6</cp:revision>
  <dcterms:modified xsi:type="dcterms:W3CDTF">2020-08-25T03:54:11Z</dcterms:modified>
</cp:coreProperties>
</file>