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5" r:id="rId3"/>
    <p:sldId id="267" r:id="rId4"/>
    <p:sldId id="268" r:id="rId5"/>
    <p:sldId id="269" r:id="rId6"/>
    <p:sldId id="272" r:id="rId7"/>
    <p:sldId id="275" r:id="rId8"/>
    <p:sldId id="273" r:id="rId9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82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28.09.2020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dirty="0"/>
              <a:t>Vali IT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JdbcTemplate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BAAAA4-7B1E-4756-9D82-FDE38FAC80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2645737"/>
            <a:ext cx="7990329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INSERT, UPDATE, DELETE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lause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(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tagasta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midagi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jdbcTemplate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SELECT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tagastab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1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tulba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ja 1 rea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jdbcTemplate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queryForObject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Select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tagastab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1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tulba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aga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mitu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rida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jdbcTemplate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queryForList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Select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tagastab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mitu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tulpa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aga 1 rea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jdbcTemplate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queryForObject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AccountRowMapper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Select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tagastab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mitu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tulpa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ja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mitu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rida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jdbcTemplate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AccountRowMapper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541958"/>
          </a:xfrm>
        </p:spPr>
        <p:txBody>
          <a:bodyPr>
            <a:normAutofit fontScale="90000"/>
          </a:bodyPr>
          <a:lstStyle/>
          <a:p>
            <a:r>
              <a:rPr lang="et-EE" dirty="0"/>
              <a:t>JOIN (INNER JOIN)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5CACFD9-E0C1-454E-BF61-22BA83F6D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383807"/>
              </p:ext>
            </p:extLst>
          </p:nvPr>
        </p:nvGraphicFramePr>
        <p:xfrm>
          <a:off x="539552" y="2564904"/>
          <a:ext cx="23153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93">
                  <a:extLst>
                    <a:ext uri="{9D8B030D-6E8A-4147-A177-3AD203B41FA5}">
                      <a16:colId xmlns:a16="http://schemas.microsoft.com/office/drawing/2014/main" val="549619114"/>
                    </a:ext>
                  </a:extLst>
                </a:gridCol>
                <a:gridCol w="1157693">
                  <a:extLst>
                    <a:ext uri="{9D8B030D-6E8A-4147-A177-3AD203B41FA5}">
                      <a16:colId xmlns:a16="http://schemas.microsoft.com/office/drawing/2014/main" val="348458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2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Random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9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255489-36F0-4245-9C88-CA0EC2B31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501340"/>
              </p:ext>
            </p:extLst>
          </p:nvPr>
        </p:nvGraphicFramePr>
        <p:xfrm>
          <a:off x="3563888" y="2569984"/>
          <a:ext cx="440918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727">
                  <a:extLst>
                    <a:ext uri="{9D8B030D-6E8A-4147-A177-3AD203B41FA5}">
                      <a16:colId xmlns:a16="http://schemas.microsoft.com/office/drawing/2014/main" val="549619114"/>
                    </a:ext>
                  </a:extLst>
                </a:gridCol>
                <a:gridCol w="1469727">
                  <a:extLst>
                    <a:ext uri="{9D8B030D-6E8A-4147-A177-3AD203B41FA5}">
                      <a16:colId xmlns:a16="http://schemas.microsoft.com/office/drawing/2014/main" val="3484580073"/>
                    </a:ext>
                  </a:extLst>
                </a:gridCol>
                <a:gridCol w="1469727">
                  <a:extLst>
                    <a:ext uri="{9D8B030D-6E8A-4147-A177-3AD203B41FA5}">
                      <a16:colId xmlns:a16="http://schemas.microsoft.com/office/drawing/2014/main" val="2372159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949"/>
                  </a:ext>
                </a:extLst>
              </a:tr>
              <a:tr h="187836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2020-02-15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2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2020-05-12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2020-06-25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2020-10-03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98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9AEA6A-5801-475E-8E8F-FD1B75B5A31C}"/>
              </a:ext>
            </a:extLst>
          </p:cNvPr>
          <p:cNvSpPr txBox="1"/>
          <p:nvPr/>
        </p:nvSpPr>
        <p:spPr>
          <a:xfrm>
            <a:off x="755576" y="215783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Employee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DC27-FC31-4E70-B912-5539AC55162A}"/>
              </a:ext>
            </a:extLst>
          </p:cNvPr>
          <p:cNvSpPr txBox="1"/>
          <p:nvPr/>
        </p:nvSpPr>
        <p:spPr>
          <a:xfrm>
            <a:off x="4714007" y="215783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Vacation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51B293-A6B9-433B-A433-F4A7DED89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1180"/>
              </p:ext>
            </p:extLst>
          </p:nvPr>
        </p:nvGraphicFramePr>
        <p:xfrm>
          <a:off x="557302" y="4581128"/>
          <a:ext cx="72550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11">
                  <a:extLst>
                    <a:ext uri="{9D8B030D-6E8A-4147-A177-3AD203B41FA5}">
                      <a16:colId xmlns:a16="http://schemas.microsoft.com/office/drawing/2014/main" val="4145843272"/>
                    </a:ext>
                  </a:extLst>
                </a:gridCol>
                <a:gridCol w="1451011">
                  <a:extLst>
                    <a:ext uri="{9D8B030D-6E8A-4147-A177-3AD203B41FA5}">
                      <a16:colId xmlns:a16="http://schemas.microsoft.com/office/drawing/2014/main" val="3533391638"/>
                    </a:ext>
                  </a:extLst>
                </a:gridCol>
                <a:gridCol w="1040668">
                  <a:extLst>
                    <a:ext uri="{9D8B030D-6E8A-4147-A177-3AD203B41FA5}">
                      <a16:colId xmlns:a16="http://schemas.microsoft.com/office/drawing/2014/main" val="52525430"/>
                    </a:ext>
                  </a:extLst>
                </a:gridCol>
                <a:gridCol w="1861354">
                  <a:extLst>
                    <a:ext uri="{9D8B030D-6E8A-4147-A177-3AD203B41FA5}">
                      <a16:colId xmlns:a16="http://schemas.microsoft.com/office/drawing/2014/main" val="1873597688"/>
                    </a:ext>
                  </a:extLst>
                </a:gridCol>
                <a:gridCol w="1451011">
                  <a:extLst>
                    <a:ext uri="{9D8B030D-6E8A-4147-A177-3AD203B41FA5}">
                      <a16:colId xmlns:a16="http://schemas.microsoft.com/office/drawing/2014/main" val="412706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e.Id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e.Name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2020-02-15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2020-05-12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2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2020-06-25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2036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6EC5D77-ADFD-44F3-BE79-6190CACDFAAF}"/>
              </a:ext>
            </a:extLst>
          </p:cNvPr>
          <p:cNvSpPr txBox="1"/>
          <p:nvPr/>
        </p:nvSpPr>
        <p:spPr>
          <a:xfrm>
            <a:off x="539552" y="155679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SELECT * FROM </a:t>
            </a:r>
            <a:r>
              <a:rPr lang="et-EE" dirty="0" err="1"/>
              <a:t>employee</a:t>
            </a:r>
            <a:r>
              <a:rPr lang="et-EE" dirty="0"/>
              <a:t> e JOIN </a:t>
            </a:r>
            <a:r>
              <a:rPr lang="et-EE" dirty="0" err="1"/>
              <a:t>vacation</a:t>
            </a:r>
            <a:r>
              <a:rPr lang="et-EE" dirty="0"/>
              <a:t> v ON e.id = </a:t>
            </a:r>
            <a:r>
              <a:rPr lang="et-EE" dirty="0" err="1"/>
              <a:t>v.employee_id</a:t>
            </a:r>
            <a:r>
              <a:rPr lang="et-E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541958"/>
          </a:xfrm>
        </p:spPr>
        <p:txBody>
          <a:bodyPr>
            <a:normAutofit fontScale="90000"/>
          </a:bodyPr>
          <a:lstStyle/>
          <a:p>
            <a:r>
              <a:rPr lang="et-EE" dirty="0"/>
              <a:t>JOIN (LEFT JOIN)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5CACFD9-E0C1-454E-BF61-22BA83F6D7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552" y="2564904"/>
          <a:ext cx="23153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93">
                  <a:extLst>
                    <a:ext uri="{9D8B030D-6E8A-4147-A177-3AD203B41FA5}">
                      <a16:colId xmlns:a16="http://schemas.microsoft.com/office/drawing/2014/main" val="549619114"/>
                    </a:ext>
                  </a:extLst>
                </a:gridCol>
                <a:gridCol w="1157693">
                  <a:extLst>
                    <a:ext uri="{9D8B030D-6E8A-4147-A177-3AD203B41FA5}">
                      <a16:colId xmlns:a16="http://schemas.microsoft.com/office/drawing/2014/main" val="348458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2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Random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9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255489-36F0-4245-9C88-CA0EC2B313DB}"/>
              </a:ext>
            </a:extLst>
          </p:cNvPr>
          <p:cNvGraphicFramePr>
            <a:graphicFrameLocks/>
          </p:cNvGraphicFramePr>
          <p:nvPr/>
        </p:nvGraphicFramePr>
        <p:xfrm>
          <a:off x="3563888" y="2569984"/>
          <a:ext cx="440918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727">
                  <a:extLst>
                    <a:ext uri="{9D8B030D-6E8A-4147-A177-3AD203B41FA5}">
                      <a16:colId xmlns:a16="http://schemas.microsoft.com/office/drawing/2014/main" val="549619114"/>
                    </a:ext>
                  </a:extLst>
                </a:gridCol>
                <a:gridCol w="1469727">
                  <a:extLst>
                    <a:ext uri="{9D8B030D-6E8A-4147-A177-3AD203B41FA5}">
                      <a16:colId xmlns:a16="http://schemas.microsoft.com/office/drawing/2014/main" val="3484580073"/>
                    </a:ext>
                  </a:extLst>
                </a:gridCol>
                <a:gridCol w="1469727">
                  <a:extLst>
                    <a:ext uri="{9D8B030D-6E8A-4147-A177-3AD203B41FA5}">
                      <a16:colId xmlns:a16="http://schemas.microsoft.com/office/drawing/2014/main" val="2372159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949"/>
                  </a:ext>
                </a:extLst>
              </a:tr>
              <a:tr h="187836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2020-02-15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2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2020-05-12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2020-06-25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2020-10-03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98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9AEA6A-5801-475E-8E8F-FD1B75B5A31C}"/>
              </a:ext>
            </a:extLst>
          </p:cNvPr>
          <p:cNvSpPr txBox="1"/>
          <p:nvPr/>
        </p:nvSpPr>
        <p:spPr>
          <a:xfrm>
            <a:off x="755576" y="215783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Employee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DC27-FC31-4E70-B912-5539AC55162A}"/>
              </a:ext>
            </a:extLst>
          </p:cNvPr>
          <p:cNvSpPr txBox="1"/>
          <p:nvPr/>
        </p:nvSpPr>
        <p:spPr>
          <a:xfrm>
            <a:off x="4714007" y="215783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Vacation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51B293-A6B9-433B-A433-F4A7DED89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04962"/>
              </p:ext>
            </p:extLst>
          </p:nvPr>
        </p:nvGraphicFramePr>
        <p:xfrm>
          <a:off x="557302" y="4581128"/>
          <a:ext cx="72550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11">
                  <a:extLst>
                    <a:ext uri="{9D8B030D-6E8A-4147-A177-3AD203B41FA5}">
                      <a16:colId xmlns:a16="http://schemas.microsoft.com/office/drawing/2014/main" val="4145843272"/>
                    </a:ext>
                  </a:extLst>
                </a:gridCol>
                <a:gridCol w="1451011">
                  <a:extLst>
                    <a:ext uri="{9D8B030D-6E8A-4147-A177-3AD203B41FA5}">
                      <a16:colId xmlns:a16="http://schemas.microsoft.com/office/drawing/2014/main" val="3533391638"/>
                    </a:ext>
                  </a:extLst>
                </a:gridCol>
                <a:gridCol w="1040668">
                  <a:extLst>
                    <a:ext uri="{9D8B030D-6E8A-4147-A177-3AD203B41FA5}">
                      <a16:colId xmlns:a16="http://schemas.microsoft.com/office/drawing/2014/main" val="52525430"/>
                    </a:ext>
                  </a:extLst>
                </a:gridCol>
                <a:gridCol w="1861354">
                  <a:extLst>
                    <a:ext uri="{9D8B030D-6E8A-4147-A177-3AD203B41FA5}">
                      <a16:colId xmlns:a16="http://schemas.microsoft.com/office/drawing/2014/main" val="1873597688"/>
                    </a:ext>
                  </a:extLst>
                </a:gridCol>
                <a:gridCol w="1451011">
                  <a:extLst>
                    <a:ext uri="{9D8B030D-6E8A-4147-A177-3AD203B41FA5}">
                      <a16:colId xmlns:a16="http://schemas.microsoft.com/office/drawing/2014/main" val="412706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e.Id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e.Name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2020-02-15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2020-05-12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2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2020-06-25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2036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6EC5D77-ADFD-44F3-BE79-6190CACDFAAF}"/>
              </a:ext>
            </a:extLst>
          </p:cNvPr>
          <p:cNvSpPr txBox="1"/>
          <p:nvPr/>
        </p:nvSpPr>
        <p:spPr>
          <a:xfrm>
            <a:off x="539552" y="155679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SELECT * FROM </a:t>
            </a:r>
            <a:r>
              <a:rPr lang="et-EE" dirty="0" err="1"/>
              <a:t>employee</a:t>
            </a:r>
            <a:r>
              <a:rPr lang="et-EE" dirty="0"/>
              <a:t> e </a:t>
            </a:r>
            <a:r>
              <a:rPr lang="et-EE" b="1" dirty="0"/>
              <a:t>LEFT</a:t>
            </a:r>
            <a:r>
              <a:rPr lang="et-EE" dirty="0"/>
              <a:t> JOIN </a:t>
            </a:r>
            <a:r>
              <a:rPr lang="et-EE" dirty="0" err="1"/>
              <a:t>vacation</a:t>
            </a:r>
            <a:r>
              <a:rPr lang="et-EE" dirty="0"/>
              <a:t> v ON e.id = </a:t>
            </a:r>
            <a:r>
              <a:rPr lang="et-EE" dirty="0" err="1"/>
              <a:t>v.employee_id</a:t>
            </a:r>
            <a:r>
              <a:rPr lang="et-E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8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541958"/>
          </a:xfrm>
        </p:spPr>
        <p:txBody>
          <a:bodyPr>
            <a:normAutofit fontScale="90000"/>
          </a:bodyPr>
          <a:lstStyle/>
          <a:p>
            <a:r>
              <a:rPr lang="et-EE" dirty="0"/>
              <a:t>JOIN (RIGHT JOIN)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5CACFD9-E0C1-454E-BF61-22BA83F6D7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552" y="2564904"/>
          <a:ext cx="23153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93">
                  <a:extLst>
                    <a:ext uri="{9D8B030D-6E8A-4147-A177-3AD203B41FA5}">
                      <a16:colId xmlns:a16="http://schemas.microsoft.com/office/drawing/2014/main" val="549619114"/>
                    </a:ext>
                  </a:extLst>
                </a:gridCol>
                <a:gridCol w="1157693">
                  <a:extLst>
                    <a:ext uri="{9D8B030D-6E8A-4147-A177-3AD203B41FA5}">
                      <a16:colId xmlns:a16="http://schemas.microsoft.com/office/drawing/2014/main" val="348458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2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Random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9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255489-36F0-4245-9C88-CA0EC2B313DB}"/>
              </a:ext>
            </a:extLst>
          </p:cNvPr>
          <p:cNvGraphicFramePr>
            <a:graphicFrameLocks/>
          </p:cNvGraphicFramePr>
          <p:nvPr/>
        </p:nvGraphicFramePr>
        <p:xfrm>
          <a:off x="3563888" y="2569984"/>
          <a:ext cx="440918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727">
                  <a:extLst>
                    <a:ext uri="{9D8B030D-6E8A-4147-A177-3AD203B41FA5}">
                      <a16:colId xmlns:a16="http://schemas.microsoft.com/office/drawing/2014/main" val="549619114"/>
                    </a:ext>
                  </a:extLst>
                </a:gridCol>
                <a:gridCol w="1469727">
                  <a:extLst>
                    <a:ext uri="{9D8B030D-6E8A-4147-A177-3AD203B41FA5}">
                      <a16:colId xmlns:a16="http://schemas.microsoft.com/office/drawing/2014/main" val="3484580073"/>
                    </a:ext>
                  </a:extLst>
                </a:gridCol>
                <a:gridCol w="1469727">
                  <a:extLst>
                    <a:ext uri="{9D8B030D-6E8A-4147-A177-3AD203B41FA5}">
                      <a16:colId xmlns:a16="http://schemas.microsoft.com/office/drawing/2014/main" val="2372159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949"/>
                  </a:ext>
                </a:extLst>
              </a:tr>
              <a:tr h="187836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2020-02-15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2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2020-05-12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2020-06-25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2020-10-03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98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9AEA6A-5801-475E-8E8F-FD1B75B5A31C}"/>
              </a:ext>
            </a:extLst>
          </p:cNvPr>
          <p:cNvSpPr txBox="1"/>
          <p:nvPr/>
        </p:nvSpPr>
        <p:spPr>
          <a:xfrm>
            <a:off x="755576" y="215783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Employee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DC27-FC31-4E70-B912-5539AC55162A}"/>
              </a:ext>
            </a:extLst>
          </p:cNvPr>
          <p:cNvSpPr txBox="1"/>
          <p:nvPr/>
        </p:nvSpPr>
        <p:spPr>
          <a:xfrm>
            <a:off x="4714007" y="215783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Vacation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51B293-A6B9-433B-A433-F4A7DED89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05149"/>
              </p:ext>
            </p:extLst>
          </p:nvPr>
        </p:nvGraphicFramePr>
        <p:xfrm>
          <a:off x="557302" y="4581128"/>
          <a:ext cx="72550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11">
                  <a:extLst>
                    <a:ext uri="{9D8B030D-6E8A-4147-A177-3AD203B41FA5}">
                      <a16:colId xmlns:a16="http://schemas.microsoft.com/office/drawing/2014/main" val="4145843272"/>
                    </a:ext>
                  </a:extLst>
                </a:gridCol>
                <a:gridCol w="1451011">
                  <a:extLst>
                    <a:ext uri="{9D8B030D-6E8A-4147-A177-3AD203B41FA5}">
                      <a16:colId xmlns:a16="http://schemas.microsoft.com/office/drawing/2014/main" val="3533391638"/>
                    </a:ext>
                  </a:extLst>
                </a:gridCol>
                <a:gridCol w="1040668">
                  <a:extLst>
                    <a:ext uri="{9D8B030D-6E8A-4147-A177-3AD203B41FA5}">
                      <a16:colId xmlns:a16="http://schemas.microsoft.com/office/drawing/2014/main" val="52525430"/>
                    </a:ext>
                  </a:extLst>
                </a:gridCol>
                <a:gridCol w="1861354">
                  <a:extLst>
                    <a:ext uri="{9D8B030D-6E8A-4147-A177-3AD203B41FA5}">
                      <a16:colId xmlns:a16="http://schemas.microsoft.com/office/drawing/2014/main" val="1873597688"/>
                    </a:ext>
                  </a:extLst>
                </a:gridCol>
                <a:gridCol w="1451011">
                  <a:extLst>
                    <a:ext uri="{9D8B030D-6E8A-4147-A177-3AD203B41FA5}">
                      <a16:colId xmlns:a16="http://schemas.microsoft.com/office/drawing/2014/main" val="412706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e.Id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e.Name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2020-02-15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2020-05-12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2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2020-06-25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2020-10-03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2036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6EC5D77-ADFD-44F3-BE79-6190CACDFAAF}"/>
              </a:ext>
            </a:extLst>
          </p:cNvPr>
          <p:cNvSpPr txBox="1"/>
          <p:nvPr/>
        </p:nvSpPr>
        <p:spPr>
          <a:xfrm>
            <a:off x="539552" y="155679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SELECT * FROM </a:t>
            </a:r>
            <a:r>
              <a:rPr lang="et-EE" dirty="0" err="1"/>
              <a:t>employee</a:t>
            </a:r>
            <a:r>
              <a:rPr lang="et-EE" dirty="0"/>
              <a:t> e </a:t>
            </a:r>
            <a:r>
              <a:rPr lang="et-EE" b="1" dirty="0"/>
              <a:t>RIGHT</a:t>
            </a:r>
            <a:r>
              <a:rPr lang="et-EE" dirty="0"/>
              <a:t> JOIN </a:t>
            </a:r>
            <a:r>
              <a:rPr lang="et-EE" dirty="0" err="1"/>
              <a:t>vacation</a:t>
            </a:r>
            <a:r>
              <a:rPr lang="et-EE" dirty="0"/>
              <a:t> v ON e.id = </a:t>
            </a:r>
            <a:r>
              <a:rPr lang="et-EE" dirty="0" err="1"/>
              <a:t>v.employee_id</a:t>
            </a:r>
            <a:r>
              <a:rPr lang="et-E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1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541958"/>
          </a:xfrm>
        </p:spPr>
        <p:txBody>
          <a:bodyPr>
            <a:normAutofit fontScale="90000"/>
          </a:bodyPr>
          <a:lstStyle/>
          <a:p>
            <a:r>
              <a:rPr lang="et-EE" dirty="0"/>
              <a:t>JOIN (FULL OUTER)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5CACFD9-E0C1-454E-BF61-22BA83F6D7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552" y="2564904"/>
          <a:ext cx="23153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93">
                  <a:extLst>
                    <a:ext uri="{9D8B030D-6E8A-4147-A177-3AD203B41FA5}">
                      <a16:colId xmlns:a16="http://schemas.microsoft.com/office/drawing/2014/main" val="549619114"/>
                    </a:ext>
                  </a:extLst>
                </a:gridCol>
                <a:gridCol w="1157693">
                  <a:extLst>
                    <a:ext uri="{9D8B030D-6E8A-4147-A177-3AD203B41FA5}">
                      <a16:colId xmlns:a16="http://schemas.microsoft.com/office/drawing/2014/main" val="348458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2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Random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9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255489-36F0-4245-9C88-CA0EC2B313DB}"/>
              </a:ext>
            </a:extLst>
          </p:cNvPr>
          <p:cNvGraphicFramePr>
            <a:graphicFrameLocks/>
          </p:cNvGraphicFramePr>
          <p:nvPr/>
        </p:nvGraphicFramePr>
        <p:xfrm>
          <a:off x="3563888" y="2569984"/>
          <a:ext cx="440918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727">
                  <a:extLst>
                    <a:ext uri="{9D8B030D-6E8A-4147-A177-3AD203B41FA5}">
                      <a16:colId xmlns:a16="http://schemas.microsoft.com/office/drawing/2014/main" val="549619114"/>
                    </a:ext>
                  </a:extLst>
                </a:gridCol>
                <a:gridCol w="1469727">
                  <a:extLst>
                    <a:ext uri="{9D8B030D-6E8A-4147-A177-3AD203B41FA5}">
                      <a16:colId xmlns:a16="http://schemas.microsoft.com/office/drawing/2014/main" val="3484580073"/>
                    </a:ext>
                  </a:extLst>
                </a:gridCol>
                <a:gridCol w="1469727">
                  <a:extLst>
                    <a:ext uri="{9D8B030D-6E8A-4147-A177-3AD203B41FA5}">
                      <a16:colId xmlns:a16="http://schemas.microsoft.com/office/drawing/2014/main" val="2372159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949"/>
                  </a:ext>
                </a:extLst>
              </a:tr>
              <a:tr h="187836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2020-02-15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2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2020-05-12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2020-06-25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2020-10-03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98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9AEA6A-5801-475E-8E8F-FD1B75B5A31C}"/>
              </a:ext>
            </a:extLst>
          </p:cNvPr>
          <p:cNvSpPr txBox="1"/>
          <p:nvPr/>
        </p:nvSpPr>
        <p:spPr>
          <a:xfrm>
            <a:off x="755576" y="215783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Employee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DC27-FC31-4E70-B912-5539AC55162A}"/>
              </a:ext>
            </a:extLst>
          </p:cNvPr>
          <p:cNvSpPr txBox="1"/>
          <p:nvPr/>
        </p:nvSpPr>
        <p:spPr>
          <a:xfrm>
            <a:off x="4714007" y="215783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Vacation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51B293-A6B9-433B-A433-F4A7DED8965E}"/>
              </a:ext>
            </a:extLst>
          </p:cNvPr>
          <p:cNvGraphicFramePr>
            <a:graphicFrameLocks noGrp="1"/>
          </p:cNvGraphicFramePr>
          <p:nvPr/>
        </p:nvGraphicFramePr>
        <p:xfrm>
          <a:off x="557302" y="4581128"/>
          <a:ext cx="72550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11">
                  <a:extLst>
                    <a:ext uri="{9D8B030D-6E8A-4147-A177-3AD203B41FA5}">
                      <a16:colId xmlns:a16="http://schemas.microsoft.com/office/drawing/2014/main" val="4145843272"/>
                    </a:ext>
                  </a:extLst>
                </a:gridCol>
                <a:gridCol w="1451011">
                  <a:extLst>
                    <a:ext uri="{9D8B030D-6E8A-4147-A177-3AD203B41FA5}">
                      <a16:colId xmlns:a16="http://schemas.microsoft.com/office/drawing/2014/main" val="3533391638"/>
                    </a:ext>
                  </a:extLst>
                </a:gridCol>
                <a:gridCol w="1040668">
                  <a:extLst>
                    <a:ext uri="{9D8B030D-6E8A-4147-A177-3AD203B41FA5}">
                      <a16:colId xmlns:a16="http://schemas.microsoft.com/office/drawing/2014/main" val="52525430"/>
                    </a:ext>
                  </a:extLst>
                </a:gridCol>
                <a:gridCol w="1861354">
                  <a:extLst>
                    <a:ext uri="{9D8B030D-6E8A-4147-A177-3AD203B41FA5}">
                      <a16:colId xmlns:a16="http://schemas.microsoft.com/office/drawing/2014/main" val="1873597688"/>
                    </a:ext>
                  </a:extLst>
                </a:gridCol>
                <a:gridCol w="1451011">
                  <a:extLst>
                    <a:ext uri="{9D8B030D-6E8A-4147-A177-3AD203B41FA5}">
                      <a16:colId xmlns:a16="http://schemas.microsoft.com/office/drawing/2014/main" val="412706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e.Id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e.Name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2020-02-15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2020-05-12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2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2020-06-25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2020-10-03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2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88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6EC5D77-ADFD-44F3-BE79-6190CACDFAAF}"/>
              </a:ext>
            </a:extLst>
          </p:cNvPr>
          <p:cNvSpPr txBox="1"/>
          <p:nvPr/>
        </p:nvSpPr>
        <p:spPr>
          <a:xfrm>
            <a:off x="539552" y="155679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SELECT * FROM </a:t>
            </a:r>
            <a:r>
              <a:rPr lang="et-EE" dirty="0" err="1"/>
              <a:t>employee</a:t>
            </a:r>
            <a:r>
              <a:rPr lang="et-EE" dirty="0"/>
              <a:t> e </a:t>
            </a:r>
            <a:r>
              <a:rPr lang="et-EE" b="1" dirty="0"/>
              <a:t>FULL OUTER</a:t>
            </a:r>
            <a:r>
              <a:rPr lang="et-EE" dirty="0"/>
              <a:t> JOIN </a:t>
            </a:r>
            <a:r>
              <a:rPr lang="et-EE" dirty="0" err="1"/>
              <a:t>vacation</a:t>
            </a:r>
            <a:r>
              <a:rPr lang="et-EE" dirty="0"/>
              <a:t> v ON e.id = </a:t>
            </a:r>
            <a:r>
              <a:rPr lang="et-EE" dirty="0" err="1"/>
              <a:t>v.employee_id</a:t>
            </a:r>
            <a:r>
              <a:rPr lang="et-E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0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541958"/>
          </a:xfrm>
        </p:spPr>
        <p:txBody>
          <a:bodyPr>
            <a:normAutofit fontScale="90000"/>
          </a:bodyPr>
          <a:lstStyle/>
          <a:p>
            <a:r>
              <a:rPr lang="et-EE" dirty="0"/>
              <a:t>JOINS</a:t>
            </a:r>
            <a:endParaRPr lang="en-US" dirty="0"/>
          </a:p>
        </p:txBody>
      </p:sp>
      <p:pic>
        <p:nvPicPr>
          <p:cNvPr id="2050" name="Picture 2" descr="What is the difference between Left join and Right join in SQL? - Les  Spécialités de Bayt.com">
            <a:extLst>
              <a:ext uri="{FF2B5EF4-FFF2-40B4-BE49-F238E27FC236}">
                <a16:creationId xmlns:a16="http://schemas.microsoft.com/office/drawing/2014/main" id="{9970B357-0AE8-499C-B56D-88DE34133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168951" cy="346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28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541958"/>
          </a:xfrm>
        </p:spPr>
        <p:txBody>
          <a:bodyPr>
            <a:normAutofit fontScale="90000"/>
          </a:bodyPr>
          <a:lstStyle/>
          <a:p>
            <a:r>
              <a:rPr lang="et-EE" dirty="0"/>
              <a:t>JOIN (</a:t>
            </a:r>
            <a:r>
              <a:rPr lang="et-EE" dirty="0" err="1"/>
              <a:t>multiple</a:t>
            </a:r>
            <a:r>
              <a:rPr lang="et-EE" dirty="0"/>
              <a:t> </a:t>
            </a:r>
            <a:r>
              <a:rPr lang="et-EE" dirty="0" err="1"/>
              <a:t>rows</a:t>
            </a:r>
            <a:r>
              <a:rPr lang="et-EE" dirty="0"/>
              <a:t>)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5CACFD9-E0C1-454E-BF61-22BA83F6D7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552" y="2564904"/>
          <a:ext cx="23153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93">
                  <a:extLst>
                    <a:ext uri="{9D8B030D-6E8A-4147-A177-3AD203B41FA5}">
                      <a16:colId xmlns:a16="http://schemas.microsoft.com/office/drawing/2014/main" val="549619114"/>
                    </a:ext>
                  </a:extLst>
                </a:gridCol>
                <a:gridCol w="1157693">
                  <a:extLst>
                    <a:ext uri="{9D8B030D-6E8A-4147-A177-3AD203B41FA5}">
                      <a16:colId xmlns:a16="http://schemas.microsoft.com/office/drawing/2014/main" val="348458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2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Random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9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255489-36F0-4245-9C88-CA0EC2B31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255083"/>
              </p:ext>
            </p:extLst>
          </p:nvPr>
        </p:nvGraphicFramePr>
        <p:xfrm>
          <a:off x="3563888" y="2569984"/>
          <a:ext cx="440918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727">
                  <a:extLst>
                    <a:ext uri="{9D8B030D-6E8A-4147-A177-3AD203B41FA5}">
                      <a16:colId xmlns:a16="http://schemas.microsoft.com/office/drawing/2014/main" val="549619114"/>
                    </a:ext>
                  </a:extLst>
                </a:gridCol>
                <a:gridCol w="1469727">
                  <a:extLst>
                    <a:ext uri="{9D8B030D-6E8A-4147-A177-3AD203B41FA5}">
                      <a16:colId xmlns:a16="http://schemas.microsoft.com/office/drawing/2014/main" val="3484580073"/>
                    </a:ext>
                  </a:extLst>
                </a:gridCol>
                <a:gridCol w="1469727">
                  <a:extLst>
                    <a:ext uri="{9D8B030D-6E8A-4147-A177-3AD203B41FA5}">
                      <a16:colId xmlns:a16="http://schemas.microsoft.com/office/drawing/2014/main" val="2372159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949"/>
                  </a:ext>
                </a:extLst>
              </a:tr>
              <a:tr h="187836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2020-02-15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2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2020-05-12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2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2020-06-25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2020-10-03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498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9AEA6A-5801-475E-8E8F-FD1B75B5A31C}"/>
              </a:ext>
            </a:extLst>
          </p:cNvPr>
          <p:cNvSpPr txBox="1"/>
          <p:nvPr/>
        </p:nvSpPr>
        <p:spPr>
          <a:xfrm>
            <a:off x="755576" y="215783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Employee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DC27-FC31-4E70-B912-5539AC55162A}"/>
              </a:ext>
            </a:extLst>
          </p:cNvPr>
          <p:cNvSpPr txBox="1"/>
          <p:nvPr/>
        </p:nvSpPr>
        <p:spPr>
          <a:xfrm>
            <a:off x="4714007" y="215783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Vacation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351B293-A6B9-433B-A433-F4A7DED89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98233"/>
              </p:ext>
            </p:extLst>
          </p:nvPr>
        </p:nvGraphicFramePr>
        <p:xfrm>
          <a:off x="557302" y="4581128"/>
          <a:ext cx="72550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11">
                  <a:extLst>
                    <a:ext uri="{9D8B030D-6E8A-4147-A177-3AD203B41FA5}">
                      <a16:colId xmlns:a16="http://schemas.microsoft.com/office/drawing/2014/main" val="4145843272"/>
                    </a:ext>
                  </a:extLst>
                </a:gridCol>
                <a:gridCol w="1451011">
                  <a:extLst>
                    <a:ext uri="{9D8B030D-6E8A-4147-A177-3AD203B41FA5}">
                      <a16:colId xmlns:a16="http://schemas.microsoft.com/office/drawing/2014/main" val="3533391638"/>
                    </a:ext>
                  </a:extLst>
                </a:gridCol>
                <a:gridCol w="1040668">
                  <a:extLst>
                    <a:ext uri="{9D8B030D-6E8A-4147-A177-3AD203B41FA5}">
                      <a16:colId xmlns:a16="http://schemas.microsoft.com/office/drawing/2014/main" val="52525430"/>
                    </a:ext>
                  </a:extLst>
                </a:gridCol>
                <a:gridCol w="1861354">
                  <a:extLst>
                    <a:ext uri="{9D8B030D-6E8A-4147-A177-3AD203B41FA5}">
                      <a16:colId xmlns:a16="http://schemas.microsoft.com/office/drawing/2014/main" val="1873597688"/>
                    </a:ext>
                  </a:extLst>
                </a:gridCol>
                <a:gridCol w="1451011">
                  <a:extLst>
                    <a:ext uri="{9D8B030D-6E8A-4147-A177-3AD203B41FA5}">
                      <a16:colId xmlns:a16="http://schemas.microsoft.com/office/drawing/2014/main" val="412706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dirty="0" err="1"/>
                        <a:t>e.Id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e.Name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 err="1"/>
                        <a:t>v.date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0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2020-02-15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2020-05-12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2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/>
                        <a:t>2020-06-25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dirty="0"/>
                        <a:t>2020-10-03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88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6EC5D77-ADFD-44F3-BE79-6190CACDFAAF}"/>
              </a:ext>
            </a:extLst>
          </p:cNvPr>
          <p:cNvSpPr txBox="1"/>
          <p:nvPr/>
        </p:nvSpPr>
        <p:spPr>
          <a:xfrm>
            <a:off x="539552" y="155679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/>
              <a:t>SELECT * FROM </a:t>
            </a:r>
            <a:r>
              <a:rPr lang="et-EE" dirty="0" err="1"/>
              <a:t>employee</a:t>
            </a:r>
            <a:r>
              <a:rPr lang="et-EE" dirty="0"/>
              <a:t> e JOIN </a:t>
            </a:r>
            <a:r>
              <a:rPr lang="et-EE" dirty="0" err="1"/>
              <a:t>vacation</a:t>
            </a:r>
            <a:r>
              <a:rPr lang="et-EE" dirty="0"/>
              <a:t> v ON e.id = </a:t>
            </a:r>
            <a:r>
              <a:rPr lang="et-EE" dirty="0" err="1"/>
              <a:t>v.employee_id</a:t>
            </a:r>
            <a:r>
              <a:rPr lang="et-E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22592</TotalTime>
  <Words>562</Words>
  <Application>Microsoft Office PowerPoint</Application>
  <PresentationFormat>On-screen Show (4:3)</PresentationFormat>
  <Paragraphs>275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JetBrains Mono</vt:lpstr>
      <vt:lpstr>Office'i kujundus</vt:lpstr>
      <vt:lpstr>Vali IT</vt:lpstr>
      <vt:lpstr>JdbcTemplate</vt:lpstr>
      <vt:lpstr>JOIN (INNER JOIN)</vt:lpstr>
      <vt:lpstr>JOIN (LEFT JOIN)</vt:lpstr>
      <vt:lpstr>JOIN (RIGHT JOIN)</vt:lpstr>
      <vt:lpstr>JOIN (FULL OUTER)</vt:lpstr>
      <vt:lpstr>JOINS</vt:lpstr>
      <vt:lpstr>JOIN (multiple rows)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211</cp:revision>
  <dcterms:created xsi:type="dcterms:W3CDTF">2016-08-12T10:54:44Z</dcterms:created>
  <dcterms:modified xsi:type="dcterms:W3CDTF">2020-09-28T06:03:26Z</dcterms:modified>
</cp:coreProperties>
</file>