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exen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xend-bold.fntdata"/><Relationship Id="rId16" Type="http://schemas.openxmlformats.org/officeDocument/2006/relationships/font" Target="fonts/Lexe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df557a13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df557a13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4395b4e7f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4395b4e7f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4395b4e7f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4395b4e7f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4395b4e7f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4395b4e7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395b4e7f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395b4e7f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395b4e7f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395b4e7f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395b4e7f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395b4e7f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3df557a13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df557a13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df557a1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df557a1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3350"/>
            <a:ext cx="8520600" cy="83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2380"/>
              <a:t>Project name: Customer behaviour analysis</a:t>
            </a:r>
            <a:endParaRPr sz="2380"/>
          </a:p>
        </p:txBody>
      </p:sp>
      <p:sp>
        <p:nvSpPr>
          <p:cNvPr id="55" name="Google Shape;55;p13"/>
          <p:cNvSpPr txBox="1"/>
          <p:nvPr>
            <p:ph idx="1" type="subTitle"/>
          </p:nvPr>
        </p:nvSpPr>
        <p:spPr>
          <a:xfrm>
            <a:off x="311700" y="961025"/>
            <a:ext cx="8520600" cy="7926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latin typeface="Lexend"/>
                <a:ea typeface="Lexend"/>
                <a:cs typeface="Lexend"/>
                <a:sym typeface="Lexend"/>
              </a:rPr>
              <a:t>In this project, We are going to see how we can use python and Sql make data cleaning,data insertion from python to sql,d</a:t>
            </a:r>
            <a:r>
              <a:rPr lang="en">
                <a:latin typeface="Lexend"/>
                <a:ea typeface="Lexend"/>
                <a:cs typeface="Lexend"/>
                <a:sym typeface="Lexend"/>
              </a:rPr>
              <a:t>ata analysis.</a:t>
            </a:r>
            <a:r>
              <a:rPr lang="en">
                <a:latin typeface="Lexend"/>
                <a:ea typeface="Lexend"/>
                <a:cs typeface="Lexend"/>
                <a:sym typeface="Lexend"/>
              </a:rPr>
              <a:t> </a:t>
            </a:r>
            <a:endParaRPr>
              <a:latin typeface="Lexend"/>
              <a:ea typeface="Lexend"/>
              <a:cs typeface="Lexend"/>
              <a:sym typeface="Lexend"/>
            </a:endParaRPr>
          </a:p>
        </p:txBody>
      </p:sp>
      <p:sp>
        <p:nvSpPr>
          <p:cNvPr id="56" name="Google Shape;56;p13"/>
          <p:cNvSpPr txBox="1"/>
          <p:nvPr/>
        </p:nvSpPr>
        <p:spPr>
          <a:xfrm>
            <a:off x="518700" y="1808800"/>
            <a:ext cx="8106600" cy="306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latin typeface="Lexend"/>
                <a:ea typeface="Lexend"/>
                <a:cs typeface="Lexend"/>
                <a:sym typeface="Lexend"/>
              </a:rPr>
              <a:t>Project Overview</a:t>
            </a:r>
            <a:endParaRPr b="1" sz="1700">
              <a:solidFill>
                <a:schemeClr val="dk1"/>
              </a:solidFill>
              <a:latin typeface="Lexend"/>
              <a:ea typeface="Lexend"/>
              <a:cs typeface="Lexend"/>
              <a:sym typeface="Lexend"/>
            </a:endParaRPr>
          </a:p>
          <a:p>
            <a:pPr indent="0" lvl="0" marL="0" rtl="0" algn="l">
              <a:lnSpc>
                <a:spcPct val="115000"/>
              </a:lnSpc>
              <a:spcBef>
                <a:spcPts val="1200"/>
              </a:spcBef>
              <a:spcAft>
                <a:spcPts val="0"/>
              </a:spcAft>
              <a:buNone/>
            </a:pPr>
            <a:r>
              <a:rPr lang="en" sz="1100">
                <a:solidFill>
                  <a:schemeClr val="dk1"/>
                </a:solidFill>
                <a:latin typeface="Lexend"/>
                <a:ea typeface="Lexend"/>
                <a:cs typeface="Lexend"/>
                <a:sym typeface="Lexend"/>
              </a:rPr>
              <a:t>This project focuses on integrating </a:t>
            </a:r>
            <a:r>
              <a:rPr b="1" lang="en" sz="1100">
                <a:solidFill>
                  <a:schemeClr val="dk1"/>
                </a:solidFill>
                <a:latin typeface="Lexend"/>
                <a:ea typeface="Lexend"/>
                <a:cs typeface="Lexend"/>
                <a:sym typeface="Lexend"/>
              </a:rPr>
              <a:t>Python</a:t>
            </a:r>
            <a:r>
              <a:rPr lang="en" sz="1100">
                <a:solidFill>
                  <a:schemeClr val="dk1"/>
                </a:solidFill>
                <a:latin typeface="Lexend"/>
                <a:ea typeface="Lexend"/>
                <a:cs typeface="Lexend"/>
                <a:sym typeface="Lexend"/>
              </a:rPr>
              <a:t> with </a:t>
            </a:r>
            <a:r>
              <a:rPr b="1" lang="en" sz="1100">
                <a:solidFill>
                  <a:schemeClr val="dk1"/>
                </a:solidFill>
                <a:latin typeface="Lexend"/>
                <a:ea typeface="Lexend"/>
                <a:cs typeface="Lexend"/>
                <a:sym typeface="Lexend"/>
              </a:rPr>
              <a:t>MySQL</a:t>
            </a:r>
            <a:r>
              <a:rPr lang="en" sz="1100">
                <a:solidFill>
                  <a:schemeClr val="dk1"/>
                </a:solidFill>
                <a:latin typeface="Lexend"/>
                <a:ea typeface="Lexend"/>
                <a:cs typeface="Lexend"/>
                <a:sym typeface="Lexend"/>
              </a:rPr>
              <a:t> for seamless data management and analysis. Using the </a:t>
            </a:r>
            <a:r>
              <a:rPr b="1" lang="en" sz="1100">
                <a:solidFill>
                  <a:schemeClr val="dk1"/>
                </a:solidFill>
                <a:latin typeface="Lexend"/>
                <a:ea typeface="Lexend"/>
                <a:cs typeface="Lexend"/>
                <a:sym typeface="Lexend"/>
              </a:rPr>
              <a:t>mysql-connector-python</a:t>
            </a:r>
            <a:r>
              <a:rPr lang="en" sz="1100">
                <a:solidFill>
                  <a:schemeClr val="dk1"/>
                </a:solidFill>
                <a:latin typeface="Lexend"/>
                <a:ea typeface="Lexend"/>
                <a:cs typeface="Lexend"/>
                <a:sym typeface="Lexend"/>
              </a:rPr>
              <a:t> library, a connection was established between Python and MySQL, enabling efficient execution of SQL queries through a </a:t>
            </a:r>
            <a:r>
              <a:rPr b="1" lang="en" sz="1100">
                <a:solidFill>
                  <a:schemeClr val="dk1"/>
                </a:solidFill>
                <a:latin typeface="Lexend"/>
                <a:ea typeface="Lexend"/>
                <a:cs typeface="Lexend"/>
                <a:sym typeface="Lexend"/>
              </a:rPr>
              <a:t>cursor</a:t>
            </a:r>
            <a:r>
              <a:rPr lang="en" sz="1100">
                <a:solidFill>
                  <a:schemeClr val="dk1"/>
                </a:solidFill>
                <a:latin typeface="Lexend"/>
                <a:ea typeface="Lexend"/>
                <a:cs typeface="Lexend"/>
                <a:sym typeface="Lexend"/>
              </a:rPr>
              <a:t> object to insert data into the database.*</a:t>
            </a:r>
            <a:endParaRPr sz="1100">
              <a:solidFill>
                <a:schemeClr val="dk1"/>
              </a:solidFill>
              <a:latin typeface="Lexend"/>
              <a:ea typeface="Lexend"/>
              <a:cs typeface="Lexend"/>
              <a:sym typeface="Lexend"/>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latin typeface="Lexend"/>
                <a:ea typeface="Lexend"/>
                <a:cs typeface="Lexend"/>
                <a:sym typeface="Lexend"/>
              </a:rPr>
              <a:t>Once the data was stored, </a:t>
            </a:r>
            <a:r>
              <a:rPr b="1" lang="en" sz="1100">
                <a:solidFill>
                  <a:schemeClr val="dk1"/>
                </a:solidFill>
                <a:latin typeface="Lexend"/>
                <a:ea typeface="Lexend"/>
                <a:cs typeface="Lexend"/>
                <a:sym typeface="Lexend"/>
              </a:rPr>
              <a:t>Pandas</a:t>
            </a:r>
            <a:r>
              <a:rPr lang="en" sz="1100">
                <a:solidFill>
                  <a:schemeClr val="dk1"/>
                </a:solidFill>
                <a:latin typeface="Lexend"/>
                <a:ea typeface="Lexend"/>
                <a:cs typeface="Lexend"/>
                <a:sym typeface="Lexend"/>
              </a:rPr>
              <a:t> was utilized for data preprocessing, handling missing values, and ensuring data integrity. The analysis provided valuable insights into customer behavior, product trends, and overall sales performance.</a:t>
            </a:r>
            <a:endParaRPr sz="1100">
              <a:solidFill>
                <a:schemeClr val="dk1"/>
              </a:solidFill>
              <a:latin typeface="Lexend"/>
              <a:ea typeface="Lexend"/>
              <a:cs typeface="Lexend"/>
              <a:sym typeface="Lexend"/>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latin typeface="Lexend"/>
                <a:ea typeface="Lexend"/>
                <a:cs typeface="Lexend"/>
                <a:sym typeface="Lexend"/>
              </a:rPr>
              <a:t>By understanding purchasing patterns and identifying gaps in product availability, </a:t>
            </a:r>
            <a:r>
              <a:rPr b="1" lang="en" sz="1100">
                <a:solidFill>
                  <a:schemeClr val="dk1"/>
                </a:solidFill>
                <a:latin typeface="Lexend"/>
                <a:ea typeface="Lexend"/>
                <a:cs typeface="Lexend"/>
                <a:sym typeface="Lexend"/>
              </a:rPr>
              <a:t>ShopEasy</a:t>
            </a:r>
            <a:r>
              <a:rPr lang="en" sz="1100">
                <a:solidFill>
                  <a:schemeClr val="dk1"/>
                </a:solidFill>
                <a:latin typeface="Lexend"/>
                <a:ea typeface="Lexend"/>
                <a:cs typeface="Lexend"/>
                <a:sym typeface="Lexend"/>
              </a:rPr>
              <a:t> can enhance its user experience and optimize marketing strategies. The insights derived from this project can help in improving targeted promotions, reducing cart abandonment rates, and offering better product recommendations.A data-driven approach like this enables </a:t>
            </a:r>
            <a:r>
              <a:rPr b="1" lang="en" sz="1100">
                <a:solidFill>
                  <a:schemeClr val="dk1"/>
                </a:solidFill>
                <a:latin typeface="Lexend"/>
                <a:ea typeface="Lexend"/>
                <a:cs typeface="Lexend"/>
                <a:sym typeface="Lexend"/>
              </a:rPr>
              <a:t>ShopEasy</a:t>
            </a:r>
            <a:r>
              <a:rPr lang="en" sz="1100">
                <a:solidFill>
                  <a:schemeClr val="dk1"/>
                </a:solidFill>
                <a:latin typeface="Lexend"/>
                <a:ea typeface="Lexend"/>
                <a:cs typeface="Lexend"/>
                <a:sym typeface="Lexend"/>
              </a:rPr>
              <a:t> to attract new customers while retaining existing ones, ultimately boosting customer engagement and driving business growth.</a:t>
            </a:r>
            <a:endParaRPr sz="1100">
              <a:solidFill>
                <a:schemeClr val="dk1"/>
              </a:solidFill>
              <a:latin typeface="Lexend"/>
              <a:ea typeface="Lexend"/>
              <a:cs typeface="Lexend"/>
              <a:sym typeface="Lexend"/>
            </a:endParaRPr>
          </a:p>
          <a:p>
            <a:pPr indent="0" lvl="0" marL="0" rtl="0" algn="l">
              <a:spcBef>
                <a:spcPts val="1200"/>
              </a:spcBef>
              <a:spcAft>
                <a:spcPts val="0"/>
              </a:spcAft>
              <a:buNone/>
            </a:pPr>
            <a:r>
              <a:rPr lang="en" sz="1800">
                <a:solidFill>
                  <a:schemeClr val="dk2"/>
                </a:solidFill>
                <a:latin typeface="Lexend"/>
                <a:ea typeface="Lexend"/>
                <a:cs typeface="Lexend"/>
                <a:sym typeface="Lexend"/>
              </a:rPr>
              <a:t>             </a:t>
            </a:r>
            <a:endParaRPr sz="1800">
              <a:solidFill>
                <a:schemeClr val="dk2"/>
              </a:solidFill>
              <a:latin typeface="Lexend"/>
              <a:ea typeface="Lexend"/>
              <a:cs typeface="Lexend"/>
              <a:sym typeface="Lexend"/>
            </a:endParaRPr>
          </a:p>
        </p:txBody>
      </p:sp>
      <p:sp>
        <p:nvSpPr>
          <p:cNvPr id="57" name="Google Shape;57;p13"/>
          <p:cNvSpPr txBox="1"/>
          <p:nvPr/>
        </p:nvSpPr>
        <p:spPr>
          <a:xfrm>
            <a:off x="698850" y="4172400"/>
            <a:ext cx="7746300" cy="9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exend"/>
                <a:ea typeface="Lexend"/>
                <a:cs typeface="Lexend"/>
                <a:sym typeface="Lexend"/>
              </a:rPr>
              <a:t> </a:t>
            </a:r>
            <a:endParaRPr sz="1800">
              <a:solidFill>
                <a:schemeClr val="dk2"/>
              </a:solidFill>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311700" y="172450"/>
            <a:ext cx="8520600" cy="4737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latin typeface="Lexend"/>
                <a:ea typeface="Lexend"/>
                <a:cs typeface="Lexend"/>
                <a:sym typeface="Lexend"/>
              </a:rPr>
              <a:t>3.Find the patterns between negative reviews and product performance?</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There are totally 38 products which has rating lower than 4.</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Every Customer who brought the fitness tracker gave good review only based upon the delivery and packaging of the product.</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The quality of Dumbbell is said to be good from three reviews,one of the customers even said buying again the product, but customerId=62 said the product </a:t>
            </a:r>
            <a:r>
              <a:rPr lang="en">
                <a:latin typeface="Lexend"/>
                <a:ea typeface="Lexend"/>
                <a:cs typeface="Lexend"/>
                <a:sym typeface="Lexend"/>
              </a:rPr>
              <a:t>stopped</a:t>
            </a:r>
            <a:r>
              <a:rPr lang="en">
                <a:latin typeface="Lexend"/>
                <a:ea typeface="Lexend"/>
                <a:cs typeface="Lexend"/>
                <a:sym typeface="Lexend"/>
              </a:rPr>
              <a:t> working after month.</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4.Recommend </a:t>
            </a:r>
            <a:r>
              <a:rPr lang="en">
                <a:latin typeface="Lexend"/>
                <a:ea typeface="Lexend"/>
                <a:cs typeface="Lexend"/>
                <a:sym typeface="Lexend"/>
              </a:rPr>
              <a:t>strategies</a:t>
            </a:r>
            <a:r>
              <a:rPr lang="en">
                <a:latin typeface="Lexend"/>
                <a:ea typeface="Lexend"/>
                <a:cs typeface="Lexend"/>
                <a:sym typeface="Lexend"/>
              </a:rPr>
              <a:t> to increase customer satisfaction?</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The first step is to improve our </a:t>
            </a:r>
            <a:r>
              <a:rPr lang="en">
                <a:latin typeface="Lexend"/>
                <a:ea typeface="Lexend"/>
                <a:cs typeface="Lexend"/>
                <a:sym typeface="Lexend"/>
              </a:rPr>
              <a:t>customer service,Because a some customers find hard to understand the instruction also we can know about what Products is not working and find the reason behind it .</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Increase the Content type where most people interact,Because it increases the chances of new Customers and tabing new segments.</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Giving Coupons and offers to customers who buy more than one product also giving offers to old customers can decrease the Drop-off rate of customers.i forget to include certain festival based offers</a:t>
            </a:r>
            <a:endParaRPr>
              <a:latin typeface="Lexend"/>
              <a:ea typeface="Lexend"/>
              <a:cs typeface="Lexend"/>
              <a:sym typeface="Lexend"/>
            </a:endParaRPr>
          </a:p>
          <a:p>
            <a:pPr indent="0" lvl="0" marL="0" rtl="0" algn="l">
              <a:spcBef>
                <a:spcPts val="1200"/>
              </a:spcBef>
              <a:spcAft>
                <a:spcPts val="0"/>
              </a:spcAft>
              <a:buNone/>
            </a:pPr>
            <a:r>
              <a:t/>
            </a:r>
            <a:endParaRPr>
              <a:latin typeface="Lexend"/>
              <a:ea typeface="Lexend"/>
              <a:cs typeface="Lexend"/>
              <a:sym typeface="Lexend"/>
            </a:endParaRPr>
          </a:p>
          <a:p>
            <a:pPr indent="0" lvl="0" marL="0" rtl="0" algn="l">
              <a:spcBef>
                <a:spcPts val="1200"/>
              </a:spcBef>
              <a:spcAft>
                <a:spcPts val="1200"/>
              </a:spcAft>
              <a:buNone/>
            </a:pPr>
            <a:r>
              <a:t/>
            </a:r>
            <a:endParaRPr>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Installing required packages:</a:t>
            </a:r>
            <a:endParaRPr>
              <a:latin typeface="Lexend"/>
              <a:ea typeface="Lexend"/>
              <a:cs typeface="Lexend"/>
              <a:sym typeface="Lexend"/>
            </a:endParaRPr>
          </a:p>
          <a:p>
            <a:pPr indent="0" lvl="0" marL="0" rtl="0" algn="l">
              <a:spcBef>
                <a:spcPts val="0"/>
              </a:spcBef>
              <a:spcAft>
                <a:spcPts val="0"/>
              </a:spcAft>
              <a:buNone/>
            </a:pPr>
            <a:r>
              <a:t/>
            </a:r>
            <a:endParaRPr>
              <a:latin typeface="Lexend"/>
              <a:ea typeface="Lexend"/>
              <a:cs typeface="Lexend"/>
              <a:sym typeface="Lexend"/>
            </a:endParaRPr>
          </a:p>
        </p:txBody>
      </p:sp>
      <p:sp>
        <p:nvSpPr>
          <p:cNvPr id="63" name="Google Shape;63;p14"/>
          <p:cNvSpPr txBox="1"/>
          <p:nvPr>
            <p:ph idx="1" type="body"/>
          </p:nvPr>
        </p:nvSpPr>
        <p:spPr>
          <a:xfrm>
            <a:off x="311700" y="1152475"/>
            <a:ext cx="8520600" cy="123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Lexend"/>
              <a:buAutoNum type="arabicPeriod"/>
            </a:pPr>
            <a:r>
              <a:rPr lang="en">
                <a:latin typeface="Lexend"/>
                <a:ea typeface="Lexend"/>
                <a:cs typeface="Lexend"/>
                <a:sym typeface="Lexend"/>
              </a:rPr>
              <a:t>Pandas (pandas is useful for data cleaning data manipulation)</a:t>
            </a:r>
            <a:endParaRPr>
              <a:latin typeface="Lexend"/>
              <a:ea typeface="Lexend"/>
              <a:cs typeface="Lexend"/>
              <a:sym typeface="Lexend"/>
            </a:endParaRPr>
          </a:p>
          <a:p>
            <a:pPr indent="-342900" lvl="0" marL="457200" rtl="0" algn="l">
              <a:spcBef>
                <a:spcPts val="0"/>
              </a:spcBef>
              <a:spcAft>
                <a:spcPts val="0"/>
              </a:spcAft>
              <a:buSzPts val="1800"/>
              <a:buFont typeface="Lexend"/>
              <a:buAutoNum type="arabicPeriod"/>
            </a:pPr>
            <a:r>
              <a:rPr lang="en">
                <a:latin typeface="Lexend"/>
                <a:ea typeface="Lexend"/>
                <a:cs typeface="Lexend"/>
                <a:sym typeface="Lexend"/>
              </a:rPr>
              <a:t>Sql-connector (For the connection python and Mysql)</a:t>
            </a:r>
            <a:endParaRPr>
              <a:latin typeface="Lexend"/>
              <a:ea typeface="Lexend"/>
              <a:cs typeface="Lexend"/>
              <a:sym typeface="Lexend"/>
            </a:endParaRPr>
          </a:p>
          <a:p>
            <a:pPr indent="-342900" lvl="0" marL="457200" rtl="0" algn="l">
              <a:spcBef>
                <a:spcPts val="0"/>
              </a:spcBef>
              <a:spcAft>
                <a:spcPts val="0"/>
              </a:spcAft>
              <a:buSzPts val="1800"/>
              <a:buAutoNum type="arabicPeriod"/>
            </a:pPr>
            <a:r>
              <a:rPr lang="en">
                <a:latin typeface="Lexend"/>
                <a:ea typeface="Lexend"/>
                <a:cs typeface="Lexend"/>
                <a:sym typeface="Lexend"/>
              </a:rPr>
              <a:t>Latest versions of Python and Mysql</a:t>
            </a:r>
            <a:r>
              <a:rPr lang="en"/>
              <a:t>.</a:t>
            </a:r>
            <a:endParaRPr/>
          </a:p>
        </p:txBody>
      </p:sp>
      <p:sp>
        <p:nvSpPr>
          <p:cNvPr id="64" name="Google Shape;64;p14"/>
          <p:cNvSpPr txBox="1"/>
          <p:nvPr/>
        </p:nvSpPr>
        <p:spPr>
          <a:xfrm>
            <a:off x="320400" y="2527125"/>
            <a:ext cx="8503200" cy="21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Lexend"/>
                <a:ea typeface="Lexend"/>
                <a:cs typeface="Lexend"/>
                <a:sym typeface="Lexend"/>
              </a:rPr>
              <a:t>Connecting Mysql and python:</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800">
              <a:solidFill>
                <a:schemeClr val="dk2"/>
              </a:solidFill>
              <a:latin typeface="Lexend"/>
              <a:ea typeface="Lexend"/>
              <a:cs typeface="Lexend"/>
              <a:sym typeface="Lexend"/>
            </a:endParaRPr>
          </a:p>
          <a:p>
            <a:pPr indent="0" lvl="0" marL="0" rtl="0" algn="l">
              <a:spcBef>
                <a:spcPts val="0"/>
              </a:spcBef>
              <a:spcAft>
                <a:spcPts val="0"/>
              </a:spcAft>
              <a:buNone/>
            </a:pPr>
            <a:r>
              <a:rPr lang="en" sz="1800">
                <a:solidFill>
                  <a:schemeClr val="dk2"/>
                </a:solidFill>
                <a:latin typeface="Lexend"/>
                <a:ea typeface="Lexend"/>
                <a:cs typeface="Lexend"/>
                <a:sym typeface="Lexend"/>
              </a:rPr>
              <a:t>“We will create a new user in Mysql and add password,host,Because it will be needed in database connection.”</a:t>
            </a:r>
            <a:endParaRPr sz="1800">
              <a:solidFill>
                <a:schemeClr val="dk2"/>
              </a:solidFill>
              <a:latin typeface="Lexend"/>
              <a:ea typeface="Lexend"/>
              <a:cs typeface="Lexend"/>
              <a:sym typeface="Lexend"/>
            </a:endParaRPr>
          </a:p>
          <a:p>
            <a:pPr indent="0" lvl="0" marL="0" rtl="0" algn="l">
              <a:spcBef>
                <a:spcPts val="0"/>
              </a:spcBef>
              <a:spcAft>
                <a:spcPts val="0"/>
              </a:spcAft>
              <a:buNone/>
            </a:pPr>
            <a:r>
              <a:t/>
            </a:r>
            <a:endParaRPr sz="1800">
              <a:solidFill>
                <a:schemeClr val="dk2"/>
              </a:solidFill>
              <a:latin typeface="Lexend"/>
              <a:ea typeface="Lexend"/>
              <a:cs typeface="Lexend"/>
              <a:sym typeface="Lexend"/>
            </a:endParaRPr>
          </a:p>
          <a:p>
            <a:pPr indent="0" lvl="0" marL="0" rtl="0" algn="l">
              <a:spcBef>
                <a:spcPts val="0"/>
              </a:spcBef>
              <a:spcAft>
                <a:spcPts val="0"/>
              </a:spcAft>
              <a:buNone/>
            </a:pPr>
            <a:r>
              <a:rPr lang="en" sz="1800">
                <a:solidFill>
                  <a:schemeClr val="dk2"/>
                </a:solidFill>
                <a:latin typeface="Lexend"/>
                <a:ea typeface="Lexend"/>
                <a:cs typeface="Lexend"/>
                <a:sym typeface="Lexend"/>
              </a:rPr>
              <a:t>“Next we </a:t>
            </a:r>
            <a:r>
              <a:rPr lang="en" sz="1800">
                <a:solidFill>
                  <a:schemeClr val="dk2"/>
                </a:solidFill>
                <a:latin typeface="Lexend"/>
                <a:ea typeface="Lexend"/>
                <a:cs typeface="Lexend"/>
                <a:sym typeface="Lexend"/>
              </a:rPr>
              <a:t>have</a:t>
            </a:r>
            <a:r>
              <a:rPr lang="en" sz="1800">
                <a:solidFill>
                  <a:schemeClr val="dk2"/>
                </a:solidFill>
                <a:latin typeface="Lexend"/>
                <a:ea typeface="Lexend"/>
                <a:cs typeface="Lexend"/>
                <a:sym typeface="Lexend"/>
              </a:rPr>
              <a:t> to create a database in which we are going to perform all the </a:t>
            </a:r>
            <a:r>
              <a:rPr lang="en" sz="1800">
                <a:solidFill>
                  <a:schemeClr val="dk2"/>
                </a:solidFill>
                <a:latin typeface="Lexend"/>
                <a:ea typeface="Lexend"/>
                <a:cs typeface="Lexend"/>
                <a:sym typeface="Lexend"/>
              </a:rPr>
              <a:t>query</a:t>
            </a:r>
            <a:r>
              <a:rPr lang="en" sz="1800">
                <a:solidFill>
                  <a:schemeClr val="dk2"/>
                </a:solidFill>
                <a:latin typeface="Lexend"/>
                <a:ea typeface="Lexend"/>
                <a:cs typeface="Lexend"/>
                <a:sym typeface="Lexend"/>
              </a:rPr>
              <a:t>’s”</a:t>
            </a:r>
            <a:endParaRPr sz="1800">
              <a:solidFill>
                <a:schemeClr val="dk2"/>
              </a:solidFill>
              <a:latin typeface="Lexend"/>
              <a:ea typeface="Lexend"/>
              <a:cs typeface="Lexend"/>
              <a:sym typeface="Lexend"/>
            </a:endParaRPr>
          </a:p>
          <a:p>
            <a:pPr indent="0" lvl="0" marL="0" rtl="0" algn="l">
              <a:spcBef>
                <a:spcPts val="0"/>
              </a:spcBef>
              <a:spcAft>
                <a:spcPts val="0"/>
              </a:spcAft>
              <a:buNone/>
            </a:pPr>
            <a:r>
              <a:t/>
            </a:r>
            <a:endParaRPr sz="1800">
              <a:solidFill>
                <a:schemeClr val="dk2"/>
              </a:solidFill>
              <a:latin typeface="Lexend"/>
              <a:ea typeface="Lexend"/>
              <a:cs typeface="Lexend"/>
              <a:sym typeface="Lexend"/>
            </a:endParaRPr>
          </a:p>
          <a:p>
            <a:pPr indent="0" lvl="0" marL="0" rtl="0" algn="l">
              <a:spcBef>
                <a:spcPts val="0"/>
              </a:spcBef>
              <a:spcAft>
                <a:spcPts val="0"/>
              </a:spcAft>
              <a:buNone/>
            </a:pPr>
            <a:r>
              <a:t/>
            </a:r>
            <a:endParaRPr sz="1800">
              <a:solidFill>
                <a:schemeClr val="dk2"/>
              </a:solidFill>
              <a:latin typeface="Lexend"/>
              <a:ea typeface="Lexend"/>
              <a:cs typeface="Lexend"/>
              <a:sym typeface="Lexend"/>
            </a:endParaRPr>
          </a:p>
          <a:p>
            <a:pPr indent="0" lvl="0" marL="0" rtl="0" algn="l">
              <a:spcBef>
                <a:spcPts val="0"/>
              </a:spcBef>
              <a:spcAft>
                <a:spcPts val="0"/>
              </a:spcAft>
              <a:buNone/>
            </a:pPr>
            <a:r>
              <a:t/>
            </a:r>
            <a:endParaRPr sz="1800">
              <a:solidFill>
                <a:schemeClr val="dk2"/>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latin typeface="Lexend"/>
                <a:ea typeface="Lexend"/>
                <a:cs typeface="Lexend"/>
                <a:sym typeface="Lexend"/>
              </a:rPr>
              <a:t>Create a cursor:</a:t>
            </a:r>
            <a:endParaRPr sz="2220">
              <a:latin typeface="Lexend"/>
              <a:ea typeface="Lexend"/>
              <a:cs typeface="Lexend"/>
              <a:sym typeface="Lexend"/>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t>
            </a:r>
            <a:r>
              <a:rPr lang="en">
                <a:latin typeface="Lexend"/>
                <a:ea typeface="Lexend"/>
                <a:cs typeface="Lexend"/>
                <a:sym typeface="Lexend"/>
              </a:rPr>
              <a:t>Cursor is a connection object Which is used to perform </a:t>
            </a:r>
            <a:r>
              <a:rPr lang="en">
                <a:latin typeface="Lexend"/>
                <a:ea typeface="Lexend"/>
                <a:cs typeface="Lexend"/>
                <a:sym typeface="Lexend"/>
              </a:rPr>
              <a:t>queries</a:t>
            </a:r>
            <a:r>
              <a:rPr lang="en">
                <a:latin typeface="Lexend"/>
                <a:ea typeface="Lexend"/>
                <a:cs typeface="Lexend"/>
                <a:sym typeface="Lexend"/>
              </a:rPr>
              <a:t> from Python to Mysql </a:t>
            </a:r>
            <a:r>
              <a:rPr lang="en"/>
              <a:t>”</a:t>
            </a:r>
            <a:endParaRPr/>
          </a:p>
          <a:p>
            <a:pPr indent="0" lvl="0" marL="0" rtl="0" algn="l">
              <a:spcBef>
                <a:spcPts val="1200"/>
              </a:spcBef>
              <a:spcAft>
                <a:spcPts val="0"/>
              </a:spcAft>
              <a:buNone/>
            </a:pPr>
            <a:r>
              <a:rPr lang="en">
                <a:solidFill>
                  <a:schemeClr val="dk1"/>
                </a:solidFill>
                <a:latin typeface="Lexend"/>
                <a:ea typeface="Lexend"/>
                <a:cs typeface="Lexend"/>
                <a:sym typeface="Lexend"/>
              </a:rPr>
              <a:t>Creating tables </a:t>
            </a:r>
            <a:r>
              <a:rPr lang="en">
                <a:solidFill>
                  <a:schemeClr val="dk1"/>
                </a:solidFill>
                <a:latin typeface="Lexend"/>
                <a:ea typeface="Lexend"/>
                <a:cs typeface="Lexend"/>
                <a:sym typeface="Lexend"/>
              </a:rPr>
              <a:t>through</a:t>
            </a:r>
            <a:r>
              <a:rPr lang="en">
                <a:solidFill>
                  <a:schemeClr val="dk1"/>
                </a:solidFill>
                <a:latin typeface="Lexend"/>
                <a:ea typeface="Lexend"/>
                <a:cs typeface="Lexend"/>
                <a:sym typeface="Lexend"/>
              </a:rPr>
              <a:t> Python :</a:t>
            </a:r>
            <a:endParaRPr>
              <a:solidFill>
                <a:schemeClr val="dk1"/>
              </a:solidFill>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 We will write Sql queries as we write in Mysql,giving column name and data types ,But the </a:t>
            </a:r>
            <a:r>
              <a:rPr lang="en">
                <a:latin typeface="Lexend"/>
                <a:ea typeface="Lexend"/>
                <a:cs typeface="Lexend"/>
                <a:sym typeface="Lexend"/>
              </a:rPr>
              <a:t>execution</a:t>
            </a:r>
            <a:r>
              <a:rPr lang="en">
                <a:latin typeface="Lexend"/>
                <a:ea typeface="Lexend"/>
                <a:cs typeface="Lexend"/>
                <a:sym typeface="Lexend"/>
              </a:rPr>
              <a:t> will be through cursor from Python”</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“After this, we will have tables inside the </a:t>
            </a:r>
            <a:r>
              <a:rPr lang="en">
                <a:latin typeface="Lexend"/>
                <a:ea typeface="Lexend"/>
                <a:cs typeface="Lexend"/>
                <a:sym typeface="Lexend"/>
              </a:rPr>
              <a:t>database</a:t>
            </a:r>
            <a:r>
              <a:rPr lang="en">
                <a:latin typeface="Lexend"/>
                <a:ea typeface="Lexend"/>
                <a:cs typeface="Lexend"/>
                <a:sym typeface="Lexend"/>
              </a:rPr>
              <a:t> for every </a:t>
            </a:r>
            <a:r>
              <a:rPr lang="en">
                <a:latin typeface="Lexend"/>
                <a:ea typeface="Lexend"/>
                <a:cs typeface="Lexend"/>
                <a:sym typeface="Lexend"/>
              </a:rPr>
              <a:t>dataset we have</a:t>
            </a:r>
            <a:r>
              <a:rPr lang="en">
                <a:latin typeface="Lexend"/>
                <a:ea typeface="Lexend"/>
                <a:cs typeface="Lexend"/>
                <a:sym typeface="Lexend"/>
              </a:rPr>
              <a:t>” </a:t>
            </a:r>
            <a:endParaRPr>
              <a:latin typeface="Lexend"/>
              <a:ea typeface="Lexend"/>
              <a:cs typeface="Lexend"/>
              <a:sym typeface="Lexend"/>
            </a:endParaRPr>
          </a:p>
          <a:p>
            <a:pPr indent="0" lvl="0" marL="0" rtl="0" algn="l">
              <a:spcBef>
                <a:spcPts val="1200"/>
              </a:spcBef>
              <a:spcAft>
                <a:spcPts val="1200"/>
              </a:spcAft>
              <a:buNone/>
            </a:pPr>
            <a:r>
              <a:rPr lang="en">
                <a:latin typeface="Lexend"/>
                <a:ea typeface="Lexend"/>
                <a:cs typeface="Lexend"/>
                <a:sym typeface="Lexend"/>
              </a:rPr>
              <a:t>“In this ,I have encountered many errors regarding the column name and column data type”</a:t>
            </a:r>
            <a:endParaRPr>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88">
                <a:latin typeface="Lexend"/>
                <a:ea typeface="Lexend"/>
                <a:cs typeface="Lexend"/>
                <a:sym typeface="Lexend"/>
              </a:rPr>
              <a:t>Handling Null values:</a:t>
            </a:r>
            <a:endParaRPr sz="1988">
              <a:latin typeface="Lexend"/>
              <a:ea typeface="Lexend"/>
              <a:cs typeface="Lexend"/>
              <a:sym typeface="Lexend"/>
            </a:endParaRPr>
          </a:p>
          <a:p>
            <a:pPr indent="0" lvl="0" marL="0" rtl="0" algn="l">
              <a:spcBef>
                <a:spcPts val="0"/>
              </a:spcBef>
              <a:spcAft>
                <a:spcPts val="0"/>
              </a:spcAft>
              <a:buSzPts val="990"/>
              <a:buNone/>
            </a:pPr>
            <a:r>
              <a:t/>
            </a:r>
            <a:endParaRPr sz="1988">
              <a:latin typeface="Lexend"/>
              <a:ea typeface="Lexend"/>
              <a:cs typeface="Lexend"/>
              <a:sym typeface="Lexend"/>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Lexend"/>
                <a:ea typeface="Lexend"/>
                <a:cs typeface="Lexend"/>
                <a:sym typeface="Lexend"/>
              </a:rPr>
              <a:t>“Using pandas function like (isnull), i can easily find out whatever a dataframe has null value are not”</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“In table named customer_journey there are 13 null values in the Duration column, to fill the null values fillna function is very useful from pandas,with fillna,i have used median to fill null values as it represent the middle point of the data”</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“After the </a:t>
            </a:r>
            <a:r>
              <a:rPr lang="en">
                <a:latin typeface="Lexend"/>
                <a:ea typeface="Lexend"/>
                <a:cs typeface="Lexend"/>
                <a:sym typeface="Lexend"/>
              </a:rPr>
              <a:t>handling</a:t>
            </a:r>
            <a:r>
              <a:rPr lang="en">
                <a:latin typeface="Lexend"/>
                <a:ea typeface="Lexend"/>
                <a:cs typeface="Lexend"/>
                <a:sym typeface="Lexend"/>
              </a:rPr>
              <a:t> null values,i will  store the data frame in a different data set for further analysis ”</a:t>
            </a:r>
            <a:endParaRPr>
              <a:latin typeface="Lexend"/>
              <a:ea typeface="Lexend"/>
              <a:cs typeface="Lexend"/>
              <a:sym typeface="Lexend"/>
            </a:endParaRPr>
          </a:p>
          <a:p>
            <a:pPr indent="0" lvl="0" marL="0" rtl="0" algn="l">
              <a:spcBef>
                <a:spcPts val="1200"/>
              </a:spcBef>
              <a:spcAft>
                <a:spcPts val="1200"/>
              </a:spcAft>
              <a:buNone/>
            </a:pPr>
            <a:r>
              <a:t/>
            </a:r>
            <a:endParaRPr>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88">
                <a:latin typeface="Lexend"/>
                <a:ea typeface="Lexend"/>
                <a:cs typeface="Lexend"/>
                <a:sym typeface="Lexend"/>
              </a:rPr>
              <a:t>Inserting data:</a:t>
            </a:r>
            <a:endParaRPr sz="2188">
              <a:latin typeface="Lexend"/>
              <a:ea typeface="Lexend"/>
              <a:cs typeface="Lexend"/>
              <a:sym typeface="Lexend"/>
            </a:endParaRPr>
          </a:p>
          <a:p>
            <a:pPr indent="0" lvl="0" marL="0" rtl="0" algn="l">
              <a:spcBef>
                <a:spcPts val="0"/>
              </a:spcBef>
              <a:spcAft>
                <a:spcPts val="0"/>
              </a:spcAft>
              <a:buSzPts val="990"/>
              <a:buNone/>
            </a:pPr>
            <a:r>
              <a:t/>
            </a:r>
            <a:endParaRPr sz="2188"/>
          </a:p>
        </p:txBody>
      </p:sp>
      <p:sp>
        <p:nvSpPr>
          <p:cNvPr id="82" name="Google Shape;82;p17"/>
          <p:cNvSpPr txBox="1"/>
          <p:nvPr>
            <p:ph idx="1" type="body"/>
          </p:nvPr>
        </p:nvSpPr>
        <p:spPr>
          <a:xfrm>
            <a:off x="311700" y="1301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“At first,I have faced many errors like spelling mistakes on </a:t>
            </a:r>
            <a:r>
              <a:rPr lang="en">
                <a:latin typeface="Lexend"/>
                <a:ea typeface="Lexend"/>
                <a:cs typeface="Lexend"/>
                <a:sym typeface="Lexend"/>
              </a:rPr>
              <a:t>column</a:t>
            </a:r>
            <a:r>
              <a:rPr lang="en">
                <a:latin typeface="Lexend"/>
                <a:ea typeface="Lexend"/>
                <a:cs typeface="Lexend"/>
                <a:sym typeface="Lexend"/>
              </a:rPr>
              <a:t> </a:t>
            </a:r>
            <a:r>
              <a:rPr lang="en">
                <a:latin typeface="Lexend"/>
                <a:ea typeface="Lexend"/>
                <a:cs typeface="Lexend"/>
                <a:sym typeface="Lexend"/>
              </a:rPr>
              <a:t>names</a:t>
            </a:r>
            <a:r>
              <a:rPr lang="en">
                <a:latin typeface="Lexend"/>
                <a:ea typeface="Lexend"/>
                <a:cs typeface="Lexend"/>
                <a:sym typeface="Lexend"/>
              </a:rPr>
              <a:t> ,column name not found ,key error,after some </a:t>
            </a:r>
            <a:r>
              <a:rPr lang="en">
                <a:latin typeface="Lexend"/>
                <a:ea typeface="Lexend"/>
                <a:cs typeface="Lexend"/>
                <a:sym typeface="Lexend"/>
              </a:rPr>
              <a:t>research</a:t>
            </a:r>
            <a:r>
              <a:rPr lang="en">
                <a:latin typeface="Lexend"/>
                <a:ea typeface="Lexend"/>
                <a:cs typeface="Lexend"/>
                <a:sym typeface="Lexend"/>
              </a:rPr>
              <a:t> on internet lot of   method have been used to insert the data.”</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“I used the for loop to </a:t>
            </a:r>
            <a:r>
              <a:rPr lang="en">
                <a:latin typeface="Lexend"/>
                <a:ea typeface="Lexend"/>
                <a:cs typeface="Lexend"/>
                <a:sym typeface="Lexend"/>
              </a:rPr>
              <a:t>execute the insertion query to insert all the row  from the dataset to a Mysql database.</a:t>
            </a:r>
            <a:r>
              <a:rPr lang="en">
                <a:latin typeface="Lexend"/>
                <a:ea typeface="Lexend"/>
                <a:cs typeface="Lexend"/>
                <a:sym typeface="Lexend"/>
              </a:rPr>
              <a:t>”</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“This needed to be done for every dataset because every data set will be used to for final analysis. ”</a:t>
            </a:r>
            <a:endParaRPr>
              <a:latin typeface="Lexend"/>
              <a:ea typeface="Lexend"/>
              <a:cs typeface="Lexend"/>
              <a:sym typeface="Lexend"/>
            </a:endParaRPr>
          </a:p>
          <a:p>
            <a:pPr indent="0" lvl="0" marL="0" rtl="0" algn="l">
              <a:spcBef>
                <a:spcPts val="1200"/>
              </a:spcBef>
              <a:spcAft>
                <a:spcPts val="1200"/>
              </a:spcAft>
              <a:buNone/>
            </a:pPr>
            <a:r>
              <a:t/>
            </a:r>
            <a:endParaRPr>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88">
                <a:latin typeface="Lexend"/>
                <a:ea typeface="Lexend"/>
                <a:cs typeface="Lexend"/>
                <a:sym typeface="Lexend"/>
              </a:rPr>
              <a:t>Insights from data :</a:t>
            </a:r>
            <a:endParaRPr sz="2188">
              <a:latin typeface="Lexend"/>
              <a:ea typeface="Lexend"/>
              <a:cs typeface="Lexend"/>
              <a:sym typeface="Lexend"/>
            </a:endParaRPr>
          </a:p>
          <a:p>
            <a:pPr indent="0" lvl="0" marL="0" rtl="0" algn="l">
              <a:spcBef>
                <a:spcPts val="0"/>
              </a:spcBef>
              <a:spcAft>
                <a:spcPts val="0"/>
              </a:spcAft>
              <a:buSzPts val="990"/>
              <a:buNone/>
            </a:pPr>
            <a:r>
              <a:rPr lang="en" sz="2188">
                <a:latin typeface="Lexend"/>
                <a:ea typeface="Lexend"/>
                <a:cs typeface="Lexend"/>
                <a:sym typeface="Lexend"/>
              </a:rPr>
              <a:t> </a:t>
            </a:r>
            <a:endParaRPr sz="2188">
              <a:latin typeface="Lexend"/>
              <a:ea typeface="Lexend"/>
              <a:cs typeface="Lexend"/>
              <a:sym typeface="Lexend"/>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Lexend"/>
                <a:ea typeface="Lexend"/>
                <a:cs typeface="Lexend"/>
                <a:sym typeface="Lexend"/>
              </a:rPr>
              <a:t>“Based on the product table the  highest price is a ‘yoga mat’, lowest price product  is a ‘baseball glove’ ”</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“The average likes for a product is 104,and the highest likes is 840”</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“The </a:t>
            </a:r>
            <a:r>
              <a:rPr lang="en">
                <a:latin typeface="Lexend"/>
                <a:ea typeface="Lexend"/>
                <a:cs typeface="Lexend"/>
                <a:sym typeface="Lexend"/>
              </a:rPr>
              <a:t>content Type</a:t>
            </a:r>
            <a:r>
              <a:rPr lang="en">
                <a:latin typeface="Lexend"/>
                <a:ea typeface="Lexend"/>
                <a:cs typeface="Lexend"/>
                <a:sym typeface="Lexend"/>
              </a:rPr>
              <a:t> with most likes is </a:t>
            </a:r>
            <a:r>
              <a:rPr lang="en">
                <a:latin typeface="Lexend"/>
                <a:ea typeface="Lexend"/>
                <a:cs typeface="Lexend"/>
                <a:sym typeface="Lexend"/>
              </a:rPr>
              <a:t>Social Media,and with least like is newsletter,by cutting cost on newsletter we can improve the marketing products</a:t>
            </a:r>
            <a:r>
              <a:rPr lang="en">
                <a:latin typeface="Lexend"/>
                <a:ea typeface="Lexend"/>
                <a:cs typeface="Lexend"/>
                <a:sym typeface="Lexend"/>
              </a:rPr>
              <a:t>”</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“The products with highest rating is yoga mat,tennis racket,football helmet,</a:t>
            </a:r>
            <a:r>
              <a:rPr lang="en">
                <a:latin typeface="Lexend"/>
                <a:ea typeface="Lexend"/>
                <a:cs typeface="Lexend"/>
                <a:sym typeface="Lexend"/>
              </a:rPr>
              <a:t>climbing</a:t>
            </a:r>
            <a:r>
              <a:rPr lang="en">
                <a:latin typeface="Lexend"/>
                <a:ea typeface="Lexend"/>
                <a:cs typeface="Lexend"/>
                <a:sym typeface="Lexend"/>
              </a:rPr>
              <a:t> rope,</a:t>
            </a:r>
            <a:r>
              <a:rPr lang="en">
                <a:latin typeface="Lexend"/>
                <a:ea typeface="Lexend"/>
                <a:cs typeface="Lexend"/>
                <a:sym typeface="Lexend"/>
              </a:rPr>
              <a:t>surfboard</a:t>
            </a:r>
            <a:r>
              <a:rPr lang="en">
                <a:latin typeface="Lexend"/>
                <a:ea typeface="Lexend"/>
                <a:cs typeface="Lexend"/>
                <a:sym typeface="Lexend"/>
              </a:rPr>
              <a:t>”</a:t>
            </a:r>
            <a:endParaRPr>
              <a:latin typeface="Lexend"/>
              <a:ea typeface="Lexend"/>
              <a:cs typeface="Lexend"/>
              <a:sym typeface="Lexend"/>
            </a:endParaRPr>
          </a:p>
          <a:p>
            <a:pPr indent="0" lvl="0" marL="0" rtl="0" algn="l">
              <a:spcBef>
                <a:spcPts val="1200"/>
              </a:spcBef>
              <a:spcAft>
                <a:spcPts val="1200"/>
              </a:spcAft>
              <a:buNone/>
            </a:pPr>
            <a:r>
              <a:t/>
            </a:r>
            <a:endParaRPr>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202200"/>
            <a:ext cx="8520600" cy="4941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marketing manager</a:t>
            </a:r>
            <a:r>
              <a:rPr lang="en"/>
              <a:t>@shopeasy</a:t>
            </a:r>
            <a:endParaRPr/>
          </a:p>
          <a:p>
            <a:pPr indent="0" lvl="0" marL="0" rtl="0" algn="l">
              <a:spcBef>
                <a:spcPts val="1200"/>
              </a:spcBef>
              <a:spcAft>
                <a:spcPts val="0"/>
              </a:spcAft>
              <a:buNone/>
            </a:pPr>
            <a:r>
              <a:rPr lang="en"/>
              <a:t>Email Regarding the improvement of marketing strategy using data analysis.</a:t>
            </a:r>
            <a:endParaRPr/>
          </a:p>
          <a:p>
            <a:pPr indent="0" lvl="0" marL="0" rtl="0" algn="l">
              <a:spcBef>
                <a:spcPts val="1200"/>
              </a:spcBef>
              <a:spcAft>
                <a:spcPts val="0"/>
              </a:spcAft>
              <a:buNone/>
            </a:pPr>
            <a:r>
              <a:rPr lang="en" sz="1100">
                <a:solidFill>
                  <a:srgbClr val="222222"/>
                </a:solidFill>
                <a:highlight>
                  <a:srgbClr val="FFFFFF"/>
                </a:highlight>
              </a:rPr>
              <a:t>Hope this email finds you well,I have created a detailed report regarding the questions you asked in a previous email.</a:t>
            </a:r>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1.</a:t>
            </a:r>
            <a:r>
              <a:rPr lang="en" sz="1200">
                <a:solidFill>
                  <a:srgbClr val="222222"/>
                </a:solidFill>
                <a:highlight>
                  <a:srgbClr val="FFFFFF"/>
                </a:highlight>
              </a:rPr>
              <a:t>what factors are influencing customer engagement?</a:t>
            </a:r>
            <a:endParaRPr sz="1200">
              <a:solidFill>
                <a:srgbClr val="222222"/>
              </a:solidFill>
              <a:highlight>
                <a:srgbClr val="FFFFFF"/>
              </a:highlight>
            </a:endParaRPr>
          </a:p>
          <a:p>
            <a:pPr indent="0" lvl="0" marL="0" rtl="0" algn="l">
              <a:spcBef>
                <a:spcPts val="1200"/>
              </a:spcBef>
              <a:spcAft>
                <a:spcPts val="0"/>
              </a:spcAft>
              <a:buClr>
                <a:schemeClr val="dk1"/>
              </a:buClr>
              <a:buSzPct val="91666"/>
              <a:buFont typeface="Arial"/>
              <a:buNone/>
            </a:pPr>
            <a:r>
              <a:rPr lang="en" sz="1200">
                <a:solidFill>
                  <a:srgbClr val="222222"/>
                </a:solidFill>
                <a:highlight>
                  <a:srgbClr val="FFFFFF"/>
                </a:highlight>
                <a:latin typeface="Courier New"/>
                <a:ea typeface="Courier New"/>
                <a:cs typeface="Courier New"/>
                <a:sym typeface="Courier New"/>
              </a:rPr>
              <a:t>There are mainly two factors influencing the engagement of customers, one of them is ContentType and another one is Product. In comparison, social media content has more engagement than any other contentType</a:t>
            </a:r>
            <a:r>
              <a:rPr lang="en" sz="1100">
                <a:solidFill>
                  <a:srgbClr val="222222"/>
                </a:solidFill>
                <a:highlight>
                  <a:srgbClr val="FFFFFF"/>
                </a:highlight>
                <a:latin typeface="Courier New"/>
                <a:ea typeface="Courier New"/>
                <a:cs typeface="Courier New"/>
                <a:sym typeface="Courier New"/>
              </a:rPr>
              <a:t>.</a:t>
            </a:r>
            <a:endParaRPr sz="1100">
              <a:solidFill>
                <a:srgbClr val="222222"/>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2</a:t>
            </a:r>
            <a:r>
              <a:rPr lang="en" sz="1200">
                <a:solidFill>
                  <a:srgbClr val="222222"/>
                </a:solidFill>
                <a:highlight>
                  <a:srgbClr val="FFFFFF"/>
                </a:highlight>
              </a:rPr>
              <a:t>.At what stage do customers drop off in their journey?</a:t>
            </a:r>
            <a:endParaRPr sz="1200">
              <a:solidFill>
                <a:srgbClr val="222222"/>
              </a:solidFill>
              <a:highlight>
                <a:srgbClr val="FFFFFF"/>
              </a:highlight>
            </a:endParaRPr>
          </a:p>
          <a:p>
            <a:pPr indent="0" lvl="0" marL="0" rtl="0" algn="l">
              <a:spcBef>
                <a:spcPts val="1200"/>
              </a:spcBef>
              <a:spcAft>
                <a:spcPts val="0"/>
              </a:spcAft>
              <a:buClr>
                <a:schemeClr val="dk1"/>
              </a:buClr>
              <a:buSzPct val="91666"/>
              <a:buFont typeface="Arial"/>
              <a:buNone/>
            </a:pPr>
            <a:r>
              <a:rPr lang="en" sz="1200">
                <a:solidFill>
                  <a:srgbClr val="222222"/>
                </a:solidFill>
                <a:highlight>
                  <a:srgbClr val="FFFFFF"/>
                </a:highlight>
                <a:latin typeface="Courier New"/>
                <a:ea typeface="Courier New"/>
                <a:cs typeface="Courier New"/>
                <a:sym typeface="Courier New"/>
              </a:rPr>
              <a:t>Every customer who dropped-off from the website is at the stage of "check-out",based on  analytics. Many customers leave their carts due to a messy checkout process.</a:t>
            </a:r>
            <a:endParaRPr sz="1200">
              <a:solidFill>
                <a:srgbClr val="222222"/>
              </a:solidFill>
              <a:highlight>
                <a:srgbClr val="FFFFFF"/>
              </a:highlight>
              <a:latin typeface="Courier New"/>
              <a:ea typeface="Courier New"/>
              <a:cs typeface="Courier New"/>
              <a:sym typeface="Courier New"/>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3.</a:t>
            </a:r>
            <a:r>
              <a:rPr lang="en" sz="1200">
                <a:solidFill>
                  <a:srgbClr val="222222"/>
                </a:solidFill>
                <a:highlight>
                  <a:srgbClr val="FFFFFF"/>
                </a:highlight>
              </a:rPr>
              <a:t>How do Customer reviews impact purchasing behaviour?</a:t>
            </a:r>
            <a:endParaRPr sz="1200">
              <a:solidFill>
                <a:srgbClr val="222222"/>
              </a:solidFill>
              <a:highlight>
                <a:srgbClr val="FFFFFF"/>
              </a:highlight>
            </a:endParaRPr>
          </a:p>
          <a:p>
            <a:pPr indent="0" lvl="0" marL="0" rtl="0" algn="l">
              <a:spcBef>
                <a:spcPts val="1200"/>
              </a:spcBef>
              <a:spcAft>
                <a:spcPts val="0"/>
              </a:spcAft>
              <a:buClr>
                <a:schemeClr val="dk1"/>
              </a:buClr>
              <a:buSzPct val="91666"/>
              <a:buFont typeface="Arial"/>
              <a:buNone/>
            </a:pPr>
            <a:r>
              <a:rPr lang="en" sz="1200">
                <a:solidFill>
                  <a:srgbClr val="222222"/>
                </a:solidFill>
                <a:highlight>
                  <a:srgbClr val="FFFFFF"/>
                </a:highlight>
                <a:latin typeface="Courier New"/>
                <a:ea typeface="Courier New"/>
                <a:cs typeface="Courier New"/>
                <a:sym typeface="Courier New"/>
              </a:rPr>
              <a:t>Based on Forbes</a:t>
            </a:r>
            <a:r>
              <a:rPr lang="en" sz="1100">
                <a:solidFill>
                  <a:srgbClr val="222222"/>
                </a:solidFill>
                <a:highlight>
                  <a:srgbClr val="FFFFFF"/>
                </a:highlight>
                <a:latin typeface="Courier New"/>
                <a:ea typeface="Courier New"/>
                <a:cs typeface="Courier New"/>
                <a:sym typeface="Courier New"/>
              </a:rPr>
              <a:t>,</a:t>
            </a:r>
            <a:r>
              <a:rPr lang="en" sz="1300">
                <a:solidFill>
                  <a:srgbClr val="333333"/>
                </a:solidFill>
                <a:highlight>
                  <a:srgbClr val="FCFCFC"/>
                </a:highlight>
                <a:latin typeface="Georgia"/>
                <a:ea typeface="Georgia"/>
                <a:cs typeface="Georgia"/>
                <a:sym typeface="Georgia"/>
              </a:rPr>
              <a:t> </a:t>
            </a:r>
            <a:r>
              <a:rPr lang="en" sz="1300">
                <a:solidFill>
                  <a:srgbClr val="333333"/>
                </a:solidFill>
                <a:highlight>
                  <a:srgbClr val="FCFCFC"/>
                </a:highlight>
                <a:latin typeface="Courier New"/>
                <a:ea typeface="Courier New"/>
                <a:cs typeface="Courier New"/>
                <a:sym typeface="Courier New"/>
              </a:rPr>
              <a:t>up to 98% of consumers read reviews before making a purchase. Moreover, customers tend to trust companies with a higher volume of reviews,in the Given dataset the products with high ratings have high engagement rate between customers.</a:t>
            </a:r>
            <a:endParaRPr sz="1300">
              <a:solidFill>
                <a:srgbClr val="333333"/>
              </a:solidFill>
              <a:highlight>
                <a:srgbClr val="FCFCFC"/>
              </a:highlight>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t/>
            </a:r>
            <a:endParaRPr sz="1200">
              <a:solidFill>
                <a:schemeClr val="dk1"/>
              </a:solidFill>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202175"/>
            <a:ext cx="8520600" cy="471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00">
                <a:solidFill>
                  <a:srgbClr val="333333"/>
                </a:solidFill>
                <a:highlight>
                  <a:srgbClr val="FCFCFC"/>
                </a:highlight>
                <a:latin typeface="Courier New"/>
                <a:ea typeface="Courier New"/>
                <a:cs typeface="Courier New"/>
                <a:sym typeface="Courier New"/>
              </a:rPr>
              <a:t>4.</a:t>
            </a:r>
            <a:r>
              <a:rPr lang="en" sz="1300">
                <a:solidFill>
                  <a:srgbClr val="333333"/>
                </a:solidFill>
                <a:highlight>
                  <a:srgbClr val="FCFCFC"/>
                </a:highlight>
              </a:rPr>
              <a:t>The product's which perform well based on high ratings?</a:t>
            </a:r>
            <a:endParaRPr sz="1300">
              <a:solidFill>
                <a:srgbClr val="333333"/>
              </a:solidFill>
              <a:highlight>
                <a:srgbClr val="FCFCFC"/>
              </a:highlight>
            </a:endParaRPr>
          </a:p>
          <a:p>
            <a:pPr indent="0" lvl="0" marL="0" rtl="0" algn="l">
              <a:spcBef>
                <a:spcPts val="1200"/>
              </a:spcBef>
              <a:spcAft>
                <a:spcPts val="0"/>
              </a:spcAft>
              <a:buClr>
                <a:schemeClr val="dk1"/>
              </a:buClr>
              <a:buSzPts val="1100"/>
              <a:buFont typeface="Arial"/>
              <a:buNone/>
            </a:pPr>
            <a:r>
              <a:rPr lang="en" sz="1200">
                <a:solidFill>
                  <a:srgbClr val="222222"/>
                </a:solidFill>
                <a:highlight>
                  <a:schemeClr val="lt1"/>
                </a:highlight>
                <a:latin typeface="Courier New"/>
                <a:ea typeface="Courier New"/>
                <a:cs typeface="Courier New"/>
                <a:sym typeface="Courier New"/>
              </a:rPr>
              <a:t>1.Swimming goggles</a:t>
            </a:r>
            <a:endParaRPr sz="12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200">
                <a:solidFill>
                  <a:srgbClr val="222222"/>
                </a:solidFill>
                <a:highlight>
                  <a:schemeClr val="lt1"/>
                </a:highlight>
                <a:latin typeface="Courier New"/>
                <a:ea typeface="Courier New"/>
                <a:cs typeface="Courier New"/>
                <a:sym typeface="Courier New"/>
              </a:rPr>
              <a:t>2.surfboard</a:t>
            </a:r>
            <a:endParaRPr sz="12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200">
                <a:solidFill>
                  <a:srgbClr val="222222"/>
                </a:solidFill>
                <a:highlight>
                  <a:schemeClr val="lt1"/>
                </a:highlight>
                <a:latin typeface="Courier New"/>
                <a:ea typeface="Courier New"/>
                <a:cs typeface="Courier New"/>
                <a:sym typeface="Courier New"/>
              </a:rPr>
              <a:t>3.hockey stick</a:t>
            </a:r>
            <a:endParaRPr sz="12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200">
                <a:solidFill>
                  <a:srgbClr val="222222"/>
                </a:solidFill>
                <a:highlight>
                  <a:schemeClr val="lt1"/>
                </a:highlight>
                <a:latin typeface="Courier New"/>
                <a:ea typeface="Courier New"/>
                <a:cs typeface="Courier New"/>
                <a:sym typeface="Courier New"/>
              </a:rPr>
              <a:t>4.Tennis Rocket</a:t>
            </a:r>
            <a:endParaRPr sz="12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200">
                <a:solidFill>
                  <a:srgbClr val="222222"/>
                </a:solidFill>
                <a:highlight>
                  <a:schemeClr val="lt1"/>
                </a:highlight>
              </a:rPr>
              <a:t>4.2</a:t>
            </a:r>
            <a:r>
              <a:rPr lang="en" sz="1100">
                <a:solidFill>
                  <a:srgbClr val="222222"/>
                </a:solidFill>
                <a:highlight>
                  <a:schemeClr val="lt1"/>
                </a:highlight>
              </a:rPr>
              <a:t> </a:t>
            </a:r>
            <a:r>
              <a:rPr lang="en" sz="1200">
                <a:solidFill>
                  <a:srgbClr val="222222"/>
                </a:solidFill>
                <a:highlight>
                  <a:schemeClr val="lt1"/>
                </a:highlight>
              </a:rPr>
              <a:t>The Locations that are performing well based on Customer Count?</a:t>
            </a:r>
            <a:endParaRPr sz="1200">
              <a:solidFill>
                <a:srgbClr val="222222"/>
              </a:solidFill>
              <a:highlight>
                <a:schemeClr val="lt1"/>
              </a:highlight>
            </a:endParaRPr>
          </a:p>
          <a:p>
            <a:pPr indent="0" lvl="0" marL="0" rtl="0" algn="l">
              <a:spcBef>
                <a:spcPts val="1200"/>
              </a:spcBef>
              <a:spcAft>
                <a:spcPts val="0"/>
              </a:spcAft>
              <a:buClr>
                <a:schemeClr val="dk1"/>
              </a:buClr>
              <a:buSzPts val="1100"/>
              <a:buFont typeface="Arial"/>
              <a:buNone/>
            </a:pPr>
            <a:r>
              <a:rPr lang="en" sz="1200">
                <a:solidFill>
                  <a:srgbClr val="222222"/>
                </a:solidFill>
                <a:highlight>
                  <a:schemeClr val="lt1"/>
                </a:highlight>
                <a:latin typeface="Courier New"/>
                <a:ea typeface="Courier New"/>
                <a:cs typeface="Courier New"/>
                <a:sym typeface="Courier New"/>
              </a:rPr>
              <a:t>1.Spain,2.italy,3.UK,4.Germany</a:t>
            </a:r>
            <a:endParaRPr sz="12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 sz="1200">
                <a:solidFill>
                  <a:srgbClr val="222222"/>
                </a:solidFill>
                <a:highlight>
                  <a:schemeClr val="lt1"/>
                </a:highlight>
              </a:rPr>
              <a:t>4.3 The customer segment that performs well based upon age?</a:t>
            </a:r>
            <a:endParaRPr sz="1200">
              <a:solidFill>
                <a:srgbClr val="222222"/>
              </a:solidFill>
              <a:highlight>
                <a:schemeClr val="lt1"/>
              </a:highlight>
            </a:endParaRPr>
          </a:p>
          <a:p>
            <a:pPr indent="0" lvl="0" marL="0" rtl="0" algn="l">
              <a:spcBef>
                <a:spcPts val="1200"/>
              </a:spcBef>
              <a:spcAft>
                <a:spcPts val="0"/>
              </a:spcAft>
              <a:buClr>
                <a:schemeClr val="dk1"/>
              </a:buClr>
              <a:buSzPts val="1100"/>
              <a:buFont typeface="Arial"/>
              <a:buNone/>
            </a:pPr>
            <a:r>
              <a:rPr lang="en" sz="1200">
                <a:solidFill>
                  <a:srgbClr val="222222"/>
                </a:solidFill>
                <a:highlight>
                  <a:schemeClr val="lt1"/>
                </a:highlight>
                <a:latin typeface="Courier New"/>
                <a:ea typeface="Courier New"/>
                <a:cs typeface="Courier New"/>
                <a:sym typeface="Courier New"/>
              </a:rPr>
              <a:t>There are only 29 customers lower than age 30,but there are 71 customers higher than 30,Focusing on older_age group people can significantly increase the customer retention rate.</a:t>
            </a:r>
            <a:endParaRPr sz="1200">
              <a:solidFill>
                <a:srgbClr val="222222"/>
              </a:solidFill>
              <a:highlight>
                <a:schemeClr val="lt1"/>
              </a:highlight>
              <a:latin typeface="Courier New"/>
              <a:ea typeface="Courier New"/>
              <a:cs typeface="Courier New"/>
              <a:sym typeface="Courier New"/>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157625"/>
            <a:ext cx="8520600" cy="42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a:ea typeface="Lexend"/>
                <a:cs typeface="Lexend"/>
                <a:sym typeface="Lexend"/>
              </a:rPr>
              <a:t>Email to Customer experience manager :</a:t>
            </a:r>
            <a:endParaRPr>
              <a:latin typeface="Lexend"/>
              <a:ea typeface="Lexend"/>
              <a:cs typeface="Lexend"/>
              <a:sym typeface="Lexend"/>
            </a:endParaRPr>
          </a:p>
        </p:txBody>
      </p:sp>
      <p:sp>
        <p:nvSpPr>
          <p:cNvPr id="104" name="Google Shape;104;p21"/>
          <p:cNvSpPr txBox="1"/>
          <p:nvPr>
            <p:ph idx="1" type="body"/>
          </p:nvPr>
        </p:nvSpPr>
        <p:spPr>
          <a:xfrm>
            <a:off x="311700" y="786875"/>
            <a:ext cx="8520600" cy="4102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John smith,</a:t>
            </a:r>
            <a:endParaRPr/>
          </a:p>
          <a:p>
            <a:pPr indent="0" lvl="0" marL="0" rtl="0" algn="l">
              <a:spcBef>
                <a:spcPts val="1200"/>
              </a:spcBef>
              <a:spcAft>
                <a:spcPts val="0"/>
              </a:spcAft>
              <a:buNone/>
            </a:pPr>
            <a:r>
              <a:rPr lang="en"/>
              <a:t>Email regarding the customer feedback analysis,</a:t>
            </a:r>
            <a:endParaRPr/>
          </a:p>
          <a:p>
            <a:pPr indent="0" lvl="0" marL="0" rtl="0" algn="l">
              <a:spcBef>
                <a:spcPts val="1200"/>
              </a:spcBef>
              <a:spcAft>
                <a:spcPts val="0"/>
              </a:spcAft>
              <a:buNone/>
            </a:pPr>
            <a:r>
              <a:rPr lang="en"/>
              <a:t>1.</a:t>
            </a:r>
            <a:r>
              <a:rPr lang="en">
                <a:latin typeface="Lexend"/>
                <a:ea typeface="Lexend"/>
                <a:cs typeface="Lexend"/>
                <a:sym typeface="Lexend"/>
              </a:rPr>
              <a:t>Analyse Customer sentiment from the reviews?</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Every high rated product in the table only, because of the product’s quality,quick </a:t>
            </a:r>
            <a:r>
              <a:rPr lang="en">
                <a:latin typeface="Lexend"/>
                <a:ea typeface="Lexend"/>
                <a:cs typeface="Lexend"/>
                <a:sym typeface="Lexend"/>
              </a:rPr>
              <a:t>delivery, packaging.if we followed the same pattern to other product with negative reviews,we can get new customers and increase sales.</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2.Key  Complaints from customer review?</a:t>
            </a:r>
            <a:endParaRPr>
              <a:latin typeface="Lexend"/>
              <a:ea typeface="Lexend"/>
              <a:cs typeface="Lexend"/>
              <a:sym typeface="Lexend"/>
            </a:endParaRPr>
          </a:p>
          <a:p>
            <a:pPr indent="0" lvl="0" marL="0" rtl="0" algn="l">
              <a:spcBef>
                <a:spcPts val="1200"/>
              </a:spcBef>
              <a:spcAft>
                <a:spcPts val="0"/>
              </a:spcAft>
              <a:buNone/>
            </a:pPr>
            <a:r>
              <a:rPr lang="en">
                <a:latin typeface="Lexend"/>
                <a:ea typeface="Lexend"/>
                <a:cs typeface="Lexend"/>
                <a:sym typeface="Lexend"/>
              </a:rPr>
              <a:t>There are mainly two products which got a negative review because of the products instruction not being clear one is basketball and another one is baseball glove.The product with worst reviews are tennis racket,Dumbbell,yoga mat.tennis racket review is based upon the product experience,yoga mat got it’s review based on it’s quality,Dumbbell got its review after stopped working after a month.</a:t>
            </a:r>
            <a:endParaRPr>
              <a:latin typeface="Lexend"/>
              <a:ea typeface="Lexend"/>
              <a:cs typeface="Lexend"/>
              <a:sym typeface="Lexend"/>
            </a:endParaRPr>
          </a:p>
          <a:p>
            <a:pPr indent="0" lvl="0" marL="0" rtl="0" algn="l">
              <a:spcBef>
                <a:spcPts val="1200"/>
              </a:spcBef>
              <a:spcAft>
                <a:spcPts val="0"/>
              </a:spcAft>
              <a:buNone/>
            </a:pPr>
            <a:r>
              <a:t/>
            </a:r>
            <a:endParaRPr>
              <a:latin typeface="Lexend"/>
              <a:ea typeface="Lexend"/>
              <a:cs typeface="Lexend"/>
              <a:sym typeface="Lexend"/>
            </a:endParaRPr>
          </a:p>
          <a:p>
            <a:pPr indent="0" lvl="0" marL="0" rtl="0" algn="l">
              <a:spcBef>
                <a:spcPts val="1200"/>
              </a:spcBef>
              <a:spcAft>
                <a:spcPts val="1200"/>
              </a:spcAft>
              <a:buNone/>
            </a:pPr>
            <a:r>
              <a:t/>
            </a:r>
            <a:endParaRPr>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