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9" r:id="rId4"/>
    <p:sldId id="270" r:id="rId5"/>
    <p:sldId id="259" r:id="rId6"/>
    <p:sldId id="272" r:id="rId7"/>
    <p:sldId id="260" r:id="rId8"/>
    <p:sldId id="261" r:id="rId9"/>
    <p:sldId id="262" r:id="rId10"/>
    <p:sldId id="263" r:id="rId11"/>
    <p:sldId id="267" r:id="rId12"/>
    <p:sldId id="271"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6D1"/>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5"/>
    <p:restoredTop sz="94691"/>
  </p:normalViewPr>
  <p:slideViewPr>
    <p:cSldViewPr snapToGrid="0" snapToObjects="1">
      <p:cViewPr varScale="1">
        <p:scale>
          <a:sx n="140" d="100"/>
          <a:sy n="140" d="100"/>
        </p:scale>
        <p:origin x="22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591E3-8703-3D4C-AC63-B31307B3CA65}" type="datetimeFigureOut">
              <a:rPr lang="en-US" smtClean="0"/>
              <a:t>5/26/19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E3F5C-1416-9244-9A2E-F0A86A9FD153}" type="slidenum">
              <a:rPr lang="en-US" smtClean="0"/>
              <a:t>‹#›</a:t>
            </a:fld>
            <a:endParaRPr lang="en-US"/>
          </a:p>
        </p:txBody>
      </p:sp>
    </p:spTree>
    <p:extLst>
      <p:ext uri="{BB962C8B-B14F-4D97-AF65-F5344CB8AC3E}">
        <p14:creationId xmlns:p14="http://schemas.microsoft.com/office/powerpoint/2010/main" val="403074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briefly discuss origin of research. Specifically point out that it was born through an WDW236 final project which focused on mapping the journeys of the various characters in the short story.</a:t>
            </a:r>
          </a:p>
        </p:txBody>
      </p:sp>
      <p:sp>
        <p:nvSpPr>
          <p:cNvPr id="4" name="Slide Number Placeholder 3"/>
          <p:cNvSpPr>
            <a:spLocks noGrp="1"/>
          </p:cNvSpPr>
          <p:nvPr>
            <p:ph type="sldNum" sz="quarter" idx="5"/>
          </p:nvPr>
        </p:nvSpPr>
        <p:spPr/>
        <p:txBody>
          <a:bodyPr/>
          <a:lstStyle/>
          <a:p>
            <a:fld id="{B51E3F5C-1416-9244-9A2E-F0A86A9FD153}" type="slidenum">
              <a:rPr lang="en-US" smtClean="0"/>
              <a:t>1</a:t>
            </a:fld>
            <a:endParaRPr lang="en-US"/>
          </a:p>
        </p:txBody>
      </p:sp>
    </p:spTree>
    <p:extLst>
      <p:ext uri="{BB962C8B-B14F-4D97-AF65-F5344CB8AC3E}">
        <p14:creationId xmlns:p14="http://schemas.microsoft.com/office/powerpoint/2010/main" val="2598697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10</a:t>
            </a:fld>
            <a:endParaRPr lang="en-US"/>
          </a:p>
        </p:txBody>
      </p:sp>
    </p:spTree>
    <p:extLst>
      <p:ext uri="{BB962C8B-B14F-4D97-AF65-F5344CB8AC3E}">
        <p14:creationId xmlns:p14="http://schemas.microsoft.com/office/powerpoint/2010/main" val="23125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11</a:t>
            </a:fld>
            <a:endParaRPr lang="en-US"/>
          </a:p>
        </p:txBody>
      </p:sp>
    </p:spTree>
    <p:extLst>
      <p:ext uri="{BB962C8B-B14F-4D97-AF65-F5344CB8AC3E}">
        <p14:creationId xmlns:p14="http://schemas.microsoft.com/office/powerpoint/2010/main" val="3658003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12</a:t>
            </a:fld>
            <a:endParaRPr lang="en-US"/>
          </a:p>
        </p:txBody>
      </p:sp>
    </p:spTree>
    <p:extLst>
      <p:ext uri="{BB962C8B-B14F-4D97-AF65-F5344CB8AC3E}">
        <p14:creationId xmlns:p14="http://schemas.microsoft.com/office/powerpoint/2010/main" val="83545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13</a:t>
            </a:fld>
            <a:endParaRPr lang="en-US"/>
          </a:p>
        </p:txBody>
      </p:sp>
    </p:spTree>
    <p:extLst>
      <p:ext uri="{BB962C8B-B14F-4D97-AF65-F5344CB8AC3E}">
        <p14:creationId xmlns:p14="http://schemas.microsoft.com/office/powerpoint/2010/main" val="346502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briefly discuss origin of research. Specifically point out that it was born through an WDW236 final project which focused on mapping the journeys of the various characters in the short story.</a:t>
            </a:r>
          </a:p>
        </p:txBody>
      </p:sp>
      <p:sp>
        <p:nvSpPr>
          <p:cNvPr id="4" name="Slide Number Placeholder 3"/>
          <p:cNvSpPr>
            <a:spLocks noGrp="1"/>
          </p:cNvSpPr>
          <p:nvPr>
            <p:ph type="sldNum" sz="quarter" idx="5"/>
          </p:nvPr>
        </p:nvSpPr>
        <p:spPr/>
        <p:txBody>
          <a:bodyPr/>
          <a:lstStyle/>
          <a:p>
            <a:fld id="{B51E3F5C-1416-9244-9A2E-F0A86A9FD153}" type="slidenum">
              <a:rPr lang="en-US" smtClean="0"/>
              <a:t>14</a:t>
            </a:fld>
            <a:endParaRPr lang="en-US"/>
          </a:p>
        </p:txBody>
      </p:sp>
    </p:spTree>
    <p:extLst>
      <p:ext uri="{BB962C8B-B14F-4D97-AF65-F5344CB8AC3E}">
        <p14:creationId xmlns:p14="http://schemas.microsoft.com/office/powerpoint/2010/main" val="231814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summary of the analysis. The first point provides the context, the second focuses on the precursor to the text analysis. Finally the key insights are highlighted and a look forward to the conclusions. Apologize for possibly not being able to provide adequate context for the story.</a:t>
            </a:r>
          </a:p>
        </p:txBody>
      </p:sp>
      <p:sp>
        <p:nvSpPr>
          <p:cNvPr id="4" name="Slide Number Placeholder 3"/>
          <p:cNvSpPr>
            <a:spLocks noGrp="1"/>
          </p:cNvSpPr>
          <p:nvPr>
            <p:ph type="sldNum" sz="quarter" idx="5"/>
          </p:nvPr>
        </p:nvSpPr>
        <p:spPr/>
        <p:txBody>
          <a:bodyPr/>
          <a:lstStyle/>
          <a:p>
            <a:fld id="{B51E3F5C-1416-9244-9A2E-F0A86A9FD153}" type="slidenum">
              <a:rPr lang="en-US" smtClean="0"/>
              <a:t>2</a:t>
            </a:fld>
            <a:endParaRPr lang="en-US"/>
          </a:p>
        </p:txBody>
      </p:sp>
    </p:spTree>
    <p:extLst>
      <p:ext uri="{BB962C8B-B14F-4D97-AF65-F5344CB8AC3E}">
        <p14:creationId xmlns:p14="http://schemas.microsoft.com/office/powerpoint/2010/main" val="54049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question asks </a:t>
            </a:r>
          </a:p>
        </p:txBody>
      </p:sp>
      <p:sp>
        <p:nvSpPr>
          <p:cNvPr id="4" name="Slide Number Placeholder 3"/>
          <p:cNvSpPr>
            <a:spLocks noGrp="1"/>
          </p:cNvSpPr>
          <p:nvPr>
            <p:ph type="sldNum" sz="quarter" idx="5"/>
          </p:nvPr>
        </p:nvSpPr>
        <p:spPr/>
        <p:txBody>
          <a:bodyPr/>
          <a:lstStyle/>
          <a:p>
            <a:fld id="{B51E3F5C-1416-9244-9A2E-F0A86A9FD153}" type="slidenum">
              <a:rPr lang="en-US" smtClean="0"/>
              <a:t>3</a:t>
            </a:fld>
            <a:endParaRPr lang="en-US"/>
          </a:p>
        </p:txBody>
      </p:sp>
    </p:spTree>
    <p:extLst>
      <p:ext uri="{BB962C8B-B14F-4D97-AF65-F5344CB8AC3E}">
        <p14:creationId xmlns:p14="http://schemas.microsoft.com/office/powerpoint/2010/main" val="428596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4</a:t>
            </a:fld>
            <a:endParaRPr lang="en-US"/>
          </a:p>
        </p:txBody>
      </p:sp>
    </p:spTree>
    <p:extLst>
      <p:ext uri="{BB962C8B-B14F-4D97-AF65-F5344CB8AC3E}">
        <p14:creationId xmlns:p14="http://schemas.microsoft.com/office/powerpoint/2010/main" val="313097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Original text was taken from the Gutenberg repository and the dialogue was annotated.</a:t>
            </a:r>
          </a:p>
          <a:p>
            <a:pPr marL="228600" indent="-228600">
              <a:buAutoNum type="arabicPeriod"/>
            </a:pPr>
            <a:r>
              <a:rPr lang="en-US" dirty="0"/>
              <a:t>The chunks of text were then tokenized using R and all special characters were removed.</a:t>
            </a:r>
          </a:p>
          <a:p>
            <a:pPr marL="228600" indent="-228600">
              <a:buAutoNum type="arabicPeriod"/>
            </a:pPr>
            <a:r>
              <a:rPr lang="en-US" dirty="0"/>
              <a:t>Two sets of frequency tables were created. One for the characters and one for the narration.</a:t>
            </a:r>
          </a:p>
          <a:p>
            <a:pPr marL="228600" indent="-228600">
              <a:buAutoNum type="arabicPeriod"/>
            </a:pPr>
            <a:r>
              <a:rPr lang="en-US" dirty="0"/>
              <a:t>Each token was then mapped to its corresponding NRC Emotion Lexicon counterpart to get the sentiments of those tokens.</a:t>
            </a:r>
          </a:p>
        </p:txBody>
      </p:sp>
      <p:sp>
        <p:nvSpPr>
          <p:cNvPr id="4" name="Slide Number Placeholder 3"/>
          <p:cNvSpPr>
            <a:spLocks noGrp="1"/>
          </p:cNvSpPr>
          <p:nvPr>
            <p:ph type="sldNum" sz="quarter" idx="5"/>
          </p:nvPr>
        </p:nvSpPr>
        <p:spPr/>
        <p:txBody>
          <a:bodyPr/>
          <a:lstStyle/>
          <a:p>
            <a:fld id="{B51E3F5C-1416-9244-9A2E-F0A86A9FD153}" type="slidenum">
              <a:rPr lang="en-US" smtClean="0"/>
              <a:t>5</a:t>
            </a:fld>
            <a:endParaRPr lang="en-US"/>
          </a:p>
        </p:txBody>
      </p:sp>
    </p:spTree>
    <p:extLst>
      <p:ext uri="{BB962C8B-B14F-4D97-AF65-F5344CB8AC3E}">
        <p14:creationId xmlns:p14="http://schemas.microsoft.com/office/powerpoint/2010/main" val="56863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6</a:t>
            </a:fld>
            <a:endParaRPr lang="en-US"/>
          </a:p>
        </p:txBody>
      </p:sp>
    </p:spTree>
    <p:extLst>
      <p:ext uri="{BB962C8B-B14F-4D97-AF65-F5344CB8AC3E}">
        <p14:creationId xmlns:p14="http://schemas.microsoft.com/office/powerpoint/2010/main" val="283196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interesting and perhaps rather obvious that the </a:t>
            </a:r>
          </a:p>
        </p:txBody>
      </p:sp>
      <p:sp>
        <p:nvSpPr>
          <p:cNvPr id="4" name="Slide Number Placeholder 3"/>
          <p:cNvSpPr>
            <a:spLocks noGrp="1"/>
          </p:cNvSpPr>
          <p:nvPr>
            <p:ph type="sldNum" sz="quarter" idx="5"/>
          </p:nvPr>
        </p:nvSpPr>
        <p:spPr/>
        <p:txBody>
          <a:bodyPr/>
          <a:lstStyle/>
          <a:p>
            <a:fld id="{B51E3F5C-1416-9244-9A2E-F0A86A9FD153}" type="slidenum">
              <a:rPr lang="en-US" smtClean="0"/>
              <a:t>7</a:t>
            </a:fld>
            <a:endParaRPr lang="en-US"/>
          </a:p>
        </p:txBody>
      </p:sp>
    </p:spTree>
    <p:extLst>
      <p:ext uri="{BB962C8B-B14F-4D97-AF65-F5344CB8AC3E}">
        <p14:creationId xmlns:p14="http://schemas.microsoft.com/office/powerpoint/2010/main" val="423600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8</a:t>
            </a:fld>
            <a:endParaRPr lang="en-US"/>
          </a:p>
        </p:txBody>
      </p:sp>
    </p:spTree>
    <p:extLst>
      <p:ext uri="{BB962C8B-B14F-4D97-AF65-F5344CB8AC3E}">
        <p14:creationId xmlns:p14="http://schemas.microsoft.com/office/powerpoint/2010/main" val="365348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E3F5C-1416-9244-9A2E-F0A86A9FD153}" type="slidenum">
              <a:rPr lang="en-US" smtClean="0"/>
              <a:t>9</a:t>
            </a:fld>
            <a:endParaRPr lang="en-US"/>
          </a:p>
        </p:txBody>
      </p:sp>
    </p:spTree>
    <p:extLst>
      <p:ext uri="{BB962C8B-B14F-4D97-AF65-F5344CB8AC3E}">
        <p14:creationId xmlns:p14="http://schemas.microsoft.com/office/powerpoint/2010/main" val="109008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508D-8E85-E040-85DB-20FA319EE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0757E-2B6F-484E-B860-BEC711BD4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CAFF4-8A41-424C-92C9-8B07808800CE}"/>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3E8C05C0-1DCF-3B47-91E6-16A46DCEC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07A3E-F3DE-0342-B033-BD0B106437FE}"/>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85643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2087-F997-574A-B111-96ACE727C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6E52B-5763-AD43-BBCE-849A0FADF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FFB6-015E-C94E-B68F-F0BA5B9834DE}"/>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D4A33612-1A65-0146-8517-E5557D753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4423-BE25-CF42-B0CB-6A2295160896}"/>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363255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C7D40-5607-2146-9BE4-251E466E14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91085F-4A0E-8B4D-BCD8-C252EE01E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0BB91-214C-5C43-A0D5-5F7CD08170FF}"/>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BBA5691F-5FE4-BA4D-AF53-BEA9DC65C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A6C86-361A-0A4F-93F3-E9CC22E42BF4}"/>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387540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BE44-7990-5348-8DD0-0D83A164B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1FE5E-9A0C-5E48-A0A9-1F536692E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52E6D-E9D0-0949-B779-A51F32E60429}"/>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84C6107E-DAD2-AA4C-8F84-4DA8F8E76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BAB1B-EBCF-BB4C-8DD4-34FEF9F1A037}"/>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219741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613E-3DAE-3E43-A04E-001630C4E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B7EA20-8B5A-B643-A1E6-955BC0267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4A8C9-FAC4-9042-846E-F0F55B946A98}"/>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CD91532D-1B0F-C34E-9E56-30652890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33163-B45E-BE44-B27E-A31F610DBCC9}"/>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62618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23CA-2634-4D40-A9AA-8D2AA069A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9E41A-2951-B44C-A782-E238C10A37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7B212-1D6F-E240-A7DB-F5B2BE900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180C9-5637-134E-95EF-767D5504F49B}"/>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6" name="Footer Placeholder 5">
            <a:extLst>
              <a:ext uri="{FF2B5EF4-FFF2-40B4-BE49-F238E27FC236}">
                <a16:creationId xmlns:a16="http://schemas.microsoft.com/office/drawing/2014/main" id="{2DC54E7A-927B-0444-A2F3-DF436D086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D9E6-C9D5-9741-AFC8-3676CBDFE917}"/>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215245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2E20-62C5-5D45-A19E-B1A7A7BF5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753FC0-897F-4340-81B7-9FD92C229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5D1F-E284-6345-BBEC-3EEFB579B6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6EDA19-3E40-9244-8A31-5DEE93F06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9C9A3-C34E-564F-BAD5-2DC4BD158C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AB046-7DA2-934C-A865-CACBE6165D01}"/>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8" name="Footer Placeholder 7">
            <a:extLst>
              <a:ext uri="{FF2B5EF4-FFF2-40B4-BE49-F238E27FC236}">
                <a16:creationId xmlns:a16="http://schemas.microsoft.com/office/drawing/2014/main" id="{B1253783-784E-954C-87DB-07CF2DC4D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4D13A4-CAA2-B641-865C-E41373AE342C}"/>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106563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F0EB-4E10-8B45-AA7F-61A77EA11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CDB1E-C73B-B046-90B6-150CE2DECEA1}"/>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4" name="Footer Placeholder 3">
            <a:extLst>
              <a:ext uri="{FF2B5EF4-FFF2-40B4-BE49-F238E27FC236}">
                <a16:creationId xmlns:a16="http://schemas.microsoft.com/office/drawing/2014/main" id="{F58F5B83-B1E5-4242-B59D-625AD022D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1C08B-3040-6D4E-BC32-6B979C2440F8}"/>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391306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0BDCA-4EB1-CE4E-B654-095761CA931B}"/>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3" name="Footer Placeholder 2">
            <a:extLst>
              <a:ext uri="{FF2B5EF4-FFF2-40B4-BE49-F238E27FC236}">
                <a16:creationId xmlns:a16="http://schemas.microsoft.com/office/drawing/2014/main" id="{6E3D65B5-493B-3A45-ADF6-0B0205F91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EEE80-0CF3-3F40-A63B-2B8E53A12C23}"/>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315018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4DC8-6E59-7D41-A76B-473044A39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004EB-8D60-D745-862C-01C2F6665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92063-E0DE-E041-9BD5-E8FAE0B99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2115C-38CA-0D44-9B1E-19286E1A3846}"/>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6" name="Footer Placeholder 5">
            <a:extLst>
              <a:ext uri="{FF2B5EF4-FFF2-40B4-BE49-F238E27FC236}">
                <a16:creationId xmlns:a16="http://schemas.microsoft.com/office/drawing/2014/main" id="{61E02849-305F-F843-863D-5E751344B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8B6D5-DAE4-0043-9482-ED134D809A69}"/>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265510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35A7-0858-FF40-8A48-CB28DEC74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17492-4C96-6F42-AB93-9D9B4E490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44BB15-E17C-7F49-AB98-185DA1B6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D42FC-71C3-3F4A-8545-A4E020D02329}"/>
              </a:ext>
            </a:extLst>
          </p:cNvPr>
          <p:cNvSpPr>
            <a:spLocks noGrp="1"/>
          </p:cNvSpPr>
          <p:nvPr>
            <p:ph type="dt" sz="half" idx="10"/>
          </p:nvPr>
        </p:nvSpPr>
        <p:spPr/>
        <p:txBody>
          <a:bodyPr/>
          <a:lstStyle/>
          <a:p>
            <a:fld id="{00CBD37E-4EF3-7F44-9D54-467CB26B47BB}" type="datetimeFigureOut">
              <a:rPr lang="en-US" smtClean="0"/>
              <a:t>5/26/19</a:t>
            </a:fld>
            <a:endParaRPr lang="en-US"/>
          </a:p>
        </p:txBody>
      </p:sp>
      <p:sp>
        <p:nvSpPr>
          <p:cNvPr id="6" name="Footer Placeholder 5">
            <a:extLst>
              <a:ext uri="{FF2B5EF4-FFF2-40B4-BE49-F238E27FC236}">
                <a16:creationId xmlns:a16="http://schemas.microsoft.com/office/drawing/2014/main" id="{F3E37E02-AEA1-C443-A044-95B9329A2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B4104-E9BC-6C48-8D64-BC053F87F62E}"/>
              </a:ext>
            </a:extLst>
          </p:cNvPr>
          <p:cNvSpPr>
            <a:spLocks noGrp="1"/>
          </p:cNvSpPr>
          <p:nvPr>
            <p:ph type="sldNum" sz="quarter" idx="12"/>
          </p:nvPr>
        </p:nvSpPr>
        <p:spPr/>
        <p:txBody>
          <a:bodyPr/>
          <a:lstStyle/>
          <a:p>
            <a:fld id="{1EC047AA-8A33-D94B-AEA6-821720B8D367}" type="slidenum">
              <a:rPr lang="en-US" smtClean="0"/>
              <a:t>‹#›</a:t>
            </a:fld>
            <a:endParaRPr lang="en-US"/>
          </a:p>
        </p:txBody>
      </p:sp>
    </p:spTree>
    <p:extLst>
      <p:ext uri="{BB962C8B-B14F-4D97-AF65-F5344CB8AC3E}">
        <p14:creationId xmlns:p14="http://schemas.microsoft.com/office/powerpoint/2010/main" val="219786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0A1A6-0B6B-AA43-BE3C-0018CEC61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9B5133-4F01-CE47-BCDE-46C3FA996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3CBBC-C45B-A94B-9674-23A8884E8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BD37E-4EF3-7F44-9D54-467CB26B47BB}" type="datetimeFigureOut">
              <a:rPr lang="en-US" smtClean="0"/>
              <a:t>5/26/19</a:t>
            </a:fld>
            <a:endParaRPr lang="en-US"/>
          </a:p>
        </p:txBody>
      </p:sp>
      <p:sp>
        <p:nvSpPr>
          <p:cNvPr id="5" name="Footer Placeholder 4">
            <a:extLst>
              <a:ext uri="{FF2B5EF4-FFF2-40B4-BE49-F238E27FC236}">
                <a16:creationId xmlns:a16="http://schemas.microsoft.com/office/drawing/2014/main" id="{6C7F50CA-3A7E-044D-812C-91340AD95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41CA-9D98-F044-93B9-DB3BF34D7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047AA-8A33-D94B-AEA6-821720B8D367}" type="slidenum">
              <a:rPr lang="en-US" smtClean="0"/>
              <a:t>‹#›</a:t>
            </a:fld>
            <a:endParaRPr lang="en-US"/>
          </a:p>
        </p:txBody>
      </p:sp>
    </p:spTree>
    <p:extLst>
      <p:ext uri="{BB962C8B-B14F-4D97-AF65-F5344CB8AC3E}">
        <p14:creationId xmlns:p14="http://schemas.microsoft.com/office/powerpoint/2010/main" val="393528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0B46EE-0B61-7C4C-8C3B-A95791B217F4}"/>
              </a:ext>
            </a:extLst>
          </p:cNvPr>
          <p:cNvPicPr>
            <a:picLocks noChangeAspect="1"/>
          </p:cNvPicPr>
          <p:nvPr/>
        </p:nvPicPr>
        <p:blipFill>
          <a:blip r:embed="rId3"/>
          <a:stretch>
            <a:fillRect/>
          </a:stretch>
        </p:blipFill>
        <p:spPr>
          <a:xfrm>
            <a:off x="3555999" y="421451"/>
            <a:ext cx="5080000" cy="3810000"/>
          </a:xfrm>
          <a:prstGeom prst="rect">
            <a:avLst/>
          </a:prstGeom>
        </p:spPr>
      </p:pic>
      <p:sp>
        <p:nvSpPr>
          <p:cNvPr id="4" name="TextBox 3">
            <a:extLst>
              <a:ext uri="{FF2B5EF4-FFF2-40B4-BE49-F238E27FC236}">
                <a16:creationId xmlns:a16="http://schemas.microsoft.com/office/drawing/2014/main" id="{58ECE698-150E-4D4F-8D85-D5BD0B556C27}"/>
              </a:ext>
            </a:extLst>
          </p:cNvPr>
          <p:cNvSpPr txBox="1"/>
          <p:nvPr/>
        </p:nvSpPr>
        <p:spPr>
          <a:xfrm>
            <a:off x="546538" y="4100662"/>
            <a:ext cx="7124130"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Naive Text Analysis of 'The Adventure of the Six Napoleons'</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4531549"/>
            <a:ext cx="11098922" cy="769441"/>
          </a:xfrm>
          <a:prstGeom prst="rect">
            <a:avLst/>
          </a:prstGeom>
          <a:noFill/>
        </p:spPr>
        <p:txBody>
          <a:bodyPr wrap="square" rtlCol="0">
            <a:spAutoFit/>
          </a:bodyPr>
          <a:lstStyle/>
          <a:p>
            <a:r>
              <a:rPr lang="en-CA" sz="2200" i="1" dirty="0">
                <a:latin typeface="Calibri" panose="020F0502020204030204" pitchFamily="34" charset="0"/>
                <a:cs typeface="Calibri" panose="020F0502020204030204" pitchFamily="34" charset="0"/>
              </a:rPr>
              <a:t>Text/sentiment analysis of A. C. Doyle's short story featuring the popular literary character, Sherlock Holmes.</a:t>
            </a:r>
            <a:endParaRPr lang="en-US" sz="2200" i="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ADFCEBA-6FE4-EE4A-8E63-9545B9E037D6}"/>
              </a:ext>
            </a:extLst>
          </p:cNvPr>
          <p:cNvSpPr txBox="1"/>
          <p:nvPr/>
        </p:nvSpPr>
        <p:spPr>
          <a:xfrm>
            <a:off x="546538" y="5411973"/>
            <a:ext cx="5257658" cy="430887"/>
          </a:xfrm>
          <a:prstGeom prst="rect">
            <a:avLst/>
          </a:prstGeom>
          <a:noFill/>
        </p:spPr>
        <p:txBody>
          <a:bodyPr wrap="none" rtlCol="0">
            <a:spAutoFit/>
          </a:bodyPr>
          <a:lstStyle/>
          <a:p>
            <a:r>
              <a:rPr lang="en-US" sz="2200" i="1" dirty="0">
                <a:solidFill>
                  <a:srgbClr val="2C46D1"/>
                </a:solidFill>
              </a:rPr>
              <a:t>Karn Saheb — </a:t>
            </a:r>
            <a:r>
              <a:rPr lang="en-US" sz="2200" i="1" dirty="0" err="1">
                <a:solidFill>
                  <a:srgbClr val="2C46D1"/>
                </a:solidFill>
              </a:rPr>
              <a:t>karn.saheb@mail.utoronto.ca</a:t>
            </a:r>
            <a:endParaRPr lang="en-US" sz="2200" i="1" dirty="0">
              <a:solidFill>
                <a:srgbClr val="2C46D1"/>
              </a:solidFill>
            </a:endParaRPr>
          </a:p>
        </p:txBody>
      </p:sp>
      <p:sp>
        <p:nvSpPr>
          <p:cNvPr id="7" name="TextBox 6">
            <a:extLst>
              <a:ext uri="{FF2B5EF4-FFF2-40B4-BE49-F238E27FC236}">
                <a16:creationId xmlns:a16="http://schemas.microsoft.com/office/drawing/2014/main" id="{568D5183-B759-8447-8EA1-CE9642A3EAB4}"/>
              </a:ext>
            </a:extLst>
          </p:cNvPr>
          <p:cNvSpPr txBox="1"/>
          <p:nvPr/>
        </p:nvSpPr>
        <p:spPr>
          <a:xfrm>
            <a:off x="546538" y="5960613"/>
            <a:ext cx="3409523" cy="276999"/>
          </a:xfrm>
          <a:prstGeom prst="rect">
            <a:avLst/>
          </a:prstGeom>
          <a:noFill/>
        </p:spPr>
        <p:txBody>
          <a:bodyPr wrap="none" rtlCol="0">
            <a:spAutoFit/>
          </a:bodyPr>
          <a:lstStyle/>
          <a:p>
            <a:r>
              <a:rPr lang="en-US" sz="1200" dirty="0">
                <a:solidFill>
                  <a:schemeClr val="bg1">
                    <a:lumMod val="50000"/>
                  </a:schemeClr>
                </a:solidFill>
              </a:rPr>
              <a:t>Illustration c/o Mariana F. — </a:t>
            </a:r>
            <a:r>
              <a:rPr lang="en-US" sz="1200" dirty="0" err="1">
                <a:solidFill>
                  <a:schemeClr val="bg1">
                    <a:lumMod val="50000"/>
                  </a:schemeClr>
                </a:solidFill>
              </a:rPr>
              <a:t>dribbble.com</a:t>
            </a:r>
            <a:r>
              <a:rPr lang="en-US" sz="1200" dirty="0">
                <a:solidFill>
                  <a:schemeClr val="bg1">
                    <a:lumMod val="50000"/>
                  </a:schemeClr>
                </a:solidFill>
              </a:rPr>
              <a:t>/marina-f</a:t>
            </a:r>
          </a:p>
        </p:txBody>
      </p:sp>
    </p:spTree>
    <p:extLst>
      <p:ext uri="{BB962C8B-B14F-4D97-AF65-F5344CB8AC3E}">
        <p14:creationId xmlns:p14="http://schemas.microsoft.com/office/powerpoint/2010/main" val="304833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2BE2B-10FD-D04F-AA31-F1C12BEE0BD6}"/>
              </a:ext>
            </a:extLst>
          </p:cNvPr>
          <p:cNvPicPr>
            <a:picLocks noChangeAspect="1"/>
          </p:cNvPicPr>
          <p:nvPr/>
        </p:nvPicPr>
        <p:blipFill>
          <a:blip r:embed="rId3"/>
          <a:stretch>
            <a:fillRect/>
          </a:stretch>
        </p:blipFill>
        <p:spPr>
          <a:xfrm>
            <a:off x="223522" y="316465"/>
            <a:ext cx="11744956" cy="6225069"/>
          </a:xfrm>
          <a:prstGeom prst="rect">
            <a:avLst/>
          </a:prstGeom>
        </p:spPr>
      </p:pic>
    </p:spTree>
    <p:extLst>
      <p:ext uri="{BB962C8B-B14F-4D97-AF65-F5344CB8AC3E}">
        <p14:creationId xmlns:p14="http://schemas.microsoft.com/office/powerpoint/2010/main" val="154961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1571264"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Conclusions</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4493538"/>
          </a:xfrm>
          <a:prstGeom prst="rect">
            <a:avLst/>
          </a:prstGeom>
          <a:noFill/>
        </p:spPr>
        <p:txBody>
          <a:bodyPr wrap="square" rtlCol="0">
            <a:spAutoFit/>
          </a:bodyPr>
          <a:lstStyle/>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Holmes and Lestrade make up the bulk of the conversation and Watson has almost no actual conversational contribution. Most of the characters have high levels of </a:t>
            </a:r>
            <a:r>
              <a:rPr lang="en-CA" sz="2200" dirty="0">
                <a:solidFill>
                  <a:srgbClr val="2C46D1"/>
                </a:solidFill>
                <a:latin typeface="Calibri" panose="020F0502020204030204" pitchFamily="34" charset="0"/>
                <a:cs typeface="Calibri" panose="020F0502020204030204" pitchFamily="34" charset="0"/>
              </a:rPr>
              <a:t>trust</a:t>
            </a:r>
            <a:r>
              <a:rPr lang="en-CA" sz="2200" dirty="0">
                <a:latin typeface="Calibri" panose="020F0502020204030204" pitchFamily="34" charset="0"/>
                <a:cs typeface="Calibri" panose="020F0502020204030204" pitchFamily="34" charset="0"/>
              </a:rPr>
              <a:t> and </a:t>
            </a:r>
            <a:r>
              <a:rPr lang="en-CA" sz="2200" dirty="0">
                <a:solidFill>
                  <a:srgbClr val="2C46D1"/>
                </a:solidFill>
                <a:latin typeface="Calibri" panose="020F0502020204030204" pitchFamily="34" charset="0"/>
                <a:cs typeface="Calibri" panose="020F0502020204030204" pitchFamily="34" charset="0"/>
              </a:rPr>
              <a:t>fear</a:t>
            </a:r>
            <a:r>
              <a:rPr lang="en-CA" sz="2200" dirty="0">
                <a:latin typeface="Calibri" panose="020F0502020204030204" pitchFamily="34" charset="0"/>
                <a:cs typeface="Calibri" panose="020F0502020204030204" pitchFamily="34" charset="0"/>
              </a:rPr>
              <a:t>, both of which can be attributed to the reverence of the character of Sherlock</a:t>
            </a:r>
            <a:r>
              <a:rPr lang="en-CA" sz="2200" baseline="30000" dirty="0">
                <a:solidFill>
                  <a:srgbClr val="2C46D1"/>
                </a:solidFill>
                <a:latin typeface="Calibri" panose="020F0502020204030204" pitchFamily="34" charset="0"/>
                <a:cs typeface="Calibri" panose="020F0502020204030204" pitchFamily="34" charset="0"/>
              </a:rPr>
              <a:t>4</a:t>
            </a:r>
            <a:r>
              <a:rPr lang="en-CA" sz="2200" dirty="0">
                <a:latin typeface="Calibri" panose="020F0502020204030204" pitchFamily="34" charset="0"/>
                <a:cs typeface="Calibri" panose="020F0502020204030204" pitchFamily="34" charset="0"/>
              </a:rPr>
              <a:t>, and the ongoing issue of a murderer on the loose.</a:t>
            </a: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The </a:t>
            </a:r>
            <a:r>
              <a:rPr lang="en-CA" sz="2200" dirty="0">
                <a:solidFill>
                  <a:srgbClr val="2C46D1"/>
                </a:solidFill>
                <a:latin typeface="Calibri" panose="020F0502020204030204" pitchFamily="34" charset="0"/>
                <a:cs typeface="Calibri" panose="020F0502020204030204" pitchFamily="34" charset="0"/>
              </a:rPr>
              <a:t>anticipation</a:t>
            </a:r>
            <a:r>
              <a:rPr lang="en-CA" sz="2200" dirty="0">
                <a:latin typeface="Calibri" panose="020F0502020204030204" pitchFamily="34" charset="0"/>
                <a:cs typeface="Calibri" panose="020F0502020204030204" pitchFamily="34" charset="0"/>
              </a:rPr>
              <a:t>, </a:t>
            </a:r>
            <a:r>
              <a:rPr lang="en-CA" sz="2200" dirty="0">
                <a:solidFill>
                  <a:srgbClr val="2C46D1"/>
                </a:solidFill>
                <a:latin typeface="Calibri" panose="020F0502020204030204" pitchFamily="34" charset="0"/>
                <a:cs typeface="Calibri" panose="020F0502020204030204" pitchFamily="34" charset="0"/>
              </a:rPr>
              <a:t>fear</a:t>
            </a:r>
            <a:r>
              <a:rPr lang="en-CA" sz="2200" dirty="0">
                <a:latin typeface="Calibri" panose="020F0502020204030204" pitchFamily="34" charset="0"/>
                <a:cs typeface="Calibri" panose="020F0502020204030204" pitchFamily="34" charset="0"/>
              </a:rPr>
              <a:t> and </a:t>
            </a:r>
            <a:r>
              <a:rPr lang="en-CA" sz="2200" dirty="0">
                <a:solidFill>
                  <a:srgbClr val="2C46D1"/>
                </a:solidFill>
                <a:latin typeface="Calibri" panose="020F0502020204030204" pitchFamily="34" charset="0"/>
                <a:cs typeface="Calibri" panose="020F0502020204030204" pitchFamily="34" charset="0"/>
              </a:rPr>
              <a:t>trust</a:t>
            </a:r>
            <a:r>
              <a:rPr lang="en-CA" sz="2200" dirty="0">
                <a:latin typeface="Calibri" panose="020F0502020204030204" pitchFamily="34" charset="0"/>
                <a:cs typeface="Calibri" panose="020F0502020204030204" pitchFamily="34" charset="0"/>
              </a:rPr>
              <a:t>, which are the three most prominent sentiments expressed by the characters are all telltale emotions which are pillars of a story within the genre of mystery. These sentiments help reinforce the themes of the genre, in particular the </a:t>
            </a:r>
            <a:r>
              <a:rPr lang="en-CA" sz="2200" dirty="0">
                <a:solidFill>
                  <a:srgbClr val="2C46D1"/>
                </a:solidFill>
                <a:latin typeface="Calibri" panose="020F0502020204030204" pitchFamily="34" charset="0"/>
                <a:cs typeface="Calibri" panose="020F0502020204030204" pitchFamily="34" charset="0"/>
              </a:rPr>
              <a:t>anticipation</a:t>
            </a:r>
            <a:r>
              <a:rPr lang="en-CA" sz="2200" dirty="0">
                <a:latin typeface="Calibri" panose="020F0502020204030204" pitchFamily="34" charset="0"/>
                <a:cs typeface="Calibri" panose="020F0502020204030204" pitchFamily="34" charset="0"/>
              </a:rPr>
              <a:t> and </a:t>
            </a:r>
            <a:r>
              <a:rPr lang="en-CA" sz="2200" dirty="0">
                <a:solidFill>
                  <a:srgbClr val="2C46D1"/>
                </a:solidFill>
                <a:latin typeface="Calibri" panose="020F0502020204030204" pitchFamily="34" charset="0"/>
                <a:cs typeface="Calibri" panose="020F0502020204030204" pitchFamily="34" charset="0"/>
              </a:rPr>
              <a:t>fear</a:t>
            </a:r>
            <a:r>
              <a:rPr lang="en-CA" sz="2200" dirty="0">
                <a:solidFill>
                  <a:schemeClr val="tx1">
                    <a:lumMod val="95000"/>
                    <a:lumOff val="5000"/>
                  </a:schemeClr>
                </a:solidFill>
                <a:latin typeface="Calibri" panose="020F0502020204030204" pitchFamily="34" charset="0"/>
                <a:cs typeface="Calibri" panose="020F0502020204030204" pitchFamily="34" charset="0"/>
              </a:rPr>
              <a:t> are both used to attract the reader and build up the mystery.</a:t>
            </a:r>
            <a:endParaRPr lang="en-CA" sz="2200" dirty="0">
              <a:solidFill>
                <a:srgbClr val="2C46D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The visualization of the proportion of Dialogue and Narration indicate that Dialogue is the primary means of storytelling (</a:t>
            </a:r>
            <a:r>
              <a:rPr lang="en-CA" sz="2200" dirty="0">
                <a:solidFill>
                  <a:srgbClr val="2C46D1"/>
                </a:solidFill>
                <a:latin typeface="Calibri" panose="020F0502020204030204" pitchFamily="34" charset="0"/>
                <a:cs typeface="Calibri" panose="020F0502020204030204" pitchFamily="34" charset="0"/>
              </a:rPr>
              <a:t>71%</a:t>
            </a:r>
            <a:r>
              <a:rPr lang="en-CA" sz="2200" dirty="0">
                <a:latin typeface="Calibri" panose="020F0502020204030204" pitchFamily="34" charset="0"/>
                <a:cs typeface="Calibri" panose="020F0502020204030204" pitchFamily="34" charset="0"/>
              </a:rPr>
              <a:t>) and narration (</a:t>
            </a:r>
            <a:r>
              <a:rPr lang="en-CA" sz="2200" dirty="0">
                <a:solidFill>
                  <a:srgbClr val="2C46D1"/>
                </a:solidFill>
                <a:latin typeface="Calibri" panose="020F0502020204030204" pitchFamily="34" charset="0"/>
                <a:cs typeface="Calibri" panose="020F0502020204030204" pitchFamily="34" charset="0"/>
              </a:rPr>
              <a:t>29%</a:t>
            </a:r>
            <a:r>
              <a:rPr lang="en-CA" sz="2200" dirty="0">
                <a:latin typeface="Calibri" panose="020F0502020204030204" pitchFamily="34" charset="0"/>
                <a:cs typeface="Calibri" panose="020F0502020204030204" pitchFamily="34" charset="0"/>
              </a:rPr>
              <a:t>) is used only to supplement the conversations of the characters. This means that the sentiments of the characters make up a larger proportion of the story and as a result, more weight can be placed on the prominent sentiments as representation of the the larger story.</a:t>
            </a:r>
            <a:endParaRPr lang="en-US" sz="2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ADFCEBA-6FE4-EE4A-8E63-9545B9E037D6}"/>
              </a:ext>
            </a:extLst>
          </p:cNvPr>
          <p:cNvSpPr txBox="1"/>
          <p:nvPr/>
        </p:nvSpPr>
        <p:spPr>
          <a:xfrm>
            <a:off x="546537" y="5960613"/>
            <a:ext cx="10348441" cy="276999"/>
          </a:xfrm>
          <a:prstGeom prst="rect">
            <a:avLst/>
          </a:prstGeom>
          <a:noFill/>
        </p:spPr>
        <p:txBody>
          <a:bodyPr wrap="square" rtlCol="0">
            <a:spAutoFit/>
          </a:bodyPr>
          <a:lstStyle/>
          <a:p>
            <a:r>
              <a:rPr lang="en-US" sz="1200" baseline="30000" dirty="0">
                <a:solidFill>
                  <a:srgbClr val="2C46D1"/>
                </a:solidFill>
              </a:rPr>
              <a:t>4</a:t>
            </a:r>
            <a:r>
              <a:rPr lang="en-CA" sz="1200" dirty="0"/>
              <a:t>“if you come down to-morrow, there’s not a man, from the oldest inspector to the youngest constable, who wouldn’t be glad to shake you by the hand” (Doyle).</a:t>
            </a:r>
            <a:endParaRPr lang="en-US" sz="1200" baseline="30000" dirty="0">
              <a:solidFill>
                <a:srgbClr val="2C46D1"/>
              </a:solidFill>
            </a:endParaRPr>
          </a:p>
        </p:txBody>
      </p:sp>
    </p:spTree>
    <p:extLst>
      <p:ext uri="{BB962C8B-B14F-4D97-AF65-F5344CB8AC3E}">
        <p14:creationId xmlns:p14="http://schemas.microsoft.com/office/powerpoint/2010/main" val="242238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3074303" cy="430887"/>
          </a:xfrm>
          <a:prstGeom prst="rect">
            <a:avLst/>
          </a:prstGeom>
          <a:noFill/>
        </p:spPr>
        <p:txBody>
          <a:bodyPr wrap="none" rtlCol="0">
            <a:spAutoFit/>
          </a:bodyPr>
          <a:lstStyle/>
          <a:p>
            <a:r>
              <a:rPr lang="en-US" sz="2200" b="1" dirty="0">
                <a:latin typeface="Calibri" panose="020F0502020204030204" pitchFamily="34" charset="0"/>
                <a:ea typeface="Cornerstone" pitchFamily="2" charset="-128"/>
                <a:cs typeface="Calibri" panose="020F0502020204030204" pitchFamily="34" charset="0"/>
              </a:rPr>
              <a:t>Limitations and Cautions</a:t>
            </a: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3816429"/>
          </a:xfrm>
          <a:prstGeom prst="rect">
            <a:avLst/>
          </a:prstGeom>
          <a:noFill/>
        </p:spPr>
        <p:txBody>
          <a:bodyPr wrap="square" rtlCol="0">
            <a:spAutoFit/>
          </a:bodyPr>
          <a:lstStyle/>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This is a </a:t>
            </a:r>
            <a:r>
              <a:rPr lang="en-CA" sz="2200" dirty="0">
                <a:solidFill>
                  <a:srgbClr val="2C46D1"/>
                </a:solidFill>
                <a:latin typeface="Calibri" panose="020F0502020204030204" pitchFamily="34" charset="0"/>
                <a:cs typeface="Calibri" panose="020F0502020204030204" pitchFamily="34" charset="0"/>
              </a:rPr>
              <a:t>small sample size </a:t>
            </a:r>
            <a:r>
              <a:rPr lang="en-CA" sz="2200" dirty="0">
                <a:solidFill>
                  <a:prstClr val="black"/>
                </a:solidFill>
                <a:latin typeface="Calibri" panose="020F0502020204030204" pitchFamily="34" charset="0"/>
                <a:cs typeface="Calibri" panose="020F0502020204030204" pitchFamily="34" charset="0"/>
              </a:rPr>
              <a:t>— the analysis only contains the data from a single story and has no baseline to measure the results of the text analysis. An application of the previously defined </a:t>
            </a:r>
            <a:r>
              <a:rPr lang="en-CA" sz="2200" i="1" dirty="0">
                <a:solidFill>
                  <a:prstClr val="black"/>
                </a:solidFill>
                <a:latin typeface="Calibri" panose="020F0502020204030204" pitchFamily="34" charset="0"/>
                <a:cs typeface="Calibri" panose="020F0502020204030204" pitchFamily="34" charset="0"/>
              </a:rPr>
              <a:t>Process </a:t>
            </a:r>
            <a:r>
              <a:rPr lang="en-CA" sz="2200" dirty="0">
                <a:solidFill>
                  <a:prstClr val="black"/>
                </a:solidFill>
                <a:latin typeface="Calibri" panose="020F0502020204030204" pitchFamily="34" charset="0"/>
                <a:cs typeface="Calibri" panose="020F0502020204030204" pitchFamily="34" charset="0"/>
              </a:rPr>
              <a:t>on other Holmes adventures would provide additional comparison data.</a:t>
            </a:r>
          </a:p>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The NRC Emotion Lexicon is based on a sentiment classification from the 2000s, for the purposes of a naive exploration of sentiments it is adequate but it </a:t>
            </a:r>
            <a:r>
              <a:rPr lang="en-CA" sz="2200" dirty="0">
                <a:solidFill>
                  <a:srgbClr val="2C46D1"/>
                </a:solidFill>
                <a:latin typeface="Calibri" panose="020F0502020204030204" pitchFamily="34" charset="0"/>
                <a:cs typeface="Calibri" panose="020F0502020204030204" pitchFamily="34" charset="0"/>
              </a:rPr>
              <a:t>lacks the accuracy and breadth</a:t>
            </a:r>
            <a:r>
              <a:rPr lang="en-CA" sz="2200" dirty="0">
                <a:solidFill>
                  <a:prstClr val="black"/>
                </a:solidFill>
                <a:latin typeface="Calibri" panose="020F0502020204030204" pitchFamily="34" charset="0"/>
                <a:cs typeface="Calibri" panose="020F0502020204030204" pitchFamily="34" charset="0"/>
              </a:rPr>
              <a:t> that a lexicon that was from the same time period as the text would have had.</a:t>
            </a:r>
          </a:p>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The mapping of </a:t>
            </a:r>
            <a:r>
              <a:rPr lang="en-CA" sz="2200" dirty="0">
                <a:solidFill>
                  <a:srgbClr val="2C46D1"/>
                </a:solidFill>
                <a:latin typeface="Calibri" panose="020F0502020204030204" pitchFamily="34" charset="0"/>
                <a:cs typeface="Calibri" panose="020F0502020204030204" pitchFamily="34" charset="0"/>
              </a:rPr>
              <a:t>sentiments are not aware of context </a:t>
            </a:r>
            <a:r>
              <a:rPr lang="en-CA" sz="2200" dirty="0">
                <a:solidFill>
                  <a:prstClr val="black"/>
                </a:solidFill>
                <a:latin typeface="Calibri" panose="020F0502020204030204" pitchFamily="34" charset="0"/>
                <a:cs typeface="Calibri" panose="020F0502020204030204" pitchFamily="34" charset="0"/>
              </a:rPr>
              <a:t>— some words such as </a:t>
            </a:r>
            <a:r>
              <a:rPr lang="en-CA" sz="2200" i="1" dirty="0">
                <a:solidFill>
                  <a:prstClr val="black"/>
                </a:solidFill>
                <a:latin typeface="Calibri" panose="020F0502020204030204" pitchFamily="34" charset="0"/>
                <a:cs typeface="Calibri" panose="020F0502020204030204" pitchFamily="34" charset="0"/>
              </a:rPr>
              <a:t>affection</a:t>
            </a:r>
            <a:r>
              <a:rPr lang="en-CA" sz="2200" dirty="0">
                <a:solidFill>
                  <a:prstClr val="black"/>
                </a:solidFill>
                <a:latin typeface="Calibri" panose="020F0502020204030204" pitchFamily="34" charset="0"/>
                <a:cs typeface="Calibri" panose="020F0502020204030204" pitchFamily="34" charset="0"/>
              </a:rPr>
              <a:t> may be considered to be associated with </a:t>
            </a:r>
            <a:r>
              <a:rPr lang="en-CA" sz="2200" i="1" dirty="0">
                <a:solidFill>
                  <a:prstClr val="black"/>
                </a:solidFill>
                <a:latin typeface="Calibri" panose="020F0502020204030204" pitchFamily="34" charset="0"/>
                <a:cs typeface="Calibri" panose="020F0502020204030204" pitchFamily="34" charset="0"/>
              </a:rPr>
              <a:t>joy</a:t>
            </a:r>
            <a:r>
              <a:rPr lang="en-CA" sz="2200" dirty="0">
                <a:solidFill>
                  <a:prstClr val="black"/>
                </a:solidFill>
                <a:latin typeface="Calibri" panose="020F0502020204030204" pitchFamily="34" charset="0"/>
                <a:cs typeface="Calibri" panose="020F0502020204030204" pitchFamily="34" charset="0"/>
              </a:rPr>
              <a:t> but when in a sentence like </a:t>
            </a:r>
            <a:r>
              <a:rPr lang="en-CA" sz="2200" i="1" dirty="0">
                <a:solidFill>
                  <a:prstClr val="black"/>
                </a:solidFill>
                <a:latin typeface="Calibri" panose="020F0502020204030204" pitchFamily="34" charset="0"/>
                <a:cs typeface="Calibri" panose="020F0502020204030204" pitchFamily="34" charset="0"/>
              </a:rPr>
              <a:t>‘lack of affection’</a:t>
            </a:r>
            <a:r>
              <a:rPr lang="en-CA" sz="2200" dirty="0">
                <a:solidFill>
                  <a:prstClr val="black"/>
                </a:solidFill>
                <a:latin typeface="Calibri" panose="020F0502020204030204" pitchFamily="34" charset="0"/>
                <a:cs typeface="Calibri" panose="020F0502020204030204" pitchFamily="34" charset="0"/>
              </a:rPr>
              <a:t>, the words means something totally different.</a:t>
            </a:r>
          </a:p>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Some tokens have no, or have an ambiguous sentiment associated with them and may </a:t>
            </a:r>
            <a:r>
              <a:rPr lang="en-CA" sz="2200" dirty="0">
                <a:solidFill>
                  <a:srgbClr val="2C46D1"/>
                </a:solidFill>
                <a:latin typeface="Calibri" panose="020F0502020204030204" pitchFamily="34" charset="0"/>
                <a:cs typeface="Calibri" panose="020F0502020204030204" pitchFamily="34" charset="0"/>
              </a:rPr>
              <a:t>remove certain words from consideration </a:t>
            </a:r>
            <a:r>
              <a:rPr lang="en-CA" sz="2200" dirty="0">
                <a:solidFill>
                  <a:prstClr val="black"/>
                </a:solidFill>
                <a:latin typeface="Calibri" panose="020F0502020204030204" pitchFamily="34" charset="0"/>
                <a:cs typeface="Calibri" panose="020F0502020204030204" pitchFamily="34" charset="0"/>
              </a:rPr>
              <a:t>due to this lack of association.</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278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1651671" cy="430887"/>
          </a:xfrm>
          <a:prstGeom prst="rect">
            <a:avLst/>
          </a:prstGeom>
          <a:noFill/>
        </p:spPr>
        <p:txBody>
          <a:bodyPr wrap="none" rtlCol="0">
            <a:spAutoFit/>
          </a:bodyPr>
          <a:lstStyle/>
          <a:p>
            <a:r>
              <a:rPr lang="en-US" sz="2200" b="1" dirty="0">
                <a:latin typeface="Calibri" panose="020F0502020204030204" pitchFamily="34" charset="0"/>
                <a:ea typeface="Cornerstone" pitchFamily="2" charset="-128"/>
                <a:cs typeface="Calibri" panose="020F0502020204030204" pitchFamily="34" charset="0"/>
              </a:rPr>
              <a:t>Future Work</a:t>
            </a: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2123658"/>
          </a:xfrm>
          <a:prstGeom prst="rect">
            <a:avLst/>
          </a:prstGeom>
          <a:noFill/>
        </p:spPr>
        <p:txBody>
          <a:bodyPr wrap="square" rtlCol="0">
            <a:spAutoFit/>
          </a:bodyPr>
          <a:lstStyle/>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Explore other Holmes adventures to </a:t>
            </a:r>
            <a:r>
              <a:rPr lang="en-CA" sz="2200" dirty="0">
                <a:solidFill>
                  <a:srgbClr val="2C46D1"/>
                </a:solidFill>
                <a:latin typeface="Calibri" panose="020F0502020204030204" pitchFamily="34" charset="0"/>
                <a:cs typeface="Calibri" panose="020F0502020204030204" pitchFamily="34" charset="0"/>
              </a:rPr>
              <a:t>determine trends and validate conclusions </a:t>
            </a:r>
            <a:r>
              <a:rPr lang="en-CA" sz="2200" dirty="0">
                <a:solidFill>
                  <a:prstClr val="black"/>
                </a:solidFill>
                <a:latin typeface="Calibri" panose="020F0502020204030204" pitchFamily="34" charset="0"/>
                <a:cs typeface="Calibri" panose="020F0502020204030204" pitchFamily="34" charset="0"/>
              </a:rPr>
              <a:t>about author style with respect to the narration and dialogue imbalance.</a:t>
            </a:r>
          </a:p>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Identify and implement a </a:t>
            </a:r>
            <a:r>
              <a:rPr lang="en-CA" sz="2200" dirty="0">
                <a:solidFill>
                  <a:srgbClr val="2C46D1"/>
                </a:solidFill>
                <a:latin typeface="Calibri" panose="020F0502020204030204" pitchFamily="34" charset="0"/>
                <a:cs typeface="Calibri" panose="020F0502020204030204" pitchFamily="34" charset="0"/>
              </a:rPr>
              <a:t>more accurate sentiment mapping </a:t>
            </a:r>
            <a:r>
              <a:rPr lang="en-CA" sz="2200" dirty="0">
                <a:solidFill>
                  <a:prstClr val="black"/>
                </a:solidFill>
                <a:latin typeface="Calibri" panose="020F0502020204030204" pitchFamily="34" charset="0"/>
                <a:cs typeface="Calibri" panose="020F0502020204030204" pitchFamily="34" charset="0"/>
              </a:rPr>
              <a:t>for the tokens.</a:t>
            </a:r>
          </a:p>
          <a:p>
            <a:pPr marL="342900" indent="-342900">
              <a:buFont typeface="Arial" panose="020B0604020202020204" pitchFamily="34" charset="0"/>
              <a:buChar char="•"/>
            </a:pPr>
            <a:r>
              <a:rPr lang="en-CA" sz="2200" dirty="0">
                <a:solidFill>
                  <a:prstClr val="black"/>
                </a:solidFill>
                <a:latin typeface="Calibri" panose="020F0502020204030204" pitchFamily="34" charset="0"/>
                <a:cs typeface="Calibri" panose="020F0502020204030204" pitchFamily="34" charset="0"/>
              </a:rPr>
              <a:t>Investigate </a:t>
            </a:r>
            <a:r>
              <a:rPr lang="en-CA" sz="2200" dirty="0">
                <a:solidFill>
                  <a:srgbClr val="2C46D1"/>
                </a:solidFill>
                <a:latin typeface="Calibri" panose="020F0502020204030204" pitchFamily="34" charset="0"/>
                <a:cs typeface="Calibri" panose="020F0502020204030204" pitchFamily="34" charset="0"/>
              </a:rPr>
              <a:t>machine learning </a:t>
            </a:r>
            <a:r>
              <a:rPr lang="en-CA" sz="2200" dirty="0">
                <a:solidFill>
                  <a:prstClr val="black"/>
                </a:solidFill>
                <a:latin typeface="Calibri" panose="020F0502020204030204" pitchFamily="34" charset="0"/>
                <a:cs typeface="Calibri" panose="020F0502020204030204" pitchFamily="34" charset="0"/>
              </a:rPr>
              <a:t>implementations of the resulting classification of personality by distribution of sentiments to </a:t>
            </a:r>
            <a:r>
              <a:rPr lang="en-CA" sz="2200" dirty="0">
                <a:solidFill>
                  <a:srgbClr val="2C46D1"/>
                </a:solidFill>
                <a:latin typeface="Calibri" panose="020F0502020204030204" pitchFamily="34" charset="0"/>
                <a:cs typeface="Calibri" panose="020F0502020204030204" pitchFamily="34" charset="0"/>
              </a:rPr>
              <a:t>identify if a particular character is speaking in a given conversation</a:t>
            </a:r>
            <a:r>
              <a:rPr lang="en-CA" sz="2200" dirty="0">
                <a:solidFill>
                  <a:prstClr val="black"/>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pic>
        <p:nvPicPr>
          <p:cNvPr id="3" name="Graphic 2" descr="Signpost">
            <a:extLst>
              <a:ext uri="{FF2B5EF4-FFF2-40B4-BE49-F238E27FC236}">
                <a16:creationId xmlns:a16="http://schemas.microsoft.com/office/drawing/2014/main" id="{3A07CDD6-FF8C-7D48-A5D5-E938D20112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7360" y="4543293"/>
            <a:ext cx="2834640" cy="2834640"/>
          </a:xfrm>
          <a:prstGeom prst="rect">
            <a:avLst/>
          </a:prstGeom>
        </p:spPr>
      </p:pic>
    </p:spTree>
    <p:extLst>
      <p:ext uri="{BB962C8B-B14F-4D97-AF65-F5344CB8AC3E}">
        <p14:creationId xmlns:p14="http://schemas.microsoft.com/office/powerpoint/2010/main" val="103148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100662"/>
            <a:ext cx="1389868" cy="430887"/>
          </a:xfrm>
          <a:prstGeom prst="rect">
            <a:avLst/>
          </a:prstGeom>
          <a:noFill/>
        </p:spPr>
        <p:txBody>
          <a:bodyPr wrap="none" rtlCol="0">
            <a:spAutoFit/>
          </a:bodyPr>
          <a:lstStyle/>
          <a:p>
            <a:r>
              <a:rPr lang="en-US" sz="2200" b="1" dirty="0">
                <a:latin typeface="Calibri" panose="020F0502020204030204" pitchFamily="34" charset="0"/>
                <a:ea typeface="Cornerstone" pitchFamily="2" charset="-128"/>
                <a:cs typeface="Calibri" panose="020F0502020204030204" pitchFamily="34" charset="0"/>
              </a:rPr>
              <a:t>Thank You</a:t>
            </a: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4531549"/>
            <a:ext cx="11098922" cy="1107996"/>
          </a:xfrm>
          <a:prstGeom prst="rect">
            <a:avLst/>
          </a:prstGeom>
          <a:noFill/>
        </p:spPr>
        <p:txBody>
          <a:bodyPr wrap="square" rtlCol="0">
            <a:spAutoFit/>
          </a:bodyPr>
          <a:lstStyle/>
          <a:p>
            <a:r>
              <a:rPr lang="en-US" sz="2200" i="1" dirty="0" err="1">
                <a:solidFill>
                  <a:srgbClr val="2C46D1"/>
                </a:solidFill>
              </a:rPr>
              <a:t>karn.saheb@mail.utoronto.ca</a:t>
            </a:r>
            <a:r>
              <a:rPr lang="en-US" sz="2200" i="1" dirty="0">
                <a:solidFill>
                  <a:srgbClr val="2C46D1"/>
                </a:solidFill>
              </a:rPr>
              <a:t>, </a:t>
            </a:r>
            <a:r>
              <a:rPr lang="en-US" sz="2200" i="1" dirty="0" err="1">
                <a:solidFill>
                  <a:srgbClr val="2C46D1"/>
                </a:solidFill>
              </a:rPr>
              <a:t>hello@karn.io</a:t>
            </a:r>
            <a:endParaRPr lang="en-US" sz="2200" i="1" dirty="0">
              <a:solidFill>
                <a:srgbClr val="2C46D1"/>
              </a:solidFill>
            </a:endParaRPr>
          </a:p>
          <a:p>
            <a:r>
              <a:rPr lang="en-US" sz="2200" i="1" dirty="0">
                <a:solidFill>
                  <a:srgbClr val="2C46D1"/>
                </a:solidFill>
              </a:rPr>
              <a:t>https://</a:t>
            </a:r>
            <a:r>
              <a:rPr lang="en-US" sz="2200" i="1" dirty="0" err="1">
                <a:solidFill>
                  <a:srgbClr val="2C46D1"/>
                </a:solidFill>
              </a:rPr>
              <a:t>karn.io</a:t>
            </a:r>
            <a:endParaRPr lang="en-US" sz="2200" i="1" dirty="0">
              <a:solidFill>
                <a:srgbClr val="2C46D1"/>
              </a:solidFill>
            </a:endParaRPr>
          </a:p>
          <a:p>
            <a:r>
              <a:rPr lang="en-US" sz="2200" i="1" dirty="0">
                <a:solidFill>
                  <a:srgbClr val="2C46D1"/>
                </a:solidFill>
              </a:rPr>
              <a:t>http://</a:t>
            </a:r>
            <a:r>
              <a:rPr lang="en-US" sz="2200" i="1" dirty="0" err="1">
                <a:solidFill>
                  <a:srgbClr val="2C46D1"/>
                </a:solidFill>
              </a:rPr>
              <a:t>github.com</a:t>
            </a:r>
            <a:r>
              <a:rPr lang="en-US" sz="2200" i="1" dirty="0">
                <a:solidFill>
                  <a:srgbClr val="2C46D1"/>
                </a:solidFill>
              </a:rPr>
              <a:t>/karn</a:t>
            </a:r>
          </a:p>
        </p:txBody>
      </p:sp>
    </p:spTree>
    <p:extLst>
      <p:ext uri="{BB962C8B-B14F-4D97-AF65-F5344CB8AC3E}">
        <p14:creationId xmlns:p14="http://schemas.microsoft.com/office/powerpoint/2010/main" val="149063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5332485"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Preface: “It’s elementary, my dear Watson!”</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4493538"/>
          </a:xfrm>
          <a:prstGeom prst="rect">
            <a:avLst/>
          </a:prstGeom>
          <a:noFill/>
        </p:spPr>
        <p:txBody>
          <a:bodyPr wrap="square" rtlCol="0">
            <a:spAutoFit/>
          </a:bodyPr>
          <a:lstStyle/>
          <a:p>
            <a:r>
              <a:rPr lang="en-CA" sz="2200" i="1" dirty="0">
                <a:latin typeface="Calibri" panose="020F0502020204030204" pitchFamily="34" charset="0"/>
                <a:cs typeface="Calibri" panose="020F0502020204030204" pitchFamily="34" charset="0"/>
              </a:rPr>
              <a:t>The Adventure of the Six Napoleons</a:t>
            </a: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A. C. Doyle tells a short story of a curious case of a serial burglar turned murderer and a number of broken replica busts (statues) of Napoleon the First. </a:t>
            </a: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Seems like dialogue serves as the primary means of storytelling and narration only to supplement the conversations of the characters. This lend a unique voice to the characters, but it also develops their personas and serves to advance the plot dynamically</a:t>
            </a:r>
            <a:r>
              <a:rPr lang="en-CA" sz="2200" baseline="30000" dirty="0">
                <a:solidFill>
                  <a:srgbClr val="2C46D1"/>
                </a:solidFill>
                <a:latin typeface="Calibri" panose="020F0502020204030204" pitchFamily="34" charset="0"/>
                <a:cs typeface="Calibri" panose="020F0502020204030204" pitchFamily="34" charset="0"/>
              </a:rPr>
              <a:t>1</a:t>
            </a:r>
            <a:r>
              <a:rPr lang="en-CA"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Key insights:</a:t>
            </a:r>
          </a:p>
          <a:p>
            <a:pPr marL="800100" lvl="1" indent="-342900">
              <a:buFont typeface="Arial" panose="020B0604020202020204" pitchFamily="34" charset="0"/>
              <a:buChar char="•"/>
            </a:pPr>
            <a:r>
              <a:rPr lang="en-CA" sz="2200" dirty="0">
                <a:solidFill>
                  <a:srgbClr val="2C46D1"/>
                </a:solidFill>
                <a:latin typeface="Calibri" panose="020F0502020204030204" pitchFamily="34" charset="0"/>
                <a:cs typeface="Calibri" panose="020F0502020204030204" pitchFamily="34" charset="0"/>
              </a:rPr>
              <a:t>Large imbalance of dialogue and narration</a:t>
            </a:r>
            <a:r>
              <a:rPr lang="en-CA" sz="2200" dirty="0">
                <a:latin typeface="Calibri" panose="020F0502020204030204" pitchFamily="34" charset="0"/>
                <a:cs typeface="Calibri" panose="020F0502020204030204" pitchFamily="34" charset="0"/>
              </a:rPr>
              <a:t>, this adds more weight to the sentiments and how they communicate the larger narrative.</a:t>
            </a:r>
          </a:p>
          <a:p>
            <a:pPr marL="800100" lvl="1"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The </a:t>
            </a:r>
            <a:r>
              <a:rPr lang="en-CA" sz="2200" dirty="0">
                <a:solidFill>
                  <a:srgbClr val="2C46D1"/>
                </a:solidFill>
                <a:latin typeface="Calibri" panose="020F0502020204030204" pitchFamily="34" charset="0"/>
                <a:cs typeface="Calibri" panose="020F0502020204030204" pitchFamily="34" charset="0"/>
              </a:rPr>
              <a:t>sentiments (e.g. joy, fear, trust) of the characters in their interactions with Holmes</a:t>
            </a:r>
            <a:r>
              <a:rPr lang="en-CA"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CA" sz="2200" dirty="0">
                <a:latin typeface="Calibri" panose="020F0502020204030204" pitchFamily="34" charset="0"/>
                <a:cs typeface="Calibri" panose="020F0502020204030204" pitchFamily="34" charset="0"/>
              </a:rPr>
              <a:t>Casual conclusions about how certain attitudes expressed by the characters reinforce the anticipatory and suspenseful atmosphere of Doyle's short crime/mystery story.</a:t>
            </a:r>
            <a:r>
              <a:rPr lang="en-US" sz="22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This is all preliminary findings, much more analysis and research of related works remains.</a:t>
            </a:r>
          </a:p>
        </p:txBody>
      </p:sp>
      <p:sp>
        <p:nvSpPr>
          <p:cNvPr id="6" name="TextBox 5">
            <a:extLst>
              <a:ext uri="{FF2B5EF4-FFF2-40B4-BE49-F238E27FC236}">
                <a16:creationId xmlns:a16="http://schemas.microsoft.com/office/drawing/2014/main" id="{FADFCEBA-6FE4-EE4A-8E63-9545B9E037D6}"/>
              </a:ext>
            </a:extLst>
          </p:cNvPr>
          <p:cNvSpPr txBox="1"/>
          <p:nvPr/>
        </p:nvSpPr>
        <p:spPr>
          <a:xfrm>
            <a:off x="546538" y="5960613"/>
            <a:ext cx="5675143" cy="276999"/>
          </a:xfrm>
          <a:prstGeom prst="rect">
            <a:avLst/>
          </a:prstGeom>
          <a:noFill/>
        </p:spPr>
        <p:txBody>
          <a:bodyPr wrap="none" rtlCol="0">
            <a:spAutoFit/>
          </a:bodyPr>
          <a:lstStyle/>
          <a:p>
            <a:r>
              <a:rPr lang="en-US" sz="1200" baseline="30000" dirty="0">
                <a:solidFill>
                  <a:srgbClr val="2C46D1"/>
                </a:solidFill>
              </a:rPr>
              <a:t>1</a:t>
            </a:r>
            <a:r>
              <a:rPr lang="en-CA" sz="1200" dirty="0"/>
              <a:t>“When characters start talking, the story starts moving” (Gloria Kempton, Dialogue 12).</a:t>
            </a:r>
            <a:endParaRPr lang="en-US" sz="1200" baseline="30000" dirty="0">
              <a:solidFill>
                <a:srgbClr val="2C46D1"/>
              </a:solidFill>
            </a:endParaRPr>
          </a:p>
        </p:txBody>
      </p:sp>
    </p:spTree>
    <p:extLst>
      <p:ext uri="{BB962C8B-B14F-4D97-AF65-F5344CB8AC3E}">
        <p14:creationId xmlns:p14="http://schemas.microsoft.com/office/powerpoint/2010/main" val="327704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2372765"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Research Question</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4832092"/>
          </a:xfrm>
          <a:prstGeom prst="rect">
            <a:avLst/>
          </a:prstGeom>
          <a:noFill/>
        </p:spPr>
        <p:txBody>
          <a:bodyPr wrap="square" numCol="1" rtlCol="0">
            <a:spAutoFit/>
          </a:bodyPr>
          <a:lstStyle/>
          <a:p>
            <a:r>
              <a:rPr lang="en-US" sz="2200" dirty="0">
                <a:solidFill>
                  <a:srgbClr val="2C46D1"/>
                </a:solidFill>
                <a:latin typeface="Calibri" panose="020F0502020204030204" pitchFamily="34" charset="0"/>
                <a:cs typeface="Calibri" panose="020F0502020204030204" pitchFamily="34" charset="0"/>
              </a:rPr>
              <a:t>What are the main sentiments of the various characters in A. C. Doyle’s ‘Sherlock Holmes: The Adventure of The Six Napoleons’ and how do they relate to the larger narrative of the story?</a:t>
            </a:r>
          </a:p>
          <a:p>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What Makes this Question Important?</a:t>
            </a:r>
          </a:p>
          <a:p>
            <a:r>
              <a:rPr lang="en-US" sz="2200" dirty="0">
                <a:latin typeface="Calibri" panose="020F0502020204030204" pitchFamily="34" charset="0"/>
                <a:cs typeface="Calibri" panose="020F0502020204030204" pitchFamily="34" charset="0"/>
              </a:rPr>
              <a:t>Researching the sentiments identifies how the characters are perceived in a quantifiable manner, these sentiments shape the outward personalities of these characters</a:t>
            </a:r>
            <a:r>
              <a:rPr lang="en-US" sz="2200" baseline="30000" dirty="0">
                <a:solidFill>
                  <a:srgbClr val="2C46D1"/>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Identifying sentiment and personality questions can be important in areas such as author attribution and similarity to other works (fan-fiction, spinoffs, imitations of original works).</a:t>
            </a:r>
          </a:p>
          <a:p>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Further Questions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How do the sentiments of recurring characters change over the various Sherlock adventures and are they consistent? </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What does this consistency, if any, say about Doyle’s methods of story telling?</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Can this process be applied to other such texts? </a:t>
            </a:r>
          </a:p>
        </p:txBody>
      </p:sp>
      <p:sp>
        <p:nvSpPr>
          <p:cNvPr id="7" name="TextBox 6">
            <a:extLst>
              <a:ext uri="{FF2B5EF4-FFF2-40B4-BE49-F238E27FC236}">
                <a16:creationId xmlns:a16="http://schemas.microsoft.com/office/drawing/2014/main" id="{CA9EB672-D8CE-0544-9BBB-386E6F9136F4}"/>
              </a:ext>
            </a:extLst>
          </p:cNvPr>
          <p:cNvSpPr txBox="1"/>
          <p:nvPr/>
        </p:nvSpPr>
        <p:spPr>
          <a:xfrm>
            <a:off x="546538" y="5960613"/>
            <a:ext cx="10825592" cy="276999"/>
          </a:xfrm>
          <a:prstGeom prst="rect">
            <a:avLst/>
          </a:prstGeom>
          <a:noFill/>
        </p:spPr>
        <p:txBody>
          <a:bodyPr wrap="none" rtlCol="0">
            <a:spAutoFit/>
          </a:bodyPr>
          <a:lstStyle/>
          <a:p>
            <a:r>
              <a:rPr lang="en-US" sz="1200" baseline="30000" dirty="0">
                <a:solidFill>
                  <a:srgbClr val="2C46D1"/>
                </a:solidFill>
              </a:rPr>
              <a:t>2</a:t>
            </a:r>
            <a:r>
              <a:rPr lang="en-CA" sz="1200" dirty="0"/>
              <a:t>“Personality detection from text means to extract the behavior characteristics of authors written the text” (</a:t>
            </a:r>
            <a:r>
              <a:rPr lang="en-CA" sz="1200" dirty="0">
                <a:latin typeface="Calibri" panose="020F0502020204030204" pitchFamily="34" charset="0"/>
                <a:cs typeface="Calibri" panose="020F0502020204030204" pitchFamily="34" charset="0"/>
              </a:rPr>
              <a:t>Personality Detection from Text: A Review — Basant </a:t>
            </a:r>
            <a:r>
              <a:rPr lang="en-CA" sz="1200" dirty="0"/>
              <a:t>Agarwal 4).</a:t>
            </a:r>
            <a:endParaRPr lang="en-US" sz="1200" baseline="30000" dirty="0">
              <a:solidFill>
                <a:srgbClr val="2C46D1"/>
              </a:solidFill>
            </a:endParaRPr>
          </a:p>
        </p:txBody>
      </p:sp>
    </p:spTree>
    <p:extLst>
      <p:ext uri="{BB962C8B-B14F-4D97-AF65-F5344CB8AC3E}">
        <p14:creationId xmlns:p14="http://schemas.microsoft.com/office/powerpoint/2010/main" val="383397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2427331"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Research Overview</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2800767"/>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A </a:t>
            </a:r>
            <a:r>
              <a:rPr lang="en-US" sz="2200" dirty="0">
                <a:solidFill>
                  <a:srgbClr val="2C46D1"/>
                </a:solidFill>
                <a:latin typeface="Calibri" panose="020F0502020204030204" pitchFamily="34" charset="0"/>
                <a:cs typeface="Calibri" panose="020F0502020204030204" pitchFamily="34" charset="0"/>
              </a:rPr>
              <a:t>naive</a:t>
            </a:r>
            <a:r>
              <a:rPr lang="en-US" sz="2200" dirty="0">
                <a:latin typeface="Calibri" panose="020F0502020204030204" pitchFamily="34" charset="0"/>
                <a:cs typeface="Calibri" panose="020F0502020204030204" pitchFamily="34" charset="0"/>
              </a:rPr>
              <a:t> exploration of the sentiments of the various characters in short story, ‘The Adventure of the Six Napoleons’ through rudimentary text analysis. In addition, a short comparison of the proportion of conversation and dialogue within the story. Finally, a brief summary with some limitations and casual conclusions about the analysis.</a:t>
            </a:r>
          </a:p>
          <a:p>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 statistical programming language </a:t>
            </a:r>
            <a:r>
              <a:rPr lang="en-US" sz="2200" i="1" dirty="0">
                <a:solidFill>
                  <a:srgbClr val="2C46D1"/>
                </a:solidFill>
                <a:latin typeface="Calibri" panose="020F0502020204030204" pitchFamily="34" charset="0"/>
                <a:cs typeface="Calibri" panose="020F0502020204030204" pitchFamily="34" charset="0"/>
              </a:rPr>
              <a:t>R </a:t>
            </a:r>
            <a:r>
              <a:rPr lang="en-US" sz="2200" dirty="0">
                <a:latin typeface="Calibri" panose="020F0502020204030204" pitchFamily="34" charset="0"/>
                <a:cs typeface="Calibri" panose="020F0502020204030204" pitchFamily="34" charset="0"/>
              </a:rPr>
              <a:t>was used to perform all the text processing, data analysis, and visualization. The source code will be made available for viewing (and criticism) in the next few days after it has been optimized and documented.</a:t>
            </a:r>
            <a:endParaRPr lang="en-US" sz="2200" i="1" dirty="0">
              <a:solidFill>
                <a:srgbClr val="2C46D1"/>
              </a:solidFill>
              <a:latin typeface="Calibri" panose="020F0502020204030204" pitchFamily="34" charset="0"/>
              <a:cs typeface="Calibri" panose="020F0502020204030204" pitchFamily="34" charset="0"/>
            </a:endParaRPr>
          </a:p>
        </p:txBody>
      </p:sp>
      <p:pic>
        <p:nvPicPr>
          <p:cNvPr id="3" name="Graphic 2" descr="Question mark">
            <a:extLst>
              <a:ext uri="{FF2B5EF4-FFF2-40B4-BE49-F238E27FC236}">
                <a16:creationId xmlns:a16="http://schemas.microsoft.com/office/drawing/2014/main" id="{5D8F790B-A823-F349-ADF6-93B32CB385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5838" y="3908508"/>
            <a:ext cx="3546162" cy="3546162"/>
          </a:xfrm>
          <a:prstGeom prst="rect">
            <a:avLst/>
          </a:prstGeom>
        </p:spPr>
      </p:pic>
    </p:spTree>
    <p:extLst>
      <p:ext uri="{BB962C8B-B14F-4D97-AF65-F5344CB8AC3E}">
        <p14:creationId xmlns:p14="http://schemas.microsoft.com/office/powerpoint/2010/main" val="37246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1070871"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Process</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6" name="TextBox 5">
            <a:extLst>
              <a:ext uri="{FF2B5EF4-FFF2-40B4-BE49-F238E27FC236}">
                <a16:creationId xmlns:a16="http://schemas.microsoft.com/office/drawing/2014/main" id="{FADFCEBA-6FE4-EE4A-8E63-9545B9E037D6}"/>
              </a:ext>
            </a:extLst>
          </p:cNvPr>
          <p:cNvSpPr txBox="1"/>
          <p:nvPr/>
        </p:nvSpPr>
        <p:spPr>
          <a:xfrm>
            <a:off x="546538" y="5960613"/>
            <a:ext cx="9417643" cy="276999"/>
          </a:xfrm>
          <a:prstGeom prst="rect">
            <a:avLst/>
          </a:prstGeom>
          <a:noFill/>
        </p:spPr>
        <p:txBody>
          <a:bodyPr wrap="none" rtlCol="0">
            <a:spAutoFit/>
          </a:bodyPr>
          <a:lstStyle/>
          <a:p>
            <a:r>
              <a:rPr lang="en-US" sz="1200" baseline="30000" dirty="0">
                <a:solidFill>
                  <a:srgbClr val="2C46D1"/>
                </a:solidFill>
              </a:rPr>
              <a:t>3</a:t>
            </a:r>
            <a:r>
              <a:rPr lang="en-CA" sz="1200" dirty="0"/>
              <a:t>There are a number of unigrams that appear in the text that do not appear in the NRC sentiment lexicon, thus there may be missing sentiment data.</a:t>
            </a:r>
            <a:endParaRPr lang="en-US" sz="1200" baseline="30000" dirty="0">
              <a:solidFill>
                <a:srgbClr val="2C46D1"/>
              </a:solidFill>
            </a:endParaRPr>
          </a:p>
        </p:txBody>
      </p:sp>
      <p:grpSp>
        <p:nvGrpSpPr>
          <p:cNvPr id="44" name="Group 43">
            <a:extLst>
              <a:ext uri="{FF2B5EF4-FFF2-40B4-BE49-F238E27FC236}">
                <a16:creationId xmlns:a16="http://schemas.microsoft.com/office/drawing/2014/main" id="{58E412C0-A273-B947-BC9F-F9EFC0581018}"/>
              </a:ext>
            </a:extLst>
          </p:cNvPr>
          <p:cNvGrpSpPr/>
          <p:nvPr/>
        </p:nvGrpSpPr>
        <p:grpSpPr>
          <a:xfrm>
            <a:off x="1617409" y="1958735"/>
            <a:ext cx="8590958" cy="2940530"/>
            <a:chOff x="1800520" y="1958735"/>
            <a:chExt cx="8590958" cy="2940530"/>
          </a:xfrm>
        </p:grpSpPr>
        <p:sp>
          <p:nvSpPr>
            <p:cNvPr id="42" name="Rounded Rectangle 41">
              <a:extLst>
                <a:ext uri="{FF2B5EF4-FFF2-40B4-BE49-F238E27FC236}">
                  <a16:creationId xmlns:a16="http://schemas.microsoft.com/office/drawing/2014/main" id="{9FBAC27A-0CB7-9949-AED6-92332E803D00}"/>
                </a:ext>
              </a:extLst>
            </p:cNvPr>
            <p:cNvSpPr/>
            <p:nvPr/>
          </p:nvSpPr>
          <p:spPr>
            <a:xfrm>
              <a:off x="8426987" y="3906641"/>
              <a:ext cx="1964491" cy="738664"/>
            </a:xfrm>
            <a:prstGeom prst="roundRect">
              <a:avLst>
                <a:gd name="adj" fmla="val 0"/>
              </a:avLst>
            </a:prstGeom>
            <a:solidFill>
              <a:srgbClr val="F2F2F2">
                <a:alpha val="76078"/>
              </a:srgbClr>
            </a:solid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F1D044D9-91EF-AA41-B285-384FC1940DEE}"/>
                </a:ext>
              </a:extLst>
            </p:cNvPr>
            <p:cNvGrpSpPr/>
            <p:nvPr/>
          </p:nvGrpSpPr>
          <p:grpSpPr>
            <a:xfrm>
              <a:off x="1800520" y="1958735"/>
              <a:ext cx="8590958" cy="2940530"/>
              <a:chOff x="1800520" y="1958735"/>
              <a:chExt cx="8590958" cy="2940530"/>
            </a:xfrm>
          </p:grpSpPr>
          <p:grpSp>
            <p:nvGrpSpPr>
              <p:cNvPr id="39" name="Group 38">
                <a:extLst>
                  <a:ext uri="{FF2B5EF4-FFF2-40B4-BE49-F238E27FC236}">
                    <a16:creationId xmlns:a16="http://schemas.microsoft.com/office/drawing/2014/main" id="{51B76672-D0A2-5A40-A289-3A96680B73E4}"/>
                  </a:ext>
                </a:extLst>
              </p:cNvPr>
              <p:cNvGrpSpPr/>
              <p:nvPr/>
            </p:nvGrpSpPr>
            <p:grpSpPr>
              <a:xfrm>
                <a:off x="1800520" y="1958735"/>
                <a:ext cx="8590958" cy="2940530"/>
                <a:chOff x="1800522" y="1935608"/>
                <a:chExt cx="8590958" cy="2940530"/>
              </a:xfrm>
            </p:grpSpPr>
            <p:grpSp>
              <p:nvGrpSpPr>
                <p:cNvPr id="29" name="Group 28">
                  <a:extLst>
                    <a:ext uri="{FF2B5EF4-FFF2-40B4-BE49-F238E27FC236}">
                      <a16:creationId xmlns:a16="http://schemas.microsoft.com/office/drawing/2014/main" id="{4E3041F8-6BC4-1B46-8A86-C7D7AE68BC3E}"/>
                    </a:ext>
                  </a:extLst>
                </p:cNvPr>
                <p:cNvGrpSpPr/>
                <p:nvPr/>
              </p:nvGrpSpPr>
              <p:grpSpPr>
                <a:xfrm>
                  <a:off x="1800522" y="1935608"/>
                  <a:ext cx="8590958" cy="2940530"/>
                  <a:chOff x="1417278" y="1671151"/>
                  <a:chExt cx="8590958" cy="2940530"/>
                </a:xfrm>
              </p:grpSpPr>
              <p:grpSp>
                <p:nvGrpSpPr>
                  <p:cNvPr id="11" name="Group 10">
                    <a:extLst>
                      <a:ext uri="{FF2B5EF4-FFF2-40B4-BE49-F238E27FC236}">
                        <a16:creationId xmlns:a16="http://schemas.microsoft.com/office/drawing/2014/main" id="{BC93E58C-74C8-3642-9208-6D4EEBD5948A}"/>
                      </a:ext>
                    </a:extLst>
                  </p:cNvPr>
                  <p:cNvGrpSpPr/>
                  <p:nvPr/>
                </p:nvGrpSpPr>
                <p:grpSpPr>
                  <a:xfrm>
                    <a:off x="1417278" y="2525553"/>
                    <a:ext cx="1591293" cy="1200329"/>
                    <a:chOff x="1187533" y="2051462"/>
                    <a:chExt cx="1591293" cy="1200329"/>
                  </a:xfrm>
                </p:grpSpPr>
                <p:sp>
                  <p:nvSpPr>
                    <p:cNvPr id="12" name="TextBox 11">
                      <a:extLst>
                        <a:ext uri="{FF2B5EF4-FFF2-40B4-BE49-F238E27FC236}">
                          <a16:creationId xmlns:a16="http://schemas.microsoft.com/office/drawing/2014/main" id="{CD25B177-CBF5-E04A-9D9E-A8D316506E11}"/>
                        </a:ext>
                      </a:extLst>
                    </p:cNvPr>
                    <p:cNvSpPr txBox="1"/>
                    <p:nvPr/>
                  </p:nvSpPr>
                  <p:spPr>
                    <a:xfrm>
                      <a:off x="1187533" y="2282294"/>
                      <a:ext cx="1591293" cy="738664"/>
                    </a:xfrm>
                    <a:prstGeom prst="rect">
                      <a:avLst/>
                    </a:prstGeom>
                    <a:noFill/>
                  </p:spPr>
                  <p:txBody>
                    <a:bodyPr wrap="square" rtlCol="0">
                      <a:spAutoFit/>
                    </a:bodyPr>
                    <a:lstStyle/>
                    <a:p>
                      <a:pPr algn="ctr"/>
                      <a:r>
                        <a:rPr lang="en-US" sz="1400" dirty="0">
                          <a:latin typeface="+mj-lt"/>
                        </a:rPr>
                        <a:t>Annotate dialogue by characters from Gutenberg text</a:t>
                      </a:r>
                    </a:p>
                  </p:txBody>
                </p:sp>
                <p:sp>
                  <p:nvSpPr>
                    <p:cNvPr id="13" name="Rounded Rectangle 12">
                      <a:extLst>
                        <a:ext uri="{FF2B5EF4-FFF2-40B4-BE49-F238E27FC236}">
                          <a16:creationId xmlns:a16="http://schemas.microsoft.com/office/drawing/2014/main" id="{0013857F-DEFB-9845-B157-10FAA96914FC}"/>
                        </a:ext>
                      </a:extLst>
                    </p:cNvPr>
                    <p:cNvSpPr/>
                    <p:nvPr/>
                  </p:nvSpPr>
                  <p:spPr>
                    <a:xfrm>
                      <a:off x="1187533" y="2051462"/>
                      <a:ext cx="1591293" cy="1200329"/>
                    </a:xfrm>
                    <a:prstGeom prst="roundRect">
                      <a:avLst/>
                    </a:prstGeom>
                    <a:no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954EA005-BD61-A843-B51A-2B022B10A714}"/>
                      </a:ext>
                    </a:extLst>
                  </p:cNvPr>
                  <p:cNvGrpSpPr/>
                  <p:nvPr/>
                </p:nvGrpSpPr>
                <p:grpSpPr>
                  <a:xfrm>
                    <a:off x="3501700" y="2756382"/>
                    <a:ext cx="1964491" cy="738665"/>
                    <a:chOff x="1102719" y="2174571"/>
                    <a:chExt cx="1964491" cy="738665"/>
                  </a:xfrm>
                </p:grpSpPr>
                <p:sp>
                  <p:nvSpPr>
                    <p:cNvPr id="16" name="Rounded Rectangle 15">
                      <a:extLst>
                        <a:ext uri="{FF2B5EF4-FFF2-40B4-BE49-F238E27FC236}">
                          <a16:creationId xmlns:a16="http://schemas.microsoft.com/office/drawing/2014/main" id="{8E50DBA5-4EBF-3245-BCAF-4D545F99CC02}"/>
                        </a:ext>
                      </a:extLst>
                    </p:cNvPr>
                    <p:cNvSpPr/>
                    <p:nvPr/>
                  </p:nvSpPr>
                  <p:spPr>
                    <a:xfrm>
                      <a:off x="1102719" y="2174572"/>
                      <a:ext cx="1964491" cy="738664"/>
                    </a:xfrm>
                    <a:prstGeom prst="roundRect">
                      <a:avLst>
                        <a:gd name="adj" fmla="val 0"/>
                      </a:avLst>
                    </a:prstGeom>
                    <a:solidFill>
                      <a:srgbClr val="F2F2F2">
                        <a:alpha val="76078"/>
                      </a:srgbClr>
                    </a:solid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70B9D66-5EB8-B642-96C4-78C4C92348E6}"/>
                        </a:ext>
                      </a:extLst>
                    </p:cNvPr>
                    <p:cNvSpPr txBox="1"/>
                    <p:nvPr/>
                  </p:nvSpPr>
                  <p:spPr>
                    <a:xfrm>
                      <a:off x="1102719" y="2174571"/>
                      <a:ext cx="1964491" cy="738664"/>
                    </a:xfrm>
                    <a:prstGeom prst="rect">
                      <a:avLst/>
                    </a:prstGeom>
                    <a:noFill/>
                  </p:spPr>
                  <p:txBody>
                    <a:bodyPr wrap="square" rtlCol="0">
                      <a:spAutoFit/>
                    </a:bodyPr>
                    <a:lstStyle/>
                    <a:p>
                      <a:pPr algn="ctr"/>
                      <a:r>
                        <a:rPr lang="en-US" sz="1400" dirty="0">
                          <a:latin typeface="+mj-lt"/>
                        </a:rPr>
                        <a:t>Tokenize dialogue and remove punctuation and special characters.</a:t>
                      </a:r>
                    </a:p>
                  </p:txBody>
                </p:sp>
              </p:grpSp>
              <p:grpSp>
                <p:nvGrpSpPr>
                  <p:cNvPr id="17" name="Group 16">
                    <a:extLst>
                      <a:ext uri="{FF2B5EF4-FFF2-40B4-BE49-F238E27FC236}">
                        <a16:creationId xmlns:a16="http://schemas.microsoft.com/office/drawing/2014/main" id="{4A6FF510-85C5-D449-B55B-D5339C6BE554}"/>
                      </a:ext>
                    </a:extLst>
                  </p:cNvPr>
                  <p:cNvGrpSpPr/>
                  <p:nvPr/>
                </p:nvGrpSpPr>
                <p:grpSpPr>
                  <a:xfrm>
                    <a:off x="5959322" y="1671151"/>
                    <a:ext cx="1591293" cy="1200329"/>
                    <a:chOff x="-1270086" y="2028335"/>
                    <a:chExt cx="1591293" cy="1200329"/>
                  </a:xfrm>
                </p:grpSpPr>
                <p:sp>
                  <p:nvSpPr>
                    <p:cNvPr id="18" name="TextBox 17">
                      <a:extLst>
                        <a:ext uri="{FF2B5EF4-FFF2-40B4-BE49-F238E27FC236}">
                          <a16:creationId xmlns:a16="http://schemas.microsoft.com/office/drawing/2014/main" id="{EF8BE27C-9F9D-3043-A8CE-E1AA1F6710AC}"/>
                        </a:ext>
                      </a:extLst>
                    </p:cNvPr>
                    <p:cNvSpPr txBox="1"/>
                    <p:nvPr/>
                  </p:nvSpPr>
                  <p:spPr>
                    <a:xfrm>
                      <a:off x="-1270086" y="2259167"/>
                      <a:ext cx="1591293" cy="738664"/>
                    </a:xfrm>
                    <a:prstGeom prst="rect">
                      <a:avLst/>
                    </a:prstGeom>
                    <a:noFill/>
                  </p:spPr>
                  <p:txBody>
                    <a:bodyPr wrap="square" rtlCol="0">
                      <a:spAutoFit/>
                    </a:bodyPr>
                    <a:lstStyle/>
                    <a:p>
                      <a:pPr algn="ctr"/>
                      <a:r>
                        <a:rPr lang="en-US" sz="1400" dirty="0">
                          <a:latin typeface="+mj-lt"/>
                        </a:rPr>
                        <a:t>Create token frequency table for each character.</a:t>
                      </a:r>
                    </a:p>
                  </p:txBody>
                </p:sp>
                <p:sp>
                  <p:nvSpPr>
                    <p:cNvPr id="19" name="Rounded Rectangle 18">
                      <a:extLst>
                        <a:ext uri="{FF2B5EF4-FFF2-40B4-BE49-F238E27FC236}">
                          <a16:creationId xmlns:a16="http://schemas.microsoft.com/office/drawing/2014/main" id="{023B7579-4E0E-A044-A5A1-7FA48E1174CC}"/>
                        </a:ext>
                      </a:extLst>
                    </p:cNvPr>
                    <p:cNvSpPr/>
                    <p:nvPr/>
                  </p:nvSpPr>
                  <p:spPr>
                    <a:xfrm>
                      <a:off x="-1270086" y="2028335"/>
                      <a:ext cx="1591293" cy="1200329"/>
                    </a:xfrm>
                    <a:prstGeom prst="roundRect">
                      <a:avLst/>
                    </a:prstGeom>
                    <a:no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985A984-2BB1-1C4A-8340-3FDB2F9A9AA3}"/>
                      </a:ext>
                    </a:extLst>
                  </p:cNvPr>
                  <p:cNvGrpSpPr/>
                  <p:nvPr/>
                </p:nvGrpSpPr>
                <p:grpSpPr>
                  <a:xfrm>
                    <a:off x="5959321" y="3411352"/>
                    <a:ext cx="1591293" cy="1200329"/>
                    <a:chOff x="-1270086" y="2028335"/>
                    <a:chExt cx="1591293" cy="1200329"/>
                  </a:xfrm>
                </p:grpSpPr>
                <p:sp>
                  <p:nvSpPr>
                    <p:cNvPr id="21" name="TextBox 20">
                      <a:extLst>
                        <a:ext uri="{FF2B5EF4-FFF2-40B4-BE49-F238E27FC236}">
                          <a16:creationId xmlns:a16="http://schemas.microsoft.com/office/drawing/2014/main" id="{935A9D36-CFA0-BD4B-AB8E-DDE4927A93B3}"/>
                        </a:ext>
                      </a:extLst>
                    </p:cNvPr>
                    <p:cNvSpPr txBox="1"/>
                    <p:nvPr/>
                  </p:nvSpPr>
                  <p:spPr>
                    <a:xfrm>
                      <a:off x="-1270086" y="2259167"/>
                      <a:ext cx="1591293" cy="738664"/>
                    </a:xfrm>
                    <a:prstGeom prst="rect">
                      <a:avLst/>
                    </a:prstGeom>
                    <a:noFill/>
                  </p:spPr>
                  <p:txBody>
                    <a:bodyPr wrap="square" rtlCol="0">
                      <a:spAutoFit/>
                    </a:bodyPr>
                    <a:lstStyle/>
                    <a:p>
                      <a:pPr algn="ctr"/>
                      <a:r>
                        <a:rPr lang="en-US" sz="1400" dirty="0">
                          <a:latin typeface="+mj-lt"/>
                        </a:rPr>
                        <a:t>Create token frequency table for narration.</a:t>
                      </a:r>
                    </a:p>
                  </p:txBody>
                </p:sp>
                <p:sp>
                  <p:nvSpPr>
                    <p:cNvPr id="22" name="Rounded Rectangle 21">
                      <a:extLst>
                        <a:ext uri="{FF2B5EF4-FFF2-40B4-BE49-F238E27FC236}">
                          <a16:creationId xmlns:a16="http://schemas.microsoft.com/office/drawing/2014/main" id="{5939C7CE-2A71-2D41-9003-8ACEEE46EA83}"/>
                        </a:ext>
                      </a:extLst>
                    </p:cNvPr>
                    <p:cNvSpPr/>
                    <p:nvPr/>
                  </p:nvSpPr>
                  <p:spPr>
                    <a:xfrm>
                      <a:off x="-1270086" y="2028335"/>
                      <a:ext cx="1591293" cy="1200329"/>
                    </a:xfrm>
                    <a:prstGeom prst="roundRect">
                      <a:avLst/>
                    </a:prstGeom>
                    <a:no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9791A19-FAA7-7540-BE32-B9C1A0D64636}"/>
                      </a:ext>
                    </a:extLst>
                  </p:cNvPr>
                  <p:cNvGrpSpPr/>
                  <p:nvPr/>
                </p:nvGrpSpPr>
                <p:grpSpPr>
                  <a:xfrm>
                    <a:off x="8043743" y="1914741"/>
                    <a:ext cx="1964493" cy="738669"/>
                    <a:chOff x="3187142" y="1332931"/>
                    <a:chExt cx="1964493" cy="738669"/>
                  </a:xfrm>
                </p:grpSpPr>
                <p:sp>
                  <p:nvSpPr>
                    <p:cNvPr id="27" name="Rounded Rectangle 26">
                      <a:extLst>
                        <a:ext uri="{FF2B5EF4-FFF2-40B4-BE49-F238E27FC236}">
                          <a16:creationId xmlns:a16="http://schemas.microsoft.com/office/drawing/2014/main" id="{51441B2F-5C93-944E-B429-602039499676}"/>
                        </a:ext>
                      </a:extLst>
                    </p:cNvPr>
                    <p:cNvSpPr/>
                    <p:nvPr/>
                  </p:nvSpPr>
                  <p:spPr>
                    <a:xfrm>
                      <a:off x="3187144" y="1332936"/>
                      <a:ext cx="1964491" cy="738664"/>
                    </a:xfrm>
                    <a:prstGeom prst="roundRect">
                      <a:avLst>
                        <a:gd name="adj" fmla="val 0"/>
                      </a:avLst>
                    </a:prstGeom>
                    <a:solidFill>
                      <a:srgbClr val="F2F2F2">
                        <a:alpha val="76078"/>
                      </a:srgbClr>
                    </a:solidFill>
                    <a:ln>
                      <a:solidFill>
                        <a:srgbClr val="2C4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7FA83A81-8FBB-D24E-AF96-E23F9292B59C}"/>
                        </a:ext>
                      </a:extLst>
                    </p:cNvPr>
                    <p:cNvSpPr txBox="1"/>
                    <p:nvPr/>
                  </p:nvSpPr>
                  <p:spPr>
                    <a:xfrm>
                      <a:off x="3187142" y="1332931"/>
                      <a:ext cx="1964491" cy="738664"/>
                    </a:xfrm>
                    <a:prstGeom prst="rect">
                      <a:avLst/>
                    </a:prstGeom>
                    <a:noFill/>
                  </p:spPr>
                  <p:txBody>
                    <a:bodyPr wrap="square" rtlCol="0">
                      <a:spAutoFit/>
                    </a:bodyPr>
                    <a:lstStyle/>
                    <a:p>
                      <a:pPr algn="ctr"/>
                      <a:r>
                        <a:rPr lang="en-US" sz="1400" dirty="0">
                          <a:latin typeface="+mj-lt"/>
                        </a:rPr>
                        <a:t>Map each token to its NRC Emotion Lexicon (Sentiment mapping)</a:t>
                      </a:r>
                      <a:r>
                        <a:rPr lang="en-US" sz="1400" baseline="30000" dirty="0">
                          <a:solidFill>
                            <a:srgbClr val="2C46D1"/>
                          </a:solidFill>
                          <a:latin typeface="+mj-lt"/>
                        </a:rPr>
                        <a:t>3</a:t>
                      </a:r>
                    </a:p>
                  </p:txBody>
                </p:sp>
              </p:grpSp>
            </p:grpSp>
            <p:cxnSp>
              <p:nvCxnSpPr>
                <p:cNvPr id="31" name="Straight Arrow Connector 30">
                  <a:extLst>
                    <a:ext uri="{FF2B5EF4-FFF2-40B4-BE49-F238E27FC236}">
                      <a16:creationId xmlns:a16="http://schemas.microsoft.com/office/drawing/2014/main" id="{355F3385-E0D3-6A44-8B83-BCFF39FFC731}"/>
                    </a:ext>
                  </a:extLst>
                </p:cNvPr>
                <p:cNvCxnSpPr>
                  <a:cxnSpLocks/>
                  <a:stCxn id="13" idx="3"/>
                  <a:endCxn id="16" idx="1"/>
                </p:cNvCxnSpPr>
                <p:nvPr/>
              </p:nvCxnSpPr>
              <p:spPr>
                <a:xfrm flipV="1">
                  <a:off x="3391815" y="3390172"/>
                  <a:ext cx="493129"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3E80B-5B2E-A54F-AB90-DA73E79E75E1}"/>
                    </a:ext>
                  </a:extLst>
                </p:cNvPr>
                <p:cNvCxnSpPr>
                  <a:cxnSpLocks/>
                </p:cNvCxnSpPr>
                <p:nvPr/>
              </p:nvCxnSpPr>
              <p:spPr>
                <a:xfrm flipV="1">
                  <a:off x="7933860" y="2548535"/>
                  <a:ext cx="493129"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C2085A-212F-354C-837B-07212F79C81F}"/>
                    </a:ext>
                  </a:extLst>
                </p:cNvPr>
                <p:cNvCxnSpPr>
                  <a:cxnSpLocks/>
                  <a:endCxn id="22" idx="1"/>
                </p:cNvCxnSpPr>
                <p:nvPr/>
              </p:nvCxnSpPr>
              <p:spPr>
                <a:xfrm>
                  <a:off x="5849436" y="3391157"/>
                  <a:ext cx="493129" cy="884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EE3F0E-1885-094E-A840-CDF597D2396B}"/>
                    </a:ext>
                  </a:extLst>
                </p:cNvPr>
                <p:cNvCxnSpPr>
                  <a:cxnSpLocks/>
                  <a:endCxn id="19" idx="1"/>
                </p:cNvCxnSpPr>
                <p:nvPr/>
              </p:nvCxnSpPr>
              <p:spPr>
                <a:xfrm flipV="1">
                  <a:off x="5849435" y="2535773"/>
                  <a:ext cx="493131" cy="854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1443F06-D0E6-AD49-8B4F-928BDFE3E64E}"/>
                  </a:ext>
                </a:extLst>
              </p:cNvPr>
              <p:cNvSpPr txBox="1"/>
              <p:nvPr/>
            </p:nvSpPr>
            <p:spPr>
              <a:xfrm>
                <a:off x="8426987" y="3906641"/>
                <a:ext cx="1964491" cy="738664"/>
              </a:xfrm>
              <a:prstGeom prst="rect">
                <a:avLst/>
              </a:prstGeom>
              <a:noFill/>
            </p:spPr>
            <p:txBody>
              <a:bodyPr wrap="square" rtlCol="0">
                <a:spAutoFit/>
              </a:bodyPr>
              <a:lstStyle/>
              <a:p>
                <a:pPr algn="ctr"/>
                <a:r>
                  <a:rPr lang="en-US" sz="1400" dirty="0">
                    <a:latin typeface="+mj-lt"/>
                  </a:rPr>
                  <a:t>Map each token to its NRC Emotion Lexicon (Sentiment mapping)</a:t>
                </a:r>
                <a:r>
                  <a:rPr lang="en-US" sz="1400" baseline="30000" dirty="0">
                    <a:solidFill>
                      <a:srgbClr val="2C46D1"/>
                    </a:solidFill>
                    <a:latin typeface="+mj-lt"/>
                  </a:rPr>
                  <a:t>3</a:t>
                </a:r>
              </a:p>
            </p:txBody>
          </p:sp>
          <p:cxnSp>
            <p:nvCxnSpPr>
              <p:cNvPr id="41" name="Straight Arrow Connector 40">
                <a:extLst>
                  <a:ext uri="{FF2B5EF4-FFF2-40B4-BE49-F238E27FC236}">
                    <a16:creationId xmlns:a16="http://schemas.microsoft.com/office/drawing/2014/main" id="{3FCADFE1-22DF-D248-BEA6-4206D2E9C292}"/>
                  </a:ext>
                </a:extLst>
              </p:cNvPr>
              <p:cNvCxnSpPr>
                <a:cxnSpLocks/>
              </p:cNvCxnSpPr>
              <p:nvPr/>
            </p:nvCxnSpPr>
            <p:spPr>
              <a:xfrm flipV="1">
                <a:off x="7933860" y="4275978"/>
                <a:ext cx="493129"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1266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CE698-150E-4D4F-8D85-D5BD0B556C27}"/>
              </a:ext>
            </a:extLst>
          </p:cNvPr>
          <p:cNvSpPr txBox="1"/>
          <p:nvPr/>
        </p:nvSpPr>
        <p:spPr>
          <a:xfrm>
            <a:off x="546538" y="466500"/>
            <a:ext cx="1918667" cy="430887"/>
          </a:xfrm>
          <a:prstGeom prst="rect">
            <a:avLst/>
          </a:prstGeom>
          <a:noFill/>
        </p:spPr>
        <p:txBody>
          <a:bodyPr wrap="none" rtlCol="0">
            <a:spAutoFit/>
          </a:bodyPr>
          <a:lstStyle/>
          <a:p>
            <a:r>
              <a:rPr lang="en-CA" sz="2200" b="1" dirty="0">
                <a:latin typeface="Calibri" panose="020F0502020204030204" pitchFamily="34" charset="0"/>
                <a:ea typeface="Cornerstone" pitchFamily="2" charset="-128"/>
                <a:cs typeface="Calibri" panose="020F0502020204030204" pitchFamily="34" charset="0"/>
              </a:rPr>
              <a:t>Data Overview</a:t>
            </a:r>
            <a:endParaRPr lang="en-US" sz="2200" b="1" dirty="0">
              <a:latin typeface="Calibri" panose="020F0502020204030204" pitchFamily="34" charset="0"/>
              <a:ea typeface="Cornerstone" pitchFamily="2" charset="-128"/>
              <a:cs typeface="Calibri" panose="020F0502020204030204" pitchFamily="34" charset="0"/>
            </a:endParaRPr>
          </a:p>
        </p:txBody>
      </p:sp>
      <p:sp>
        <p:nvSpPr>
          <p:cNvPr id="5" name="TextBox 4">
            <a:extLst>
              <a:ext uri="{FF2B5EF4-FFF2-40B4-BE49-F238E27FC236}">
                <a16:creationId xmlns:a16="http://schemas.microsoft.com/office/drawing/2014/main" id="{AC849696-EC97-074D-A32C-B5B39D0D84B4}"/>
              </a:ext>
            </a:extLst>
          </p:cNvPr>
          <p:cNvSpPr txBox="1"/>
          <p:nvPr/>
        </p:nvSpPr>
        <p:spPr>
          <a:xfrm>
            <a:off x="546538" y="897387"/>
            <a:ext cx="11098922" cy="3139321"/>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The resulting frequency tables were then visualized as follows:</a:t>
            </a:r>
          </a:p>
          <a:p>
            <a:pPr marL="342900" indent="-342900">
              <a:buFontTx/>
              <a:buChar char="-"/>
            </a:pPr>
            <a:r>
              <a:rPr lang="en-US" sz="2200" dirty="0">
                <a:solidFill>
                  <a:srgbClr val="2C46D1"/>
                </a:solidFill>
                <a:latin typeface="Calibri" panose="020F0502020204030204" pitchFamily="34" charset="0"/>
                <a:cs typeface="Calibri" panose="020F0502020204030204" pitchFamily="34" charset="0"/>
              </a:rPr>
              <a:t>Conversational Contributions by Character</a:t>
            </a:r>
            <a:r>
              <a:rPr lang="en-US" sz="2200" dirty="0">
                <a:latin typeface="Calibri" panose="020F0502020204030204" pitchFamily="34" charset="0"/>
                <a:cs typeface="Calibri" panose="020F0502020204030204" pitchFamily="34" charset="0"/>
              </a:rPr>
              <a:t>: The number and proportion of tokens in each characters dialogue.</a:t>
            </a:r>
          </a:p>
          <a:p>
            <a:pPr marL="342900" indent="-342900">
              <a:buFontTx/>
              <a:buChar char="-"/>
            </a:pPr>
            <a:r>
              <a:rPr lang="en-US" sz="2200" dirty="0">
                <a:solidFill>
                  <a:srgbClr val="2C46D1"/>
                </a:solidFill>
                <a:latin typeface="Calibri" panose="020F0502020204030204" pitchFamily="34" charset="0"/>
                <a:cs typeface="Calibri" panose="020F0502020204030204" pitchFamily="34" charset="0"/>
              </a:rPr>
              <a:t>Conversational Sentiments by Character</a:t>
            </a:r>
            <a:r>
              <a:rPr lang="en-US" sz="2200" dirty="0">
                <a:latin typeface="Calibri" panose="020F0502020204030204" pitchFamily="34" charset="0"/>
                <a:cs typeface="Calibri" panose="020F0502020204030204" pitchFamily="34" charset="0"/>
              </a:rPr>
              <a:t>: The proportion of the dialogue which was identified as a certain sentiment.</a:t>
            </a:r>
          </a:p>
          <a:p>
            <a:pPr marL="342900" indent="-342900">
              <a:buFontTx/>
              <a:buChar char="-"/>
            </a:pPr>
            <a:r>
              <a:rPr lang="en-US" sz="2200" dirty="0">
                <a:solidFill>
                  <a:srgbClr val="2C46D1"/>
                </a:solidFill>
                <a:latin typeface="Calibri" panose="020F0502020204030204" pitchFamily="34" charset="0"/>
                <a:cs typeface="Calibri" panose="020F0502020204030204" pitchFamily="34" charset="0"/>
              </a:rPr>
              <a:t>Average Dialogue Sentiment</a:t>
            </a:r>
            <a:r>
              <a:rPr lang="en-US" sz="2200" dirty="0">
                <a:latin typeface="Calibri" panose="020F0502020204030204" pitchFamily="34" charset="0"/>
                <a:cs typeface="Calibri" panose="020F0502020204030204" pitchFamily="34" charset="0"/>
              </a:rPr>
              <a:t>: An average proportion of a given sentiment in all the character dialogue.</a:t>
            </a:r>
          </a:p>
          <a:p>
            <a:pPr marL="342900" indent="-342900">
              <a:buFontTx/>
              <a:buChar char="-"/>
            </a:pPr>
            <a:r>
              <a:rPr lang="en-US" sz="2200" dirty="0">
                <a:solidFill>
                  <a:srgbClr val="2C46D1"/>
                </a:solidFill>
                <a:latin typeface="Calibri" panose="020F0502020204030204" pitchFamily="34" charset="0"/>
                <a:cs typeface="Calibri" panose="020F0502020204030204" pitchFamily="34" charset="0"/>
              </a:rPr>
              <a:t>Proportion of tokens in Narration vs. Character Speech</a:t>
            </a:r>
            <a:r>
              <a:rPr lang="en-US" sz="2200" dirty="0">
                <a:latin typeface="Calibri" panose="020F0502020204030204" pitchFamily="34" charset="0"/>
                <a:cs typeface="Calibri" panose="020F0502020204030204" pitchFamily="34" charset="0"/>
              </a:rPr>
              <a:t>: An direct comparison of tokens associated with dialogue and tokens associated with conversation.</a:t>
            </a:r>
          </a:p>
        </p:txBody>
      </p:sp>
      <p:pic>
        <p:nvPicPr>
          <p:cNvPr id="3" name="Graphic 2" descr="Bar chart">
            <a:extLst>
              <a:ext uri="{FF2B5EF4-FFF2-40B4-BE49-F238E27FC236}">
                <a16:creationId xmlns:a16="http://schemas.microsoft.com/office/drawing/2014/main" id="{5261C4CF-6125-C946-8A0A-D6AEDD3532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9160" y="3965512"/>
            <a:ext cx="3550920" cy="3550920"/>
          </a:xfrm>
          <a:prstGeom prst="rect">
            <a:avLst/>
          </a:prstGeom>
        </p:spPr>
      </p:pic>
    </p:spTree>
    <p:extLst>
      <p:ext uri="{BB962C8B-B14F-4D97-AF65-F5344CB8AC3E}">
        <p14:creationId xmlns:p14="http://schemas.microsoft.com/office/powerpoint/2010/main" val="26278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2BE2B-10FD-D04F-AA31-F1C12BEE0BD6}"/>
              </a:ext>
            </a:extLst>
          </p:cNvPr>
          <p:cNvPicPr>
            <a:picLocks noChangeAspect="1"/>
          </p:cNvPicPr>
          <p:nvPr/>
        </p:nvPicPr>
        <p:blipFill>
          <a:blip r:embed="rId3"/>
          <a:stretch>
            <a:fillRect/>
          </a:stretch>
        </p:blipFill>
        <p:spPr>
          <a:xfrm>
            <a:off x="291154" y="359443"/>
            <a:ext cx="11609692" cy="6139114"/>
          </a:xfrm>
          <a:prstGeom prst="rect">
            <a:avLst/>
          </a:prstGeom>
        </p:spPr>
      </p:pic>
    </p:spTree>
    <p:extLst>
      <p:ext uri="{BB962C8B-B14F-4D97-AF65-F5344CB8AC3E}">
        <p14:creationId xmlns:p14="http://schemas.microsoft.com/office/powerpoint/2010/main" val="279132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2BE2B-10FD-D04F-AA31-F1C12BEE0BD6}"/>
              </a:ext>
            </a:extLst>
          </p:cNvPr>
          <p:cNvPicPr>
            <a:picLocks noChangeAspect="1"/>
          </p:cNvPicPr>
          <p:nvPr/>
        </p:nvPicPr>
        <p:blipFill>
          <a:blip r:embed="rId3"/>
          <a:stretch>
            <a:fillRect/>
          </a:stretch>
        </p:blipFill>
        <p:spPr>
          <a:xfrm>
            <a:off x="132397" y="354724"/>
            <a:ext cx="11927206" cy="6148552"/>
          </a:xfrm>
          <a:prstGeom prst="rect">
            <a:avLst/>
          </a:prstGeom>
        </p:spPr>
      </p:pic>
    </p:spTree>
    <p:extLst>
      <p:ext uri="{BB962C8B-B14F-4D97-AF65-F5344CB8AC3E}">
        <p14:creationId xmlns:p14="http://schemas.microsoft.com/office/powerpoint/2010/main" val="124664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2BE2B-10FD-D04F-AA31-F1C12BEE0BD6}"/>
              </a:ext>
            </a:extLst>
          </p:cNvPr>
          <p:cNvPicPr>
            <a:picLocks noChangeAspect="1"/>
          </p:cNvPicPr>
          <p:nvPr/>
        </p:nvPicPr>
        <p:blipFill>
          <a:blip r:embed="rId3"/>
          <a:stretch>
            <a:fillRect/>
          </a:stretch>
        </p:blipFill>
        <p:spPr>
          <a:xfrm>
            <a:off x="155078" y="260047"/>
            <a:ext cx="11744956" cy="6337906"/>
          </a:xfrm>
          <a:prstGeom prst="rect">
            <a:avLst/>
          </a:prstGeom>
        </p:spPr>
      </p:pic>
    </p:spTree>
    <p:extLst>
      <p:ext uri="{BB962C8B-B14F-4D97-AF65-F5344CB8AC3E}">
        <p14:creationId xmlns:p14="http://schemas.microsoft.com/office/powerpoint/2010/main" val="348524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1427</Words>
  <Application>Microsoft Macintosh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 Saheb</dc:creator>
  <cp:lastModifiedBy>Karn Saheb</cp:lastModifiedBy>
  <cp:revision>148</cp:revision>
  <cp:lastPrinted>2019-05-26T15:20:59Z</cp:lastPrinted>
  <dcterms:created xsi:type="dcterms:W3CDTF">2019-04-20T22:40:34Z</dcterms:created>
  <dcterms:modified xsi:type="dcterms:W3CDTF">2019-05-27T12:53:26Z</dcterms:modified>
</cp:coreProperties>
</file>