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notesMasterIdLst>
    <p:notesMasterId r:id="rId13"/>
  </p:notesMasterIdLst>
  <p:sldIdLst>
    <p:sldId id="385" r:id="rId2"/>
    <p:sldId id="392" r:id="rId3"/>
    <p:sldId id="390" r:id="rId4"/>
    <p:sldId id="386" r:id="rId5"/>
    <p:sldId id="387" r:id="rId6"/>
    <p:sldId id="256" r:id="rId7"/>
    <p:sldId id="393" r:id="rId8"/>
    <p:sldId id="384" r:id="rId9"/>
    <p:sldId id="388" r:id="rId10"/>
    <p:sldId id="394" r:id="rId11"/>
    <p:sldId id="3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7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4855D-D14C-49CC-9CE9-8FE68D6AE8CB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6273-00F8-4E92-95A5-82A9F31F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7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6273-00F8-4E92-95A5-82A9F31F1E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6273-00F8-4E92-95A5-82A9F31F1E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1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1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064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72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3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97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4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6157BF-F693-4F5F-B70F-0D666ECBF42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290AE-1758-4244-8B88-1D31DE08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22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1F8-FCDD-4F93-AA49-712158E4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77282"/>
            <a:ext cx="9404723" cy="989045"/>
          </a:xfrm>
        </p:spPr>
        <p:txBody>
          <a:bodyPr>
            <a:normAutofit fontScale="90000"/>
          </a:bodyPr>
          <a:lstStyle/>
          <a:p>
            <a:r>
              <a:rPr lang="en" sz="6000" dirty="0">
                <a:latin typeface="Trebuchet MS" panose="020B0603020202020204" pitchFamily="34" charset="0"/>
              </a:rPr>
              <a:t>     </a:t>
            </a:r>
            <a:r>
              <a:rPr lang="en-US" b="1" dirty="0">
                <a:solidFill>
                  <a:srgbClr val="0070C0"/>
                </a:solidFill>
              </a:rPr>
              <a:t>The Elastic Stack</a:t>
            </a:r>
            <a:endParaRPr lang="en-US" b="1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9FFFCC-EDD0-486C-8B97-BBFD304CE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2642" y="1166327"/>
            <a:ext cx="10256808" cy="4996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39B95C-E1E7-436F-9EEB-15B0978F9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" y="320352"/>
            <a:ext cx="1065847" cy="9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9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A3E1-D84D-4317-8281-43062103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253"/>
          </a:xfrm>
        </p:spPr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The Main ELK Configuration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7BBF-9CB8-4A3C-B525-7A97F8A6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10625269" cy="4352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The Kibana default configuration is stored </a:t>
            </a:r>
            <a:r>
              <a:rPr lang="en-US" sz="1700" dirty="0" err="1"/>
              <a:t>kibana</a:t>
            </a:r>
            <a:r>
              <a:rPr lang="en-US" sz="1700" dirty="0"/>
              <a:t>/config/</a:t>
            </a:r>
            <a:r>
              <a:rPr lang="en-US" sz="1700" dirty="0" err="1"/>
              <a:t>kibana.yml</a:t>
            </a:r>
            <a:r>
              <a:rPr lang="en-US" sz="17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chemeClr val="bg1"/>
                </a:solidFill>
              </a:rPr>
              <a:t>      </a:t>
            </a:r>
            <a:r>
              <a:rPr lang="en-US" sz="1700" dirty="0">
                <a:solidFill>
                  <a:srgbClr val="00B0F0"/>
                </a:solidFill>
              </a:rPr>
              <a:t>/</a:t>
            </a:r>
            <a:r>
              <a:rPr lang="en-US" sz="1700" dirty="0" err="1">
                <a:solidFill>
                  <a:srgbClr val="00B0F0"/>
                </a:solidFill>
              </a:rPr>
              <a:t>etc</a:t>
            </a:r>
            <a:r>
              <a:rPr lang="en-US" sz="1700" dirty="0">
                <a:solidFill>
                  <a:srgbClr val="00B0F0"/>
                </a:solidFill>
              </a:rPr>
              <a:t>/</a:t>
            </a:r>
            <a:r>
              <a:rPr lang="en-US" sz="1700" dirty="0" err="1">
                <a:solidFill>
                  <a:srgbClr val="00B0F0"/>
                </a:solidFill>
              </a:rPr>
              <a:t>kibana</a:t>
            </a:r>
            <a:r>
              <a:rPr lang="en-US" sz="1700" dirty="0">
                <a:solidFill>
                  <a:srgbClr val="00B0F0"/>
                </a:solidFill>
              </a:rPr>
              <a:t>/</a:t>
            </a:r>
            <a:r>
              <a:rPr lang="en-US" sz="1700" dirty="0" err="1">
                <a:solidFill>
                  <a:srgbClr val="00B0F0"/>
                </a:solidFill>
              </a:rPr>
              <a:t>kibana.yml</a:t>
            </a:r>
            <a:endParaRPr lang="en-US" sz="1700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The Logstash configuration is stored in </a:t>
            </a:r>
            <a:r>
              <a:rPr lang="en-US" sz="1700" dirty="0" err="1"/>
              <a:t>logstash</a:t>
            </a:r>
            <a:r>
              <a:rPr lang="en-US" sz="1700" dirty="0"/>
              <a:t>/config/</a:t>
            </a:r>
            <a:r>
              <a:rPr lang="en-US" sz="1700" dirty="0" err="1"/>
              <a:t>logstash.yml</a:t>
            </a:r>
            <a:r>
              <a:rPr lang="en-US" sz="17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/>
              <a:t>     </a:t>
            </a:r>
            <a:r>
              <a:rPr lang="en-US" sz="1700" dirty="0">
                <a:solidFill>
                  <a:srgbClr val="00B0F0"/>
                </a:solidFill>
              </a:rPr>
              <a:t>/</a:t>
            </a:r>
            <a:r>
              <a:rPr lang="en-US" sz="1700" dirty="0" err="1">
                <a:solidFill>
                  <a:srgbClr val="00B0F0"/>
                </a:solidFill>
              </a:rPr>
              <a:t>etc</a:t>
            </a:r>
            <a:r>
              <a:rPr lang="en-US" sz="1700" dirty="0">
                <a:solidFill>
                  <a:srgbClr val="00B0F0"/>
                </a:solidFill>
              </a:rPr>
              <a:t>/</a:t>
            </a:r>
            <a:r>
              <a:rPr lang="en-US" sz="1700" dirty="0" err="1">
                <a:solidFill>
                  <a:srgbClr val="00B0F0"/>
                </a:solidFill>
              </a:rPr>
              <a:t>logstash</a:t>
            </a:r>
            <a:r>
              <a:rPr lang="en-US" sz="1700" dirty="0">
                <a:solidFill>
                  <a:srgbClr val="00B0F0"/>
                </a:solidFill>
              </a:rPr>
              <a:t>/</a:t>
            </a:r>
            <a:r>
              <a:rPr lang="en-US" sz="1700" dirty="0" err="1">
                <a:solidFill>
                  <a:srgbClr val="00B0F0"/>
                </a:solidFill>
              </a:rPr>
              <a:t>logstash.yml</a:t>
            </a:r>
            <a:endParaRPr lang="en-US" sz="17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The Logstash pipeline configuration is stored in </a:t>
            </a:r>
            <a:r>
              <a:rPr lang="en-US" sz="1700" dirty="0" err="1"/>
              <a:t>logstash</a:t>
            </a:r>
            <a:r>
              <a:rPr lang="en-US" sz="1700" dirty="0"/>
              <a:t>/pipeline/</a:t>
            </a:r>
            <a:r>
              <a:rPr lang="en-US" sz="1700" dirty="0" err="1"/>
              <a:t>logstash.conf</a:t>
            </a:r>
            <a:endParaRPr lang="en-US" sz="17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/>
              <a:t>  </a:t>
            </a:r>
            <a:r>
              <a:rPr lang="en-US" sz="1700" dirty="0">
                <a:solidFill>
                  <a:srgbClr val="00B0F0"/>
                </a:solidFill>
              </a:rPr>
              <a:t>/</a:t>
            </a:r>
            <a:r>
              <a:rPr lang="en-US" sz="1700" dirty="0" err="1">
                <a:solidFill>
                  <a:srgbClr val="00B0F0"/>
                </a:solidFill>
              </a:rPr>
              <a:t>etc</a:t>
            </a:r>
            <a:r>
              <a:rPr lang="en-US" sz="1700" dirty="0">
                <a:solidFill>
                  <a:srgbClr val="00B0F0"/>
                </a:solidFill>
              </a:rPr>
              <a:t>/</a:t>
            </a:r>
            <a:r>
              <a:rPr lang="en-US" sz="1700" dirty="0" err="1">
                <a:solidFill>
                  <a:srgbClr val="00B0F0"/>
                </a:solidFill>
              </a:rPr>
              <a:t>logstash</a:t>
            </a:r>
            <a:r>
              <a:rPr lang="en-US" sz="1700" dirty="0">
                <a:solidFill>
                  <a:srgbClr val="00B0F0"/>
                </a:solidFill>
              </a:rPr>
              <a:t>/</a:t>
            </a:r>
            <a:r>
              <a:rPr lang="en-US" sz="1700" dirty="0" err="1">
                <a:solidFill>
                  <a:srgbClr val="00B0F0"/>
                </a:solidFill>
              </a:rPr>
              <a:t>conf.d</a:t>
            </a:r>
            <a:r>
              <a:rPr lang="en-US" sz="1700" dirty="0">
                <a:solidFill>
                  <a:srgbClr val="00B0F0"/>
                </a:solidFill>
              </a:rPr>
              <a:t>/</a:t>
            </a:r>
            <a:r>
              <a:rPr lang="en-US" sz="1700" dirty="0" err="1">
                <a:solidFill>
                  <a:srgbClr val="00B0F0"/>
                </a:solidFill>
              </a:rPr>
              <a:t>syslog.conf</a:t>
            </a:r>
            <a:endParaRPr lang="en-US" sz="17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The Elasticsearch configuration is stored in </a:t>
            </a:r>
            <a:r>
              <a:rPr lang="en-US" sz="1700" dirty="0" err="1"/>
              <a:t>elasticsearch</a:t>
            </a:r>
            <a:r>
              <a:rPr lang="en-US" sz="1700" dirty="0"/>
              <a:t>/config/</a:t>
            </a:r>
            <a:r>
              <a:rPr lang="en-US" sz="1700" dirty="0" err="1"/>
              <a:t>elasticsearch.yml</a:t>
            </a:r>
            <a:r>
              <a:rPr lang="en-US" sz="17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00B0F0"/>
                </a:solidFill>
              </a:rPr>
              <a:t>/</a:t>
            </a:r>
            <a:r>
              <a:rPr lang="en-US" sz="1700" dirty="0" err="1">
                <a:solidFill>
                  <a:srgbClr val="00B0F0"/>
                </a:solidFill>
              </a:rPr>
              <a:t>etc</a:t>
            </a:r>
            <a:r>
              <a:rPr lang="en-US" sz="1700" dirty="0">
                <a:solidFill>
                  <a:srgbClr val="00B0F0"/>
                </a:solidFill>
              </a:rPr>
              <a:t>/</a:t>
            </a:r>
            <a:r>
              <a:rPr lang="en-US" sz="1700" dirty="0" err="1">
                <a:solidFill>
                  <a:srgbClr val="00B0F0"/>
                </a:solidFill>
              </a:rPr>
              <a:t>elasticsearch</a:t>
            </a:r>
            <a:r>
              <a:rPr lang="en-US" sz="1700" dirty="0">
                <a:solidFill>
                  <a:srgbClr val="00B0F0"/>
                </a:solidFill>
              </a:rPr>
              <a:t>/</a:t>
            </a:r>
            <a:r>
              <a:rPr lang="en-US" sz="1700" dirty="0" err="1">
                <a:solidFill>
                  <a:srgbClr val="00B0F0"/>
                </a:solidFill>
              </a:rPr>
              <a:t>elasticsearch.yml</a:t>
            </a:r>
            <a:endParaRPr lang="en-US" sz="17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9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E9C1-45FD-4634-A014-627E512E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F28B-DD4E-42E9-8264-A25D6F88E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Thanks!</a:t>
            </a:r>
          </a:p>
          <a:p>
            <a:pPr marL="0" indent="0">
              <a:buNone/>
            </a:pPr>
            <a:r>
              <a:rPr lang="en-US" dirty="0"/>
              <a:t>Author: Karn Kumar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150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10B1-F647-48D9-9DAF-AC24A5E1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90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Existing ELK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26D231-46FF-441D-91C2-87940D271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57300"/>
            <a:ext cx="10528912" cy="462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4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7C39-1B05-4694-8D51-DFB7AB6C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5508"/>
            <a:ext cx="9404723" cy="77372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Log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5EA94-37FC-49DD-B140-3BB0A876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55" y="782516"/>
            <a:ext cx="9970476" cy="3094891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Collective AIM: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Collect, transform, parse, analyze Various Unix System and N/W Logs.</a:t>
            </a:r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Provide centralized access and search abilities to search Filter and aggregate the log data.</a:t>
            </a:r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Related use case: Point in time Critical log searching  based on desired Keywords or string patterns.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6C7F5-011A-4475-85E3-97B7D772F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38" y="3579779"/>
            <a:ext cx="10352849" cy="309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0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3">
            <a:extLst>
              <a:ext uri="{FF2B5EF4-FFF2-40B4-BE49-F238E27FC236}">
                <a16:creationId xmlns:a16="http://schemas.microsoft.com/office/drawing/2014/main" id="{A7AB616E-684F-4B19-9455-B83C75D60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96716"/>
            <a:ext cx="9404723" cy="10136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Elasticsearch</a:t>
            </a:r>
            <a:r>
              <a:rPr lang="en" dirty="0"/>
              <a:t>  </a:t>
            </a:r>
            <a:br>
              <a:rPr lang="en" dirty="0"/>
            </a:br>
            <a:r>
              <a:rPr lang="en-US" sz="2400" dirty="0">
                <a:solidFill>
                  <a:srgbClr val="0070C0"/>
                </a:solidFill>
              </a:rPr>
              <a:t>The </a:t>
            </a:r>
            <a:r>
              <a:rPr lang="en" sz="2400" dirty="0">
                <a:solidFill>
                  <a:srgbClr val="0070C0"/>
                </a:solidFill>
              </a:rPr>
              <a:t>Search Engine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E2A33D-EEB2-4809-AD2E-331B97442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3649"/>
            <a:ext cx="10196059" cy="5449078"/>
          </a:xfrm>
        </p:spPr>
        <p:txBody>
          <a:bodyPr>
            <a:normAutofit/>
          </a:bodyPr>
          <a:lstStyle/>
          <a:p>
            <a:pPr marL="381000" lvl="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/>
              <a:t>Schema-less</a:t>
            </a:r>
          </a:p>
          <a:p>
            <a:pPr marL="381000" lvl="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§"/>
            </a:pPr>
            <a:endParaRPr lang="en" sz="1600" dirty="0"/>
          </a:p>
          <a:p>
            <a:pPr marL="381000" lvl="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/>
              <a:t>Distributed</a:t>
            </a:r>
          </a:p>
          <a:p>
            <a:pPr marL="381000" lvl="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§"/>
            </a:pPr>
            <a:endParaRPr lang="en" sz="1600" dirty="0"/>
          </a:p>
          <a:p>
            <a:pPr marL="381000" lvl="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/>
              <a:t>REST-ful, Document-oriented, and </a:t>
            </a:r>
            <a:r>
              <a:rPr lang="en-US" sz="1600" dirty="0"/>
              <a:t>S</a:t>
            </a:r>
            <a:r>
              <a:rPr lang="en" sz="1600" dirty="0"/>
              <a:t>peaks JSON For searching and analytics</a:t>
            </a:r>
          </a:p>
          <a:p>
            <a:pPr marL="381000" lvl="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§"/>
            </a:pPr>
            <a:endParaRPr lang="en" sz="1600" dirty="0"/>
          </a:p>
          <a:p>
            <a:pPr marL="381000" lvl="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Highly scalable search index server</a:t>
            </a:r>
          </a:p>
          <a:p>
            <a:pPr marL="381000" lvl="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8100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Based on Apache Lucene</a:t>
            </a:r>
          </a:p>
          <a:p>
            <a:pPr marL="38100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8100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Near real-time search and analysis capabilities</a:t>
            </a:r>
          </a:p>
          <a:p>
            <a:pPr marL="38100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8100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Document-oriented (structured) index entries which can (but must not) be associated with a schema</a:t>
            </a:r>
          </a:p>
          <a:p>
            <a:pPr marL="38100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§"/>
            </a:pPr>
            <a:endParaRPr lang="en" sz="1600" dirty="0"/>
          </a:p>
          <a:p>
            <a:pPr marL="381000" lvl="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/>
              <a:t>and more...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258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1A82-265F-4EF5-8A88-D3C2CDD8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Scalability of 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B750-32D3-4242-BF1D-D989E903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" y="2006082"/>
            <a:ext cx="4872554" cy="42423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Elasticsearch can run as one integrated application on multiple nodes of a cluster.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Indexes are stored in Lucene instances called “Shards” which can be distributed over several nodes.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There a two types of “Shards” Primary Shards &amp; Replica.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Replicas of “Primary Shards” provide Failure tolerance and therefore protect data Make queries (search faster) faster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10A2C-21A3-4569-B997-6B571B7A1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20" y="2006082"/>
            <a:ext cx="6101823" cy="38694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642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AA5B-8BEE-4F4C-9632-91CE34A5C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0" y="167951"/>
            <a:ext cx="9647853" cy="851958"/>
          </a:xfrm>
        </p:spPr>
        <p:txBody>
          <a:bodyPr>
            <a:normAutofit fontScale="90000"/>
          </a:bodyPr>
          <a:lstStyle/>
          <a:p>
            <a:r>
              <a:rPr lang="en-US" sz="4200" b="1" dirty="0">
                <a:solidFill>
                  <a:srgbClr val="0070C0"/>
                </a:solidFill>
              </a:rPr>
              <a:t>Logstash</a:t>
            </a:r>
            <a:br>
              <a:rPr lang="en-US" sz="4200" dirty="0"/>
            </a:br>
            <a:r>
              <a:rPr lang="en-US" sz="2400" dirty="0">
                <a:solidFill>
                  <a:srgbClr val="0070C0"/>
                </a:solidFill>
              </a:rPr>
              <a:t>The Dataflow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5016-8C65-424C-82A2-B49DDEE7AE7A}"/>
              </a:ext>
            </a:extLst>
          </p:cNvPr>
          <p:cNvSpPr/>
          <p:nvPr/>
        </p:nvSpPr>
        <p:spPr>
          <a:xfrm>
            <a:off x="298580" y="1019908"/>
            <a:ext cx="995325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 (Headings)"/>
              </a:rPr>
              <a:t>Open source software to collect, transform, filter and forward data (e.g. log data) from input sources to output sources (e.g. Elasticsearch)</a:t>
            </a:r>
          </a:p>
          <a:p>
            <a:endParaRPr lang="en-US" sz="1600" dirty="0">
              <a:latin typeface="Century Gothic (Headings)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 (Headings)"/>
              </a:rPr>
              <a:t>Implemented in </a:t>
            </a:r>
            <a:r>
              <a:rPr lang="en-US" sz="1600" dirty="0" err="1">
                <a:latin typeface="Century Gothic (Headings)"/>
              </a:rPr>
              <a:t>JRuby</a:t>
            </a:r>
            <a:r>
              <a:rPr lang="en-US" sz="1600" dirty="0">
                <a:latin typeface="Century Gothic (Headings)"/>
              </a:rPr>
              <a:t> and runs on a JVM (Java Virtual Machine)</a:t>
            </a:r>
          </a:p>
          <a:p>
            <a:endParaRPr lang="en-US" sz="1600" dirty="0">
              <a:latin typeface="Century Gothic (Headings)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 (Headings)"/>
              </a:rPr>
              <a:t>Simple message based architecture</a:t>
            </a:r>
          </a:p>
          <a:p>
            <a:endParaRPr lang="en-US" sz="1600" dirty="0">
              <a:latin typeface="Century Gothic (Headings)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 (Headings)"/>
              </a:rPr>
              <a:t>Extendable by plugins (e.g. input, output, filter plugins)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99396AC-5DF7-4B86-9F63-DC2225776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3" y="3312367"/>
            <a:ext cx="9451910" cy="260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66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AF31-C3AD-4D69-9B8D-C1389935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14008"/>
            <a:ext cx="9404723" cy="6712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Logstash Internal architecture</a:t>
            </a:r>
            <a:br>
              <a:rPr lang="en-US" b="1" dirty="0"/>
            </a:br>
            <a:r>
              <a:rPr lang="en-US" sz="2000" dirty="0">
                <a:solidFill>
                  <a:srgbClr val="0070C0"/>
                </a:solidFill>
              </a:rPr>
              <a:t>Logstash has a three-stage pipeline implemented in </a:t>
            </a:r>
            <a:r>
              <a:rPr lang="en-US" sz="2000" dirty="0" err="1">
                <a:solidFill>
                  <a:srgbClr val="0070C0"/>
                </a:solidFill>
              </a:rPr>
              <a:t>Jruby</a:t>
            </a:r>
            <a:r>
              <a:rPr lang="en-US" sz="2000" dirty="0">
                <a:solidFill>
                  <a:srgbClr val="0070C0"/>
                </a:solidFill>
              </a:rPr>
              <a:t> as Follows:</a:t>
            </a:r>
            <a:br>
              <a:rPr lang="en-US" sz="2400" dirty="0"/>
            </a:br>
            <a:br>
              <a:rPr lang="en-US" sz="2400" dirty="0"/>
            </a:br>
            <a:r>
              <a:rPr lang="en-US" sz="1800" b="1" dirty="0">
                <a:solidFill>
                  <a:srgbClr val="0070C0"/>
                </a:solidFill>
              </a:rPr>
              <a:t>Input</a:t>
            </a:r>
            <a:r>
              <a:rPr lang="en-US" sz="1800" dirty="0">
                <a:solidFill>
                  <a:srgbClr val="0070C0"/>
                </a:solidFill>
              </a:rPr>
              <a:t>: </a:t>
            </a:r>
            <a:r>
              <a:rPr lang="en-US" sz="1800" dirty="0"/>
              <a:t>The input stage plugins extract data, This can be from logfiles, a TCP or UDP listener,        one of several protocol-specific plugins such as syslog or IRC, or even queuing systems such as </a:t>
            </a:r>
            <a:r>
              <a:rPr lang="en-US" sz="1800" dirty="0" err="1"/>
              <a:t>Redis</a:t>
            </a:r>
            <a:r>
              <a:rPr lang="en-US" sz="1800" dirty="0"/>
              <a:t> etc.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rgbClr val="0070C0"/>
                </a:solidFill>
              </a:rPr>
              <a:t>Filter: </a:t>
            </a:r>
            <a:r>
              <a:rPr lang="en-US" sz="1800" dirty="0">
                <a:solidFill>
                  <a:schemeClr val="tx1"/>
                </a:solidFill>
              </a:rPr>
              <a:t>A filter plugin performs intermediary processing on an event which </a:t>
            </a:r>
            <a:r>
              <a:rPr lang="en-US" sz="1800" dirty="0"/>
              <a:t>transforms and enrich the data by using various other plugins like grok etc.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rgbClr val="0070C0"/>
                </a:solidFill>
              </a:rPr>
              <a:t>Output: </a:t>
            </a:r>
            <a:r>
              <a:rPr lang="en-US" sz="1800" dirty="0"/>
              <a:t>The output stage plugins loads the processed events into something else, such as Elasticsearch or another document-database.</a:t>
            </a:r>
            <a:br>
              <a:rPr lang="en-US" sz="1600" b="1" dirty="0"/>
            </a:br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DB2382-6511-4EE8-810B-0D32B6508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3969038"/>
            <a:ext cx="10684922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111967"/>
            <a:ext cx="3785940" cy="55024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Configuration File</a:t>
            </a:r>
          </a:p>
        </p:txBody>
      </p:sp>
      <p:sp>
        <p:nvSpPr>
          <p:cNvPr id="6" name="Geschweifte Klammer links 5"/>
          <p:cNvSpPr/>
          <p:nvPr/>
        </p:nvSpPr>
        <p:spPr>
          <a:xfrm>
            <a:off x="3339217" y="117978"/>
            <a:ext cx="792088" cy="189155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Geschweifte Klammer links 7"/>
          <p:cNvSpPr/>
          <p:nvPr/>
        </p:nvSpPr>
        <p:spPr>
          <a:xfrm>
            <a:off x="3288538" y="2184784"/>
            <a:ext cx="792088" cy="248843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eschweifte Klammer links 8"/>
          <p:cNvSpPr/>
          <p:nvPr/>
        </p:nvSpPr>
        <p:spPr>
          <a:xfrm>
            <a:off x="3273025" y="4899888"/>
            <a:ext cx="792088" cy="188478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0" y="843059"/>
            <a:ext cx="356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 (Headings)"/>
              </a:rPr>
              <a:t>Multiple inputs of different types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0" y="5718347"/>
            <a:ext cx="307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Forward to multiple outputs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" y="2975552"/>
            <a:ext cx="3273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Conditionally filter and transform data; some common formats are already known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681FF-9B0D-4167-ABEA-00879C87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26" y="0"/>
            <a:ext cx="8111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0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E74A-F534-4455-BD28-4B3C8F1E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3813922" cy="7042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F20D-DCB1-4925-8728-3BF5AA0BC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4196"/>
            <a:ext cx="9207015" cy="39468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Web-based application for exploring and visualizing data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Modern Browser-based interface (HTML5 + JavaScript)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Ships with its own web server for easy setup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Seamless integration with Elasticsearch.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" sz="1600" dirty="0"/>
              <a:t>Highly configurable/customizable, build panels with user defined charts, tables, etc.</a:t>
            </a:r>
          </a:p>
          <a:p>
            <a:pPr marL="0" indent="0">
              <a:buNone/>
            </a:pPr>
            <a:endParaRPr lang="en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" sz="1600" dirty="0"/>
              <a:t>Built on AngularJS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3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</TotalTime>
  <Words>430</Words>
  <Application>Microsoft Office PowerPoint</Application>
  <PresentationFormat>Widescreen</PresentationFormat>
  <Paragraphs>77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Century Gothic (Headings)</vt:lpstr>
      <vt:lpstr>Arial</vt:lpstr>
      <vt:lpstr>Calibri</vt:lpstr>
      <vt:lpstr>Century Gothic</vt:lpstr>
      <vt:lpstr>Trebuchet MS</vt:lpstr>
      <vt:lpstr>Wingdings</vt:lpstr>
      <vt:lpstr>Wingdings 3</vt:lpstr>
      <vt:lpstr>Ion</vt:lpstr>
      <vt:lpstr>     The Elastic Stack</vt:lpstr>
      <vt:lpstr>Existing ELK Model</vt:lpstr>
      <vt:lpstr>Log Analysis</vt:lpstr>
      <vt:lpstr>Elasticsearch   The Search Engine</vt:lpstr>
      <vt:lpstr>Scalability of Elasticsearch</vt:lpstr>
      <vt:lpstr>Logstash The Dataflow Engine</vt:lpstr>
      <vt:lpstr>Logstash Internal architecture Logstash has a three-stage pipeline implemented in Jruby as Follows:  Input: The input stage plugins extract data, This can be from logfiles, a TCP or UDP listener,        one of several protocol-specific plugins such as syslog or IRC, or even queuing systems such as Redis etc.  Filter: A filter plugin performs intermediary processing on an event which transforms and enrich the data by using various other plugins like grok etc.  Output: The output stage plugins loads the processed events into something else, such as Elasticsearch or another document-database. </vt:lpstr>
      <vt:lpstr>Configuration File</vt:lpstr>
      <vt:lpstr>Kibana</vt:lpstr>
      <vt:lpstr>The Main ELK Configuration Files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Karn Kumar</dc:creator>
  <cp:lastModifiedBy>Karn Kumar</cp:lastModifiedBy>
  <cp:revision>58</cp:revision>
  <dcterms:created xsi:type="dcterms:W3CDTF">2019-02-19T11:46:22Z</dcterms:created>
  <dcterms:modified xsi:type="dcterms:W3CDTF">2019-02-23T11:43:25Z</dcterms:modified>
</cp:coreProperties>
</file>