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Open Sans" charset="1" panose="020B0606030504020204"/>
      <p:regular r:id="rId12"/>
    </p:embeddedFont>
    <p:embeddedFont>
      <p:font typeface="Open Sans Bold" charset="1" panose="020B08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arxiv.org/pdf/1604.04677.pdf" TargetMode="External" Type="http://schemas.openxmlformats.org/officeDocument/2006/relationships/hyperlink"/><Relationship Id="rId3" Target="https://proceedings.neurips.cc/paper_files/paper/2021/file/ba3c736667394d5082f86f28aef38107-Paper.pdf" TargetMode="External" Type="http://schemas.openxmlformats.org/officeDocument/2006/relationships/hyperlink"/><Relationship Id="rId4" Target="https://arxiv.org/pdf/1903.07377.pdf" TargetMode="External" Type="http://schemas.openxmlformats.org/officeDocument/2006/relationships/hyperlink"/><Relationship Id="rId5" Target="https://arxiv.org/pdf/2201.09390"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8</a:t>
            </a:r>
          </a:p>
        </p:txBody>
      </p:sp>
      <p:sp>
        <p:nvSpPr>
          <p:cNvPr name="TextBox 4" id="4"/>
          <p:cNvSpPr txBox="true"/>
          <p:nvPr/>
        </p:nvSpPr>
        <p:spPr>
          <a:xfrm rot="0">
            <a:off x="1028700" y="1989746"/>
            <a:ext cx="413298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Contexto</a:t>
            </a:r>
          </a:p>
        </p:txBody>
      </p:sp>
      <p:sp>
        <p:nvSpPr>
          <p:cNvPr name="TextBox 5" id="5"/>
          <p:cNvSpPr txBox="true"/>
          <p:nvPr/>
        </p:nvSpPr>
        <p:spPr>
          <a:xfrm rot="0">
            <a:off x="1580678" y="3722944"/>
            <a:ext cx="14985485" cy="941070"/>
          </a:xfrm>
          <a:prstGeom prst="rect">
            <a:avLst/>
          </a:prstGeom>
        </p:spPr>
        <p:txBody>
          <a:bodyPr anchor="t" rtlCol="false" tIns="0" lIns="0" bIns="0" rIns="0">
            <a:spAutoFit/>
          </a:bodyPr>
          <a:lstStyle/>
          <a:p>
            <a:pPr algn="l">
              <a:lnSpc>
                <a:spcPts val="3780"/>
              </a:lnSpc>
              <a:spcBef>
                <a:spcPct val="0"/>
              </a:spcBef>
            </a:pPr>
            <a:r>
              <a:rPr lang="en-US" sz="2700">
                <a:solidFill>
                  <a:srgbClr val="FFFFFF"/>
                </a:solidFill>
                <a:latin typeface="Open Sans"/>
                <a:ea typeface="Open Sans"/>
                <a:cs typeface="Open Sans"/>
                <a:sym typeface="Open Sans"/>
              </a:rPr>
              <a:t>En esta presentación se comparan los papers proporcionados, que tratan de los modelos encoder-decoder. Las comparaciones se centrarán en las referencias 3-4.</a:t>
            </a:r>
          </a:p>
        </p:txBody>
      </p:sp>
      <p:sp>
        <p:nvSpPr>
          <p:cNvPr name="TextBox 6" id="6"/>
          <p:cNvSpPr txBox="true"/>
          <p:nvPr/>
        </p:nvSpPr>
        <p:spPr>
          <a:xfrm rot="0">
            <a:off x="1028700" y="5111689"/>
            <a:ext cx="11653819"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Metodología de búsqueda</a:t>
            </a:r>
          </a:p>
        </p:txBody>
      </p:sp>
      <p:sp>
        <p:nvSpPr>
          <p:cNvPr name="TextBox 7" id="7"/>
          <p:cNvSpPr txBox="true"/>
          <p:nvPr/>
        </p:nvSpPr>
        <p:spPr>
          <a:xfrm rot="0">
            <a:off x="1580678" y="6844886"/>
            <a:ext cx="14985485" cy="464820"/>
          </a:xfrm>
          <a:prstGeom prst="rect">
            <a:avLst/>
          </a:prstGeom>
        </p:spPr>
        <p:txBody>
          <a:bodyPr anchor="t" rtlCol="false" tIns="0" lIns="0" bIns="0" rIns="0">
            <a:spAutoFit/>
          </a:bodyPr>
          <a:lstStyle/>
          <a:p>
            <a:pPr algn="l">
              <a:lnSpc>
                <a:spcPts val="3779"/>
              </a:lnSpc>
              <a:spcBef>
                <a:spcPct val="0"/>
              </a:spcBef>
            </a:pPr>
            <a:r>
              <a:rPr lang="en-US" sz="2700">
                <a:solidFill>
                  <a:srgbClr val="FFFFFF"/>
                </a:solidFill>
                <a:latin typeface="Open Sans"/>
                <a:ea typeface="Open Sans"/>
                <a:cs typeface="Open Sans"/>
                <a:sym typeface="Open Sans"/>
              </a:rPr>
              <a:t>Texto encontrado en Google Scholar. Buscado más específicamente relacionado con HTR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1601638" y="3247176"/>
            <a:ext cx="15084724" cy="6630661"/>
          </a:xfrm>
          <a:prstGeom prst="rect">
            <a:avLst/>
          </a:prstGeom>
        </p:spPr>
        <p:txBody>
          <a:bodyPr anchor="t" rtlCol="false" tIns="0" lIns="0" bIns="0" rIns="0">
            <a:spAutoFit/>
          </a:bodyPr>
          <a:lstStyle/>
          <a:p>
            <a:pPr algn="just" marL="506479" indent="-253240" lvl="1">
              <a:lnSpc>
                <a:spcPts val="3284"/>
              </a:lnSpc>
              <a:buFont typeface="Arial"/>
              <a:buChar char="•"/>
            </a:pPr>
            <a:r>
              <a:rPr lang="en-US" b="true" sz="2345">
                <a:solidFill>
                  <a:srgbClr val="FFFFFF"/>
                </a:solidFill>
                <a:latin typeface="Open Sans Bold"/>
                <a:ea typeface="Open Sans Bold"/>
                <a:cs typeface="Open Sans Bold"/>
                <a:sym typeface="Open Sans Bold"/>
              </a:rPr>
              <a:t>sequence-to-sequence (seq2seq</a:t>
            </a:r>
            <a:r>
              <a:rPr lang="en-US" sz="2345">
                <a:solidFill>
                  <a:srgbClr val="FFFFFF"/>
                </a:solidFill>
                <a:latin typeface="Open Sans"/>
                <a:ea typeface="Open Sans"/>
                <a:cs typeface="Open Sans"/>
                <a:sym typeface="Open Sans"/>
              </a:rPr>
              <a:t>): machine learning models used for tasks like machine translation, speech recognition, and text summarization.</a:t>
            </a:r>
          </a:p>
          <a:p>
            <a:pPr algn="just" marL="506479" indent="-253240" lvl="1">
              <a:lnSpc>
                <a:spcPts val="3284"/>
              </a:lnSpc>
              <a:buFont typeface="Arial"/>
              <a:buChar char="•"/>
            </a:pPr>
            <a:r>
              <a:rPr lang="en-US" b="true" sz="2345">
                <a:solidFill>
                  <a:srgbClr val="FFFFFF"/>
                </a:solidFill>
                <a:latin typeface="Open Sans Bold"/>
                <a:ea typeface="Open Sans Bold"/>
                <a:cs typeface="Open Sans Bold"/>
                <a:sym typeface="Open Sans Bold"/>
              </a:rPr>
              <a:t>CNN (convolutional neural network </a:t>
            </a:r>
            <a:r>
              <a:rPr lang="en-US" sz="2345">
                <a:solidFill>
                  <a:srgbClr val="FFFFFF"/>
                </a:solidFill>
                <a:latin typeface="Open Sans"/>
                <a:ea typeface="Open Sans"/>
                <a:cs typeface="Open Sans"/>
                <a:sym typeface="Open Sans"/>
              </a:rPr>
              <a:t>): arquitectura de red para el aprendizaje profundo que aprende directamente de los datos. Usa aprendizaje supervisado que procesa sus capas imitando al cortex visual del ojo humano para identificar distintas características en las entradas que en definitiva hacen que pueda identificar objetos y “ver”.</a:t>
            </a:r>
          </a:p>
          <a:p>
            <a:pPr algn="just" marL="506479" indent="-253240" lvl="1">
              <a:lnSpc>
                <a:spcPts val="3284"/>
              </a:lnSpc>
              <a:buFont typeface="Arial"/>
              <a:buChar char="•"/>
            </a:pPr>
            <a:r>
              <a:rPr lang="en-US" b="true" sz="2345">
                <a:solidFill>
                  <a:srgbClr val="FFFFFF"/>
                </a:solidFill>
                <a:latin typeface="Open Sans Bold"/>
                <a:ea typeface="Open Sans Bold"/>
                <a:cs typeface="Open Sans Bold"/>
                <a:sym typeface="Open Sans Bold"/>
              </a:rPr>
              <a:t>Attention matrix</a:t>
            </a:r>
            <a:r>
              <a:rPr lang="en-US" sz="2345">
                <a:solidFill>
                  <a:srgbClr val="FFFFFF"/>
                </a:solidFill>
                <a:latin typeface="Open Sans"/>
                <a:ea typeface="Open Sans"/>
                <a:cs typeface="Open Sans"/>
                <a:sym typeface="Open Sans"/>
              </a:rPr>
              <a:t>: Componente de los mecanismos de atención de las NNs que determina la importancia de cada elemento de una secuencia en relación con otros, lo que permite que el modelo se centre en las partes relevantes de la entrada al generar salidas.</a:t>
            </a:r>
          </a:p>
          <a:p>
            <a:pPr algn="just" marL="506479" indent="-253240" lvl="1">
              <a:lnSpc>
                <a:spcPts val="3284"/>
              </a:lnSpc>
              <a:buFont typeface="Arial"/>
              <a:buChar char="•"/>
            </a:pPr>
            <a:r>
              <a:rPr lang="en-US" b="true" sz="2345">
                <a:solidFill>
                  <a:srgbClr val="FFFFFF"/>
                </a:solidFill>
                <a:latin typeface="Open Sans Bold"/>
                <a:ea typeface="Open Sans Bold"/>
                <a:cs typeface="Open Sans Bold"/>
                <a:sym typeface="Open Sans Bold"/>
              </a:rPr>
              <a:t>Sequence learning tasks</a:t>
            </a:r>
            <a:r>
              <a:rPr lang="en-US" sz="2345">
                <a:solidFill>
                  <a:srgbClr val="FFFFFF"/>
                </a:solidFill>
                <a:latin typeface="Open Sans"/>
                <a:ea typeface="Open Sans"/>
                <a:cs typeface="Open Sans"/>
                <a:sym typeface="Open Sans"/>
              </a:rPr>
              <a:t>: tasks like machine translation, image captioning and speech recognition.</a:t>
            </a:r>
          </a:p>
          <a:p>
            <a:pPr algn="just" marL="506479" indent="-253240" lvl="1">
              <a:lnSpc>
                <a:spcPts val="3284"/>
              </a:lnSpc>
              <a:buFont typeface="Arial"/>
              <a:buChar char="•"/>
            </a:pPr>
            <a:r>
              <a:rPr lang="en-US" b="true" sz="2345">
                <a:solidFill>
                  <a:srgbClr val="FFFFFF"/>
                </a:solidFill>
                <a:latin typeface="Open Sans Bold"/>
                <a:ea typeface="Open Sans Bold"/>
                <a:cs typeface="Open Sans Bold"/>
                <a:sym typeface="Open Sans Bold"/>
              </a:rPr>
              <a:t>HTR</a:t>
            </a:r>
            <a:r>
              <a:rPr lang="en-US" sz="2345">
                <a:solidFill>
                  <a:srgbClr val="FFFFFF"/>
                </a:solidFill>
                <a:latin typeface="Open Sans"/>
                <a:ea typeface="Open Sans"/>
                <a:cs typeface="Open Sans"/>
                <a:sym typeface="Open Sans"/>
              </a:rPr>
              <a:t>: Handwritten text recognition.</a:t>
            </a:r>
          </a:p>
          <a:p>
            <a:pPr algn="just" marL="506479" indent="-253240" lvl="1">
              <a:lnSpc>
                <a:spcPts val="3284"/>
              </a:lnSpc>
              <a:buFont typeface="Arial"/>
              <a:buChar char="•"/>
            </a:pPr>
            <a:r>
              <a:rPr lang="en-US" b="true" sz="2345">
                <a:solidFill>
                  <a:srgbClr val="FFFFFF"/>
                </a:solidFill>
                <a:latin typeface="Open Sans Bold"/>
                <a:ea typeface="Open Sans Bold"/>
                <a:cs typeface="Open Sans Bold"/>
                <a:sym typeface="Open Sans Bold"/>
              </a:rPr>
              <a:t>Thin plate splines (TPS): </a:t>
            </a:r>
            <a:r>
              <a:rPr lang="en-US" sz="2345">
                <a:solidFill>
                  <a:srgbClr val="FFFFFF"/>
                </a:solidFill>
                <a:latin typeface="Open Sans"/>
                <a:ea typeface="Open Sans"/>
                <a:cs typeface="Open Sans"/>
                <a:sym typeface="Open Sans"/>
              </a:rPr>
              <a:t>técnica basada en spline para la interpolación y suavizado de datos. (Un spline es una curva diferenciable definida en porciones mediante polinomios)</a:t>
            </a:r>
          </a:p>
          <a:p>
            <a:pPr algn="just" marL="506479" indent="-253240" lvl="1">
              <a:lnSpc>
                <a:spcPts val="3284"/>
              </a:lnSpc>
              <a:buFont typeface="Arial"/>
              <a:buChar char="•"/>
            </a:pPr>
            <a:r>
              <a:rPr lang="en-US" b="true" sz="2345">
                <a:solidFill>
                  <a:srgbClr val="FFFFFF"/>
                </a:solidFill>
                <a:latin typeface="Open Sans Bold"/>
                <a:ea typeface="Open Sans Bold"/>
                <a:cs typeface="Open Sans Bold"/>
                <a:sym typeface="Open Sans Bold"/>
              </a:rPr>
              <a:t>Puntos fiduciales (fiducial points): </a:t>
            </a:r>
            <a:r>
              <a:rPr lang="en-US" sz="2345">
                <a:solidFill>
                  <a:srgbClr val="FFFFFF"/>
                </a:solidFill>
                <a:latin typeface="Open Sans"/>
                <a:ea typeface="Open Sans"/>
                <a:cs typeface="Open Sans"/>
                <a:sym typeface="Open Sans"/>
              </a:rPr>
              <a:t>Usado como punto de referencia.</a:t>
            </a:r>
          </a:p>
          <a:p>
            <a:pPr algn="just" marL="506479" indent="-253240" lvl="1">
              <a:lnSpc>
                <a:spcPts val="3284"/>
              </a:lnSpc>
              <a:spcBef>
                <a:spcPct val="0"/>
              </a:spcBef>
              <a:buFont typeface="Arial"/>
              <a:buChar char="•"/>
            </a:pPr>
            <a:r>
              <a:rPr lang="en-US" b="true" sz="2345">
                <a:solidFill>
                  <a:srgbClr val="FFFFFF"/>
                </a:solidFill>
                <a:latin typeface="Open Sans Bold"/>
                <a:ea typeface="Open Sans Bold"/>
                <a:cs typeface="Open Sans Bold"/>
                <a:sym typeface="Open Sans Bold"/>
              </a:rPr>
              <a:t>ResNet (Red Residual Neuronal): </a:t>
            </a:r>
            <a:r>
              <a:rPr lang="en-US" sz="2345">
                <a:solidFill>
                  <a:srgbClr val="FFFFFF"/>
                </a:solidFill>
                <a:latin typeface="Open Sans"/>
                <a:ea typeface="Open Sans"/>
                <a:cs typeface="Open Sans"/>
                <a:sym typeface="Open Sans"/>
              </a:rPr>
              <a:t>modelo de aprendizaje profundo en el que las capas de pesos aprenden funciones residuales con referencia a las entradas de las capas.</a:t>
            </a:r>
          </a:p>
        </p:txBody>
      </p:sp>
      <p:sp>
        <p:nvSpPr>
          <p:cNvPr name="TextBox 3" id="3"/>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4" id="4"/>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Week 8</a:t>
            </a:r>
          </a:p>
        </p:txBody>
      </p:sp>
      <p:sp>
        <p:nvSpPr>
          <p:cNvPr name="TextBox 5" id="5"/>
          <p:cNvSpPr txBox="true"/>
          <p:nvPr/>
        </p:nvSpPr>
        <p:spPr>
          <a:xfrm rot="0">
            <a:off x="1028700" y="1860396"/>
            <a:ext cx="8511381" cy="1002124"/>
          </a:xfrm>
          <a:prstGeom prst="rect">
            <a:avLst/>
          </a:prstGeom>
        </p:spPr>
        <p:txBody>
          <a:bodyPr anchor="t" rtlCol="false" tIns="0" lIns="0" bIns="0" rIns="0">
            <a:spAutoFit/>
          </a:bodyPr>
          <a:lstStyle/>
          <a:p>
            <a:pPr algn="l">
              <a:lnSpc>
                <a:spcPts val="8289"/>
              </a:lnSpc>
              <a:spcBef>
                <a:spcPct val="0"/>
              </a:spcBef>
            </a:pPr>
            <a:r>
              <a:rPr lang="en-US" sz="5921" b="true">
                <a:solidFill>
                  <a:srgbClr val="FFFFFF"/>
                </a:solidFill>
                <a:latin typeface="Open Sans Bold"/>
                <a:ea typeface="Open Sans Bold"/>
                <a:cs typeface="Open Sans Bold"/>
                <a:sym typeface="Open Sans Bold"/>
              </a:rPr>
              <a:t>Términos Preliminares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8</a:t>
            </a:r>
          </a:p>
        </p:txBody>
      </p:sp>
      <p:sp>
        <p:nvSpPr>
          <p:cNvPr name="TextBox 4" id="4"/>
          <p:cNvSpPr txBox="true"/>
          <p:nvPr/>
        </p:nvSpPr>
        <p:spPr>
          <a:xfrm rot="0">
            <a:off x="1028700" y="1712148"/>
            <a:ext cx="3973830" cy="645089"/>
          </a:xfrm>
          <a:prstGeom prst="rect">
            <a:avLst/>
          </a:prstGeom>
        </p:spPr>
        <p:txBody>
          <a:bodyPr anchor="t" rtlCol="false" tIns="0" lIns="0" bIns="0" rIns="0">
            <a:spAutoFit/>
          </a:bodyPr>
          <a:lstStyle/>
          <a:p>
            <a:pPr algn="l">
              <a:lnSpc>
                <a:spcPts val="5393"/>
              </a:lnSpc>
              <a:spcBef>
                <a:spcPct val="0"/>
              </a:spcBef>
            </a:pPr>
            <a:r>
              <a:rPr lang="en-US" sz="3852" b="true">
                <a:solidFill>
                  <a:srgbClr val="FFFFFF"/>
                </a:solidFill>
                <a:latin typeface="Open Sans Bold"/>
                <a:ea typeface="Open Sans Bold"/>
                <a:cs typeface="Open Sans Bold"/>
                <a:sym typeface="Open Sans Bold"/>
              </a:rPr>
              <a:t>Comparación [1]</a:t>
            </a:r>
          </a:p>
        </p:txBody>
      </p:sp>
      <p:sp>
        <p:nvSpPr>
          <p:cNvPr name="TextBox 5" id="5"/>
          <p:cNvSpPr txBox="true"/>
          <p:nvPr/>
        </p:nvSpPr>
        <p:spPr>
          <a:xfrm rot="0">
            <a:off x="1028700" y="2924784"/>
            <a:ext cx="15343175" cy="4789857"/>
          </a:xfrm>
          <a:prstGeom prst="rect">
            <a:avLst/>
          </a:prstGeom>
        </p:spPr>
        <p:txBody>
          <a:bodyPr anchor="t" rtlCol="false" tIns="0" lIns="0" bIns="0" rIns="0">
            <a:spAutoFit/>
          </a:bodyPr>
          <a:lstStyle/>
          <a:p>
            <a:pPr algn="l">
              <a:lnSpc>
                <a:spcPts val="3217"/>
              </a:lnSpc>
            </a:pPr>
            <a:r>
              <a:rPr lang="en-US" sz="2297">
                <a:solidFill>
                  <a:srgbClr val="FFFFFF"/>
                </a:solidFill>
                <a:latin typeface="Open Sans"/>
                <a:ea typeface="Open Sans"/>
                <a:cs typeface="Open Sans"/>
                <a:sym typeface="Open Sans"/>
              </a:rPr>
              <a:t>"Evaluating Sequence-to-Sequence Models for Handwritten Text Recognition" (Ref. 2) Se centra en demostrar qué tan eficientes son diferentes tipos de modelos Seq2Seq para e; HTR (Handwritten Text Recognition), mientras que el artículo que encontré, "AttentionHTR: Handwritten Text Recognition Based on Attention Encoder-Decoder Networks" (Ref. 4)(un poco más reciente) busca presentar un solo modelo diseñado para optimizar el HTR.</a:t>
            </a:r>
          </a:p>
          <a:p>
            <a:pPr algn="l">
              <a:lnSpc>
                <a:spcPts val="3217"/>
              </a:lnSpc>
            </a:pPr>
            <a:r>
              <a:rPr lang="en-US" sz="2297">
                <a:solidFill>
                  <a:srgbClr val="FFFFFF"/>
                </a:solidFill>
                <a:latin typeface="Open Sans"/>
                <a:ea typeface="Open Sans"/>
                <a:cs typeface="Open Sans"/>
                <a:sym typeface="Open Sans"/>
              </a:rPr>
              <a:t>Otra diferencia destacable entre estos dos documentos es su objetivo. Ref. 3 se centra más en comparar los resultados entre diferentes modelos, mientras que Ref. 4 busca específicamente mejorar la precisión y eficacia de los modelos basados en atención.</a:t>
            </a:r>
          </a:p>
          <a:p>
            <a:pPr algn="l">
              <a:lnSpc>
                <a:spcPts val="3217"/>
              </a:lnSpc>
            </a:pPr>
          </a:p>
          <a:p>
            <a:pPr algn="l">
              <a:lnSpc>
                <a:spcPts val="3217"/>
              </a:lnSpc>
              <a:spcBef>
                <a:spcPct val="0"/>
              </a:spcBef>
            </a:pPr>
            <a:r>
              <a:rPr lang="en-US" sz="2297">
                <a:solidFill>
                  <a:srgbClr val="FFFFFF"/>
                </a:solidFill>
                <a:latin typeface="Open Sans"/>
                <a:ea typeface="Open Sans"/>
                <a:cs typeface="Open Sans"/>
                <a:sym typeface="Open Sans"/>
              </a:rPr>
              <a:t>Ambos usan Attention-based encoder-decoder network con una estructura similar; encoder-attention m.-decoder, pero la principal diferencia entre estos dos documentos son las "etapas" o "partes" en las que se desglosan estas arquitecturas que se usaron para HTR.</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8</a:t>
            </a:r>
          </a:p>
        </p:txBody>
      </p:sp>
      <p:sp>
        <p:nvSpPr>
          <p:cNvPr name="TextBox 4" id="4"/>
          <p:cNvSpPr txBox="true"/>
          <p:nvPr/>
        </p:nvSpPr>
        <p:spPr>
          <a:xfrm rot="0">
            <a:off x="1028700" y="1740723"/>
            <a:ext cx="2426494" cy="387913"/>
          </a:xfrm>
          <a:prstGeom prst="rect">
            <a:avLst/>
          </a:prstGeom>
        </p:spPr>
        <p:txBody>
          <a:bodyPr anchor="t" rtlCol="false" tIns="0" lIns="0" bIns="0" rIns="0">
            <a:spAutoFit/>
          </a:bodyPr>
          <a:lstStyle/>
          <a:p>
            <a:pPr algn="l">
              <a:lnSpc>
                <a:spcPts val="3293"/>
              </a:lnSpc>
              <a:spcBef>
                <a:spcPct val="0"/>
              </a:spcBef>
            </a:pPr>
            <a:r>
              <a:rPr lang="en-US" sz="2352" b="true">
                <a:solidFill>
                  <a:srgbClr val="FFFFFF"/>
                </a:solidFill>
                <a:latin typeface="Open Sans Bold"/>
                <a:ea typeface="Open Sans Bold"/>
                <a:cs typeface="Open Sans Bold"/>
                <a:sym typeface="Open Sans Bold"/>
              </a:rPr>
              <a:t>Comparación [2]</a:t>
            </a:r>
          </a:p>
        </p:txBody>
      </p:sp>
      <p:sp>
        <p:nvSpPr>
          <p:cNvPr name="TextBox 5" id="5"/>
          <p:cNvSpPr txBox="true"/>
          <p:nvPr/>
        </p:nvSpPr>
        <p:spPr>
          <a:xfrm rot="0">
            <a:off x="1028700" y="2213730"/>
            <a:ext cx="15343175" cy="6299887"/>
          </a:xfrm>
          <a:prstGeom prst="rect">
            <a:avLst/>
          </a:prstGeom>
        </p:spPr>
        <p:txBody>
          <a:bodyPr anchor="t" rtlCol="false" tIns="0" lIns="0" bIns="0" rIns="0">
            <a:spAutoFit/>
          </a:bodyPr>
          <a:lstStyle/>
          <a:p>
            <a:pPr algn="l">
              <a:lnSpc>
                <a:spcPts val="2937"/>
              </a:lnSpc>
            </a:pPr>
            <a:r>
              <a:rPr lang="en-US" sz="2097" b="true">
                <a:solidFill>
                  <a:srgbClr val="FFFFFF"/>
                </a:solidFill>
                <a:latin typeface="Open Sans Bold"/>
                <a:ea typeface="Open Sans Bold"/>
                <a:cs typeface="Open Sans Bold"/>
                <a:sym typeface="Open Sans Bold"/>
              </a:rPr>
              <a:t>Modelo propuesta por Ref. 3:</a:t>
            </a:r>
            <a:r>
              <a:rPr lang="en-US" sz="2097" b="true">
                <a:solidFill>
                  <a:srgbClr val="FFFFFF"/>
                </a:solidFill>
                <a:latin typeface="Open Sans Bold"/>
                <a:ea typeface="Open Sans Bold"/>
                <a:cs typeface="Open Sans Bold"/>
                <a:sym typeface="Open Sans Bold"/>
              </a:rPr>
              <a:t> </a:t>
            </a:r>
          </a:p>
          <a:p>
            <a:pPr algn="l">
              <a:lnSpc>
                <a:spcPts val="2937"/>
              </a:lnSpc>
            </a:pPr>
            <a:r>
              <a:rPr lang="en-US" sz="2097">
                <a:solidFill>
                  <a:srgbClr val="FFFFFF"/>
                </a:solidFill>
                <a:latin typeface="Open Sans"/>
                <a:ea typeface="Open Sans"/>
                <a:cs typeface="Open Sans"/>
                <a:sym typeface="Open Sans"/>
              </a:rPr>
              <a:t>1. Codificador que combina una CNN como un extractor de características genéricas con capas recurrentes para introducir un contexto temporal en la representación de características</a:t>
            </a:r>
          </a:p>
          <a:p>
            <a:pPr algn="l">
              <a:lnSpc>
                <a:spcPts val="2937"/>
              </a:lnSpc>
            </a:pPr>
            <a:r>
              <a:rPr lang="en-US" sz="2097">
                <a:solidFill>
                  <a:srgbClr val="FFFFFF"/>
                </a:solidFill>
                <a:latin typeface="Open Sans"/>
                <a:ea typeface="Open Sans"/>
                <a:cs typeface="Open Sans"/>
                <a:sym typeface="Open Sans"/>
              </a:rPr>
              <a:t>2. Decodificador que utiliza una capa recurrente para interpretar esas características 3. Mecanismo de atención que permite al decodificador centrarse en las características codificadas más relevantes en cada paso de tiempo de decodificación.</a:t>
            </a:r>
          </a:p>
          <a:p>
            <a:pPr algn="l">
              <a:lnSpc>
                <a:spcPts val="2937"/>
              </a:lnSpc>
            </a:pPr>
          </a:p>
          <a:p>
            <a:pPr algn="l">
              <a:lnSpc>
                <a:spcPts val="2937"/>
              </a:lnSpc>
            </a:pPr>
            <a:r>
              <a:rPr lang="en-US" sz="2097" b="true">
                <a:solidFill>
                  <a:srgbClr val="FFFFFF"/>
                </a:solidFill>
                <a:latin typeface="Open Sans Bold"/>
                <a:ea typeface="Open Sans Bold"/>
                <a:cs typeface="Open Sans Bold"/>
                <a:sym typeface="Open Sans Bold"/>
              </a:rPr>
              <a:t>Modelo propuesta por Ref. 4: </a:t>
            </a:r>
          </a:p>
          <a:p>
            <a:pPr algn="l">
              <a:lnSpc>
                <a:spcPts val="2937"/>
              </a:lnSpc>
            </a:pPr>
            <a:r>
              <a:rPr lang="en-US" sz="2097">
                <a:solidFill>
                  <a:srgbClr val="FFFFFF"/>
                </a:solidFill>
                <a:latin typeface="Open Sans"/>
                <a:ea typeface="Open Sans"/>
                <a:cs typeface="Open Sans"/>
                <a:sym typeface="Open Sans"/>
              </a:rPr>
              <a:t>1. transformación: Las imágenes de palabras de entrada se normalizan mediante TSP (Thin plate splines), esto toma las coordenadas de los puntos fiduciales que se utilizan para capturar la forma del texto. Las coordenadas de los puntos fiduciales hacen regresión mediante una CNN y la cantidad de puntos es un hiperparámetro.</a:t>
            </a:r>
          </a:p>
          <a:p>
            <a:pPr algn="l">
              <a:lnSpc>
                <a:spcPts val="2937"/>
              </a:lnSpc>
            </a:pPr>
            <a:r>
              <a:rPr lang="en-US" sz="2097">
                <a:solidFill>
                  <a:srgbClr val="FFFFFF"/>
                </a:solidFill>
                <a:latin typeface="Open Sans"/>
                <a:ea typeface="Open Sans"/>
                <a:cs typeface="Open Sans"/>
                <a:sym typeface="Open Sans"/>
              </a:rPr>
              <a:t>2. Extracción de características: Se utiliza una red neuronal residual de 32 capas (ResNet) para codificar una imagen de entrada en escala de grises normalizada de 100 × 32 en un mapa de características visuales 2D.</a:t>
            </a:r>
          </a:p>
          <a:p>
            <a:pPr algn="l">
              <a:lnSpc>
                <a:spcPts val="2937"/>
              </a:lnSpc>
            </a:pPr>
            <a:r>
              <a:rPr lang="en-US" sz="2097">
                <a:solidFill>
                  <a:srgbClr val="FFFFFF"/>
                </a:solidFill>
                <a:latin typeface="Open Sans"/>
                <a:ea typeface="Open Sans"/>
                <a:cs typeface="Open Sans"/>
                <a:sym typeface="Open Sans"/>
              </a:rPr>
              <a:t>3. Modelado de secuencias: Las características V de la etapa de extracción de características se transforman en secuencias de características H, donde cada columna en un mapa de características</a:t>
            </a:r>
          </a:p>
          <a:p>
            <a:pPr algn="l">
              <a:lnSpc>
                <a:spcPts val="2937"/>
              </a:lnSpc>
              <a:spcBef>
                <a:spcPct val="0"/>
              </a:spcBef>
            </a:pPr>
            <a:r>
              <a:rPr lang="en-US" sz="2097">
                <a:solidFill>
                  <a:srgbClr val="FFFFFF"/>
                </a:solidFill>
                <a:latin typeface="Open Sans"/>
                <a:ea typeface="Open Sans"/>
                <a:cs typeface="Open Sans"/>
                <a:sym typeface="Open Sans"/>
              </a:rPr>
              <a:t>4. Predicción: Se utiliza un decodificador basado en la atención para mejorar las predicciones de secuencias de caracteres. El decodificador es un LSTM unidireccional y la atención se basa en el contenido.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Freeform 2" id="2"/>
          <p:cNvSpPr/>
          <p:nvPr/>
        </p:nvSpPr>
        <p:spPr>
          <a:xfrm flipH="false" flipV="false" rot="0">
            <a:off x="290083" y="1132782"/>
            <a:ext cx="8270150" cy="5230870"/>
          </a:xfrm>
          <a:custGeom>
            <a:avLst/>
            <a:gdLst/>
            <a:ahLst/>
            <a:cxnLst/>
            <a:rect r="r" b="b" t="t" l="l"/>
            <a:pathLst>
              <a:path h="5230870" w="8270150">
                <a:moveTo>
                  <a:pt x="0" y="0"/>
                </a:moveTo>
                <a:lnTo>
                  <a:pt x="8270150" y="0"/>
                </a:lnTo>
                <a:lnTo>
                  <a:pt x="8270150" y="5230870"/>
                </a:lnTo>
                <a:lnTo>
                  <a:pt x="0" y="5230870"/>
                </a:lnTo>
                <a:lnTo>
                  <a:pt x="0" y="0"/>
                </a:lnTo>
                <a:close/>
              </a:path>
            </a:pathLst>
          </a:custGeom>
          <a:blipFill>
            <a:blip r:embed="rId2"/>
            <a:stretch>
              <a:fillRect l="0" t="0" r="0" b="0"/>
            </a:stretch>
          </a:blipFill>
        </p:spPr>
      </p:sp>
      <p:sp>
        <p:nvSpPr>
          <p:cNvPr name="Freeform 3" id="3"/>
          <p:cNvSpPr/>
          <p:nvPr/>
        </p:nvSpPr>
        <p:spPr>
          <a:xfrm flipH="false" flipV="false" rot="0">
            <a:off x="8854130" y="1028700"/>
            <a:ext cx="8299815" cy="6546479"/>
          </a:xfrm>
          <a:custGeom>
            <a:avLst/>
            <a:gdLst/>
            <a:ahLst/>
            <a:cxnLst/>
            <a:rect r="r" b="b" t="t" l="l"/>
            <a:pathLst>
              <a:path h="6546479" w="8299815">
                <a:moveTo>
                  <a:pt x="0" y="0"/>
                </a:moveTo>
                <a:lnTo>
                  <a:pt x="8299815" y="0"/>
                </a:lnTo>
                <a:lnTo>
                  <a:pt x="8299815" y="6546479"/>
                </a:lnTo>
                <a:lnTo>
                  <a:pt x="0" y="6546479"/>
                </a:lnTo>
                <a:lnTo>
                  <a:pt x="0" y="0"/>
                </a:lnTo>
                <a:close/>
              </a:path>
            </a:pathLst>
          </a:custGeom>
          <a:blipFill>
            <a:blip r:embed="rId3"/>
            <a:stretch>
              <a:fillRect l="0" t="0" r="0" b="0"/>
            </a:stretch>
          </a:blipFill>
        </p:spPr>
      </p:sp>
      <p:sp>
        <p:nvSpPr>
          <p:cNvPr name="TextBox 4" id="4"/>
          <p:cNvSpPr txBox="true"/>
          <p:nvPr/>
        </p:nvSpPr>
        <p:spPr>
          <a:xfrm rot="0">
            <a:off x="359531" y="6595295"/>
            <a:ext cx="4718054" cy="563933"/>
          </a:xfrm>
          <a:prstGeom prst="rect">
            <a:avLst/>
          </a:prstGeom>
        </p:spPr>
        <p:txBody>
          <a:bodyPr anchor="t" rtlCol="false" tIns="0" lIns="0" bIns="0" rIns="0">
            <a:spAutoFit/>
          </a:bodyPr>
          <a:lstStyle/>
          <a:p>
            <a:pPr algn="l">
              <a:lnSpc>
                <a:spcPts val="4617"/>
              </a:lnSpc>
              <a:spcBef>
                <a:spcPct val="0"/>
              </a:spcBef>
            </a:pPr>
            <a:r>
              <a:rPr lang="en-US" sz="3297">
                <a:solidFill>
                  <a:srgbClr val="FFFFFF"/>
                </a:solidFill>
                <a:latin typeface="Open Sans"/>
                <a:ea typeface="Open Sans"/>
                <a:cs typeface="Open Sans"/>
                <a:sym typeface="Open Sans"/>
              </a:rPr>
              <a:t>Arquitectura de Ref. 3</a:t>
            </a:r>
          </a:p>
        </p:txBody>
      </p:sp>
      <p:sp>
        <p:nvSpPr>
          <p:cNvPr name="TextBox 5" id="5"/>
          <p:cNvSpPr txBox="true"/>
          <p:nvPr/>
        </p:nvSpPr>
        <p:spPr>
          <a:xfrm rot="0">
            <a:off x="8854130" y="7615796"/>
            <a:ext cx="4718054" cy="563933"/>
          </a:xfrm>
          <a:prstGeom prst="rect">
            <a:avLst/>
          </a:prstGeom>
        </p:spPr>
        <p:txBody>
          <a:bodyPr anchor="t" rtlCol="false" tIns="0" lIns="0" bIns="0" rIns="0">
            <a:spAutoFit/>
          </a:bodyPr>
          <a:lstStyle/>
          <a:p>
            <a:pPr algn="l">
              <a:lnSpc>
                <a:spcPts val="4617"/>
              </a:lnSpc>
              <a:spcBef>
                <a:spcPct val="0"/>
              </a:spcBef>
            </a:pPr>
            <a:r>
              <a:rPr lang="en-US" sz="3297">
                <a:solidFill>
                  <a:srgbClr val="FFFFFF"/>
                </a:solidFill>
                <a:latin typeface="Open Sans"/>
                <a:ea typeface="Open Sans"/>
                <a:cs typeface="Open Sans"/>
                <a:sym typeface="Open Sans"/>
              </a:rPr>
              <a:t>Arquitectura de Ref. 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8</a:t>
            </a:r>
          </a:p>
        </p:txBody>
      </p:sp>
      <p:sp>
        <p:nvSpPr>
          <p:cNvPr name="TextBox 4" id="4"/>
          <p:cNvSpPr txBox="true"/>
          <p:nvPr/>
        </p:nvSpPr>
        <p:spPr>
          <a:xfrm rot="0">
            <a:off x="1028700" y="1989746"/>
            <a:ext cx="529241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Referencias</a:t>
            </a:r>
          </a:p>
        </p:txBody>
      </p:sp>
      <p:sp>
        <p:nvSpPr>
          <p:cNvPr name="TextBox 5" id="5"/>
          <p:cNvSpPr txBox="true"/>
          <p:nvPr/>
        </p:nvSpPr>
        <p:spPr>
          <a:xfrm rot="0">
            <a:off x="1580678" y="3713419"/>
            <a:ext cx="14985485"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u="sng">
                <a:solidFill>
                  <a:srgbClr val="FFFFFF"/>
                </a:solidFill>
                <a:latin typeface="Open Sans"/>
                <a:ea typeface="Open Sans"/>
                <a:cs typeface="Open Sans"/>
                <a:sym typeface="Open Sans"/>
                <a:hlinkClick r:id="rId2" tooltip="https://arxiv.org/pdf/1604.04677.pdf"/>
              </a:rPr>
              <a:t>[1] Sentence-Level Grammatical Error Identification as Sequence-to-Sequence Correction</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[2] </a:t>
            </a:r>
            <a:r>
              <a:rPr lang="en-US" sz="3399" u="sng">
                <a:solidFill>
                  <a:srgbClr val="FFFFFF"/>
                </a:solidFill>
                <a:latin typeface="Open Sans"/>
                <a:ea typeface="Open Sans"/>
                <a:cs typeface="Open Sans"/>
                <a:sym typeface="Open Sans"/>
                <a:hlinkClick r:id="rId3" tooltip="https://proceedings.neurips.cc/paper_files/paper/2021/file/ba3c736667394d5082f86f28aef38107-Paper.pdf"/>
              </a:rPr>
              <a:t>Understanding How Encoder-Decoder Architectures Attend</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[3] </a:t>
            </a:r>
            <a:r>
              <a:rPr lang="en-US" sz="3399" u="sng">
                <a:solidFill>
                  <a:srgbClr val="FFFFFF"/>
                </a:solidFill>
                <a:latin typeface="Open Sans"/>
                <a:ea typeface="Open Sans"/>
                <a:cs typeface="Open Sans"/>
                <a:sym typeface="Open Sans"/>
                <a:hlinkClick r:id="rId4" tooltip="https://arxiv.org/pdf/1903.07377.pdf"/>
              </a:rPr>
              <a:t>Evaluating Sequence-to-Sequence Models for Handwritten Text Recognition</a:t>
            </a:r>
          </a:p>
          <a:p>
            <a:pPr algn="l">
              <a:lnSpc>
                <a:spcPts val="4759"/>
              </a:lnSpc>
            </a:pPr>
          </a:p>
          <a:p>
            <a:pPr algn="l" marL="734059" indent="-367030" lvl="1">
              <a:lnSpc>
                <a:spcPts val="4759"/>
              </a:lnSpc>
              <a:spcBef>
                <a:spcPct val="0"/>
              </a:spcBef>
              <a:buFont typeface="Arial"/>
              <a:buChar char="•"/>
            </a:pPr>
            <a:r>
              <a:rPr lang="en-US" sz="3399">
                <a:solidFill>
                  <a:srgbClr val="FFFFFF"/>
                </a:solidFill>
                <a:latin typeface="Open Sans"/>
                <a:ea typeface="Open Sans"/>
                <a:cs typeface="Open Sans"/>
                <a:sym typeface="Open Sans"/>
              </a:rPr>
              <a:t>[4] </a:t>
            </a:r>
            <a:r>
              <a:rPr lang="en-US" sz="3399" u="sng">
                <a:solidFill>
                  <a:srgbClr val="FFFFFF"/>
                </a:solidFill>
                <a:latin typeface="Open Sans"/>
                <a:ea typeface="Open Sans"/>
                <a:cs typeface="Open Sans"/>
                <a:sym typeface="Open Sans"/>
                <a:hlinkClick r:id="rId5" tooltip="https://arxiv.org/pdf/2201.09390"/>
              </a:rPr>
              <a:t>AttentionHTR: Handwritten Text Recognition Based on Attention Encoder-Decoder Networks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DAGSTCjnz4A</dc:identifier>
  <dcterms:modified xsi:type="dcterms:W3CDTF">2011-08-01T06:04:30Z</dcterms:modified>
  <cp:revision>1</cp:revision>
  <dc:title>Prsttn_W08</dc:title>
</cp:coreProperties>
</file>