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Open Sans" charset="1" panose="020B0606030504020204"/>
      <p:regular r:id="rId11"/>
    </p:embeddedFont>
    <p:embeddedFont>
      <p:font typeface="Open Sans Bold" charset="1" panose="020B0806030504020204"/>
      <p:regular r:id="rId12"/>
    </p:embeddedFont>
    <p:embeddedFont>
      <p:font typeface="Open Sans Italics" charset="1" panose="020B0606030504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https://citeseerx.ist.psu.edu/document?repid=rep1&amp;type=pdf&amp;doi=aa80793d1d41d5241017a8fc755b7efc362a6439" TargetMode="External" Type="http://schemas.openxmlformats.org/officeDocument/2006/relationships/hyperlink"/><Relationship Id="rId3" Target="https://sci-hub.se/https:/journals.sagepub.com/doi/abs/10.1177/1094428120971683?journalCode=orma" TargetMode="External" Type="http://schemas.openxmlformats.org/officeDocument/2006/relationships/hyperlink"/><Relationship Id="rId4" Target="https://arthurspirling.org/documents/preprocessing.pdf" TargetMode="External" Type="http://schemas.openxmlformats.org/officeDocument/2006/relationships/hyperlink"/><Relationship Id="rId5" Target="https://brenocon.com/handler2016phrases.pdf" TargetMode="External" Type="http://schemas.openxmlformats.org/officeDocument/2006/relationships/hyperlink"/><Relationship Id="rId6" Target="http://slanglab.cs.umass.edu/phrasemachine/" TargetMode="External" Type="http://schemas.openxmlformats.org/officeDocument/2006/relationships/hyperlink"/></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Open Sans"/>
                <a:ea typeface="Open Sans"/>
                <a:cs typeface="Open Sans"/>
                <a:sym typeface="Open Sans"/>
              </a:rPr>
              <a:t>Week 2</a:t>
            </a:r>
          </a:p>
        </p:txBody>
      </p:sp>
      <p:sp>
        <p:nvSpPr>
          <p:cNvPr name="TextBox 4" id="4"/>
          <p:cNvSpPr txBox="true"/>
          <p:nvPr/>
        </p:nvSpPr>
        <p:spPr>
          <a:xfrm rot="0">
            <a:off x="1028700" y="1989746"/>
            <a:ext cx="3573053" cy="1209323"/>
          </a:xfrm>
          <a:prstGeom prst="rect">
            <a:avLst/>
          </a:prstGeom>
        </p:spPr>
        <p:txBody>
          <a:bodyPr anchor="t" rtlCol="false" tIns="0" lIns="0" bIns="0" rIns="0">
            <a:spAutoFit/>
          </a:bodyPr>
          <a:lstStyle/>
          <a:p>
            <a:pPr algn="l">
              <a:lnSpc>
                <a:spcPts val="9969"/>
              </a:lnSpc>
              <a:spcBef>
                <a:spcPct val="0"/>
              </a:spcBef>
            </a:pPr>
            <a:r>
              <a:rPr lang="en-US" sz="7121">
                <a:solidFill>
                  <a:srgbClr val="000000"/>
                </a:solidFill>
                <a:latin typeface="Open Sans Bold"/>
                <a:ea typeface="Open Sans Bold"/>
                <a:cs typeface="Open Sans Bold"/>
                <a:sym typeface="Open Sans Bold"/>
              </a:rPr>
              <a:t>Context</a:t>
            </a:r>
          </a:p>
        </p:txBody>
      </p:sp>
      <p:sp>
        <p:nvSpPr>
          <p:cNvPr name="TextBox 5" id="5"/>
          <p:cNvSpPr txBox="true"/>
          <p:nvPr/>
        </p:nvSpPr>
        <p:spPr>
          <a:xfrm rot="0">
            <a:off x="1580678" y="3722944"/>
            <a:ext cx="14985485" cy="2369820"/>
          </a:xfrm>
          <a:prstGeom prst="rect">
            <a:avLst/>
          </a:prstGeom>
        </p:spPr>
        <p:txBody>
          <a:bodyPr anchor="t" rtlCol="false" tIns="0" lIns="0" bIns="0" rIns="0">
            <a:spAutoFit/>
          </a:bodyPr>
          <a:lstStyle/>
          <a:p>
            <a:pPr algn="l">
              <a:lnSpc>
                <a:spcPts val="3780"/>
              </a:lnSpc>
            </a:pPr>
            <a:r>
              <a:rPr lang="en-US" sz="2700">
                <a:solidFill>
                  <a:srgbClr val="000000"/>
                </a:solidFill>
                <a:latin typeface="Open Sans"/>
                <a:ea typeface="Open Sans"/>
                <a:cs typeface="Open Sans"/>
                <a:sym typeface="Open Sans"/>
              </a:rPr>
              <a:t>This week's focus was on how text should be pre-processed so that the model can give accurate results.</a:t>
            </a:r>
          </a:p>
          <a:p>
            <a:pPr algn="l">
              <a:lnSpc>
                <a:spcPts val="3780"/>
              </a:lnSpc>
              <a:spcBef>
                <a:spcPct val="0"/>
              </a:spcBef>
            </a:pPr>
            <a:r>
              <a:rPr lang="en-US" sz="2700">
                <a:solidFill>
                  <a:srgbClr val="000000"/>
                </a:solidFill>
                <a:latin typeface="Open Sans"/>
                <a:ea typeface="Open Sans"/>
                <a:cs typeface="Open Sans"/>
                <a:sym typeface="Open Sans"/>
              </a:rPr>
              <a:t>This pre-processing includes how to divide the text into tokens and how they should be handled, as well as the considerations that must be taken  in order to generate good pre-processing of the data.</a:t>
            </a:r>
          </a:p>
        </p:txBody>
      </p:sp>
      <p:sp>
        <p:nvSpPr>
          <p:cNvPr name="TextBox 6" id="6"/>
          <p:cNvSpPr txBox="true"/>
          <p:nvPr/>
        </p:nvSpPr>
        <p:spPr>
          <a:xfrm rot="0">
            <a:off x="1028700" y="6540439"/>
            <a:ext cx="8617422" cy="1209323"/>
          </a:xfrm>
          <a:prstGeom prst="rect">
            <a:avLst/>
          </a:prstGeom>
        </p:spPr>
        <p:txBody>
          <a:bodyPr anchor="t" rtlCol="false" tIns="0" lIns="0" bIns="0" rIns="0">
            <a:spAutoFit/>
          </a:bodyPr>
          <a:lstStyle/>
          <a:p>
            <a:pPr algn="l">
              <a:lnSpc>
                <a:spcPts val="9969"/>
              </a:lnSpc>
              <a:spcBef>
                <a:spcPct val="0"/>
              </a:spcBef>
            </a:pPr>
            <a:r>
              <a:rPr lang="en-US" sz="7121">
                <a:solidFill>
                  <a:srgbClr val="000000"/>
                </a:solidFill>
                <a:latin typeface="Open Sans Bold"/>
                <a:ea typeface="Open Sans Bold"/>
                <a:cs typeface="Open Sans Bold"/>
                <a:sym typeface="Open Sans Bold"/>
              </a:rPr>
              <a:t>Search Metodology</a:t>
            </a:r>
          </a:p>
        </p:txBody>
      </p:sp>
      <p:sp>
        <p:nvSpPr>
          <p:cNvPr name="TextBox 7" id="7"/>
          <p:cNvSpPr txBox="true"/>
          <p:nvPr/>
        </p:nvSpPr>
        <p:spPr>
          <a:xfrm rot="0">
            <a:off x="1580678" y="8273636"/>
            <a:ext cx="14985485" cy="941070"/>
          </a:xfrm>
          <a:prstGeom prst="rect">
            <a:avLst/>
          </a:prstGeom>
        </p:spPr>
        <p:txBody>
          <a:bodyPr anchor="t" rtlCol="false" tIns="0" lIns="0" bIns="0" rIns="0">
            <a:spAutoFit/>
          </a:bodyPr>
          <a:lstStyle/>
          <a:p>
            <a:pPr algn="l">
              <a:lnSpc>
                <a:spcPts val="3779"/>
              </a:lnSpc>
              <a:spcBef>
                <a:spcPct val="0"/>
              </a:spcBef>
            </a:pPr>
            <a:r>
              <a:rPr lang="en-US" sz="2700">
                <a:solidFill>
                  <a:srgbClr val="000000"/>
                </a:solidFill>
                <a:latin typeface="Open Sans"/>
                <a:ea typeface="Open Sans"/>
                <a:cs typeface="Open Sans"/>
                <a:sym typeface="Open Sans"/>
              </a:rPr>
              <a:t>I reviewed the references in the readings, read the abstracts of the ones that caught my attention, and chose the one that was most closely related to the three readings.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Open Sans"/>
                <a:ea typeface="Open Sans"/>
                <a:cs typeface="Open Sans"/>
                <a:sym typeface="Open Sans"/>
              </a:rPr>
              <a:t>Week 2</a:t>
            </a:r>
          </a:p>
        </p:txBody>
      </p:sp>
      <p:sp>
        <p:nvSpPr>
          <p:cNvPr name="TextBox 4" id="4"/>
          <p:cNvSpPr txBox="true"/>
          <p:nvPr/>
        </p:nvSpPr>
        <p:spPr>
          <a:xfrm rot="0">
            <a:off x="1028700" y="1989746"/>
            <a:ext cx="8336126" cy="1209323"/>
          </a:xfrm>
          <a:prstGeom prst="rect">
            <a:avLst/>
          </a:prstGeom>
        </p:spPr>
        <p:txBody>
          <a:bodyPr anchor="t" rtlCol="false" tIns="0" lIns="0" bIns="0" rIns="0">
            <a:spAutoFit/>
          </a:bodyPr>
          <a:lstStyle/>
          <a:p>
            <a:pPr algn="l">
              <a:lnSpc>
                <a:spcPts val="9969"/>
              </a:lnSpc>
              <a:spcBef>
                <a:spcPct val="0"/>
              </a:spcBef>
            </a:pPr>
            <a:r>
              <a:rPr lang="en-US" sz="7121">
                <a:solidFill>
                  <a:srgbClr val="000000"/>
                </a:solidFill>
                <a:latin typeface="Open Sans Bold"/>
                <a:ea typeface="Open Sans Bold"/>
                <a:cs typeface="Open Sans Bold"/>
                <a:sym typeface="Open Sans Bold"/>
              </a:rPr>
              <a:t>Preliminary Terms</a:t>
            </a:r>
          </a:p>
        </p:txBody>
      </p:sp>
      <p:sp>
        <p:nvSpPr>
          <p:cNvPr name="TextBox 5" id="5"/>
          <p:cNvSpPr txBox="true"/>
          <p:nvPr/>
        </p:nvSpPr>
        <p:spPr>
          <a:xfrm rot="0">
            <a:off x="1580678" y="3713419"/>
            <a:ext cx="14985485"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Open Sans Italics"/>
                <a:ea typeface="Open Sans Italics"/>
                <a:cs typeface="Open Sans Italics"/>
                <a:sym typeface="Open Sans Italics"/>
              </a:rPr>
              <a:t>Token</a:t>
            </a:r>
            <a:r>
              <a:rPr lang="en-US" sz="3399">
                <a:solidFill>
                  <a:srgbClr val="000000"/>
                </a:solidFill>
                <a:latin typeface="Open Sans"/>
                <a:ea typeface="Open Sans"/>
                <a:cs typeface="Open Sans"/>
                <a:sym typeface="Open Sans"/>
              </a:rPr>
              <a:t>: How to "break" a text into words or phrases to make it processable for the model.</a:t>
            </a:r>
          </a:p>
          <a:p>
            <a:pPr algn="l">
              <a:lnSpc>
                <a:spcPts val="4759"/>
              </a:lnSpc>
            </a:pPr>
          </a:p>
          <a:p>
            <a:pPr algn="l" marL="734059" indent="-367030" lvl="1">
              <a:lnSpc>
                <a:spcPts val="4759"/>
              </a:lnSpc>
              <a:buFont typeface="Arial"/>
              <a:buChar char="•"/>
            </a:pPr>
            <a:r>
              <a:rPr lang="en-US" sz="3399">
                <a:solidFill>
                  <a:srgbClr val="000000"/>
                </a:solidFill>
                <a:latin typeface="Open Sans Italics"/>
                <a:ea typeface="Open Sans Italics"/>
                <a:cs typeface="Open Sans Italics"/>
                <a:sym typeface="Open Sans Italics"/>
              </a:rPr>
              <a:t>Bag-of-Words (BoW)</a:t>
            </a:r>
            <a:r>
              <a:rPr lang="en-US" sz="3399">
                <a:solidFill>
                  <a:srgbClr val="000000"/>
                </a:solidFill>
                <a:latin typeface="Open Sans"/>
                <a:ea typeface="Open Sans"/>
                <a:cs typeface="Open Sans"/>
                <a:sym typeface="Open Sans"/>
              </a:rPr>
              <a:t>: Text representation model that counts the frequency of occurrence of words.</a:t>
            </a:r>
          </a:p>
          <a:p>
            <a:pPr algn="l">
              <a:lnSpc>
                <a:spcPts val="4759"/>
              </a:lnSpc>
            </a:pPr>
          </a:p>
          <a:p>
            <a:pPr algn="l" marL="734059" indent="-367030" lvl="1">
              <a:lnSpc>
                <a:spcPts val="4759"/>
              </a:lnSpc>
              <a:spcBef>
                <a:spcPct val="0"/>
              </a:spcBef>
              <a:buFont typeface="Arial"/>
              <a:buChar char="•"/>
            </a:pPr>
            <a:r>
              <a:rPr lang="en-US" sz="3399">
                <a:solidFill>
                  <a:srgbClr val="000000"/>
                </a:solidFill>
                <a:latin typeface="Open Sans Italics"/>
                <a:ea typeface="Open Sans Italics"/>
                <a:cs typeface="Open Sans Italics"/>
                <a:sym typeface="Open Sans Italics"/>
              </a:rPr>
              <a:t>Corpus</a:t>
            </a:r>
            <a:r>
              <a:rPr lang="en-US" sz="3399">
                <a:solidFill>
                  <a:srgbClr val="000000"/>
                </a:solidFill>
                <a:latin typeface="Open Sans"/>
                <a:ea typeface="Open Sans"/>
                <a:cs typeface="Open Sans"/>
                <a:sym typeface="Open Sans"/>
              </a:rPr>
              <a:t>: A collection of text documents representing a specific variety of language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Open Sans"/>
                <a:ea typeface="Open Sans"/>
                <a:cs typeface="Open Sans"/>
                <a:sym typeface="Open Sans"/>
              </a:rPr>
              <a:t>Week 2</a:t>
            </a:r>
          </a:p>
        </p:txBody>
      </p:sp>
      <p:sp>
        <p:nvSpPr>
          <p:cNvPr name="TextBox 4" id="4"/>
          <p:cNvSpPr txBox="true"/>
          <p:nvPr/>
        </p:nvSpPr>
        <p:spPr>
          <a:xfrm rot="0">
            <a:off x="1028700" y="2027846"/>
            <a:ext cx="4908257" cy="873796"/>
          </a:xfrm>
          <a:prstGeom prst="rect">
            <a:avLst/>
          </a:prstGeom>
        </p:spPr>
        <p:txBody>
          <a:bodyPr anchor="t" rtlCol="false" tIns="0" lIns="0" bIns="0" rIns="0">
            <a:spAutoFit/>
          </a:bodyPr>
          <a:lstStyle/>
          <a:p>
            <a:pPr algn="l">
              <a:lnSpc>
                <a:spcPts val="7213"/>
              </a:lnSpc>
              <a:spcBef>
                <a:spcPct val="0"/>
              </a:spcBef>
            </a:pPr>
            <a:r>
              <a:rPr lang="en-US" sz="5152">
                <a:solidFill>
                  <a:srgbClr val="000000"/>
                </a:solidFill>
                <a:latin typeface="Open Sans Bold"/>
                <a:ea typeface="Open Sans Bold"/>
                <a:cs typeface="Open Sans Bold"/>
                <a:sym typeface="Open Sans Bold"/>
              </a:rPr>
              <a:t>Comparison [1]</a:t>
            </a:r>
          </a:p>
        </p:txBody>
      </p:sp>
      <p:sp>
        <p:nvSpPr>
          <p:cNvPr name="TextBox 5" id="5"/>
          <p:cNvSpPr txBox="true"/>
          <p:nvPr/>
        </p:nvSpPr>
        <p:spPr>
          <a:xfrm rot="0">
            <a:off x="1543333" y="3425518"/>
            <a:ext cx="14985485" cy="5126990"/>
          </a:xfrm>
          <a:prstGeom prst="rect">
            <a:avLst/>
          </a:prstGeom>
        </p:spPr>
        <p:txBody>
          <a:bodyPr anchor="t" rtlCol="false" tIns="0" lIns="0" bIns="0" rIns="0">
            <a:spAutoFit/>
          </a:bodyPr>
          <a:lstStyle/>
          <a:p>
            <a:pPr algn="l">
              <a:lnSpc>
                <a:spcPts val="4060"/>
              </a:lnSpc>
            </a:pPr>
            <a:r>
              <a:rPr lang="en-US" sz="2900">
                <a:solidFill>
                  <a:srgbClr val="000000"/>
                </a:solidFill>
                <a:latin typeface="Open Sans"/>
                <a:ea typeface="Open Sans"/>
                <a:cs typeface="Open Sans"/>
                <a:sym typeface="Open Sans"/>
              </a:rPr>
              <a:t>In the readings provided to us, the common topic is how a text should be pre-processed, what practices should be followed and when to use them, and that many of these techniques depend closely on the context and nature of the text in order for the model to produce accurate results.</a:t>
            </a:r>
          </a:p>
          <a:p>
            <a:pPr algn="l">
              <a:lnSpc>
                <a:spcPts val="4060"/>
              </a:lnSpc>
            </a:pPr>
          </a:p>
          <a:p>
            <a:pPr algn="l">
              <a:lnSpc>
                <a:spcPts val="4060"/>
              </a:lnSpc>
            </a:pPr>
            <a:r>
              <a:rPr lang="en-US" sz="2900">
                <a:solidFill>
                  <a:srgbClr val="000000"/>
                </a:solidFill>
                <a:latin typeface="Open Sans"/>
                <a:ea typeface="Open Sans"/>
                <a:cs typeface="Open Sans"/>
                <a:sym typeface="Open Sans"/>
              </a:rPr>
              <a:t>Some of these preprocessing techniques include removing punctuation or infrequent terms, lowercasing, stemming and lemmatization, among others.</a:t>
            </a:r>
          </a:p>
          <a:p>
            <a:pPr algn="l">
              <a:lnSpc>
                <a:spcPts val="4060"/>
              </a:lnSpc>
            </a:pPr>
          </a:p>
          <a:p>
            <a:pPr algn="l">
              <a:lnSpc>
                <a:spcPts val="4060"/>
              </a:lnSpc>
              <a:spcBef>
                <a:spcPct val="0"/>
              </a:spcBef>
            </a:pPr>
            <a:r>
              <a:rPr lang="en-US" sz="2900">
                <a:solidFill>
                  <a:srgbClr val="000000"/>
                </a:solidFill>
                <a:latin typeface="Open Sans"/>
                <a:ea typeface="Open Sans"/>
                <a:cs typeface="Open Sans"/>
                <a:sym typeface="Open Sans"/>
              </a:rPr>
              <a:t>The use of these techniques depends on the context of the corpus, since the way in which these data are initially treated can profoundly change the results of the model.</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Open Sans"/>
                <a:ea typeface="Open Sans"/>
                <a:cs typeface="Open Sans"/>
                <a:sym typeface="Open Sans"/>
              </a:rPr>
              <a:t>Week 2</a:t>
            </a:r>
          </a:p>
        </p:txBody>
      </p:sp>
      <p:sp>
        <p:nvSpPr>
          <p:cNvPr name="TextBox 4" id="4"/>
          <p:cNvSpPr txBox="true"/>
          <p:nvPr/>
        </p:nvSpPr>
        <p:spPr>
          <a:xfrm rot="0">
            <a:off x="1028700" y="2027846"/>
            <a:ext cx="4908257" cy="873796"/>
          </a:xfrm>
          <a:prstGeom prst="rect">
            <a:avLst/>
          </a:prstGeom>
        </p:spPr>
        <p:txBody>
          <a:bodyPr anchor="t" rtlCol="false" tIns="0" lIns="0" bIns="0" rIns="0">
            <a:spAutoFit/>
          </a:bodyPr>
          <a:lstStyle/>
          <a:p>
            <a:pPr algn="l">
              <a:lnSpc>
                <a:spcPts val="7213"/>
              </a:lnSpc>
              <a:spcBef>
                <a:spcPct val="0"/>
              </a:spcBef>
            </a:pPr>
            <a:r>
              <a:rPr lang="en-US" sz="5152">
                <a:solidFill>
                  <a:srgbClr val="000000"/>
                </a:solidFill>
                <a:latin typeface="Open Sans Bold"/>
                <a:ea typeface="Open Sans Bold"/>
                <a:cs typeface="Open Sans Bold"/>
                <a:sym typeface="Open Sans Bold"/>
              </a:rPr>
              <a:t>Comparison [2]</a:t>
            </a:r>
          </a:p>
        </p:txBody>
      </p:sp>
      <p:sp>
        <p:nvSpPr>
          <p:cNvPr name="TextBox 5" id="5"/>
          <p:cNvSpPr txBox="true"/>
          <p:nvPr/>
        </p:nvSpPr>
        <p:spPr>
          <a:xfrm rot="0">
            <a:off x="1543333" y="3425518"/>
            <a:ext cx="14985485" cy="1012190"/>
          </a:xfrm>
          <a:prstGeom prst="rect">
            <a:avLst/>
          </a:prstGeom>
        </p:spPr>
        <p:txBody>
          <a:bodyPr anchor="t" rtlCol="false" tIns="0" lIns="0" bIns="0" rIns="0">
            <a:spAutoFit/>
          </a:bodyPr>
          <a:lstStyle/>
          <a:p>
            <a:pPr algn="l">
              <a:lnSpc>
                <a:spcPts val="4060"/>
              </a:lnSpc>
              <a:spcBef>
                <a:spcPct val="0"/>
              </a:spcBef>
            </a:pPr>
            <a:r>
              <a:rPr lang="en-US" sz="2900" u="sng">
                <a:solidFill>
                  <a:srgbClr val="000000"/>
                </a:solidFill>
                <a:latin typeface="Open Sans"/>
                <a:ea typeface="Open Sans"/>
                <a:cs typeface="Open Sans"/>
                <a:sym typeface="Open Sans"/>
              </a:rPr>
              <a:t>There is no universal preprocessing technique</a:t>
            </a:r>
            <a:r>
              <a:rPr lang="en-US" sz="2900">
                <a:solidFill>
                  <a:srgbClr val="000000"/>
                </a:solidFill>
                <a:latin typeface="Open Sans"/>
                <a:ea typeface="Open Sans"/>
                <a:cs typeface="Open Sans"/>
                <a:sym typeface="Open Sans"/>
              </a:rPr>
              <a:t>, but there are tools that help in this process.</a:t>
            </a:r>
            <a:r>
              <a:rPr lang="en-US" sz="2900">
                <a:solidFill>
                  <a:srgbClr val="000000"/>
                </a:solidFill>
                <a:latin typeface="Open Sans"/>
                <a:ea typeface="Open Sans"/>
                <a:cs typeface="Open Sans"/>
                <a:sym typeface="Open Sans"/>
              </a:rPr>
              <a:t> </a:t>
            </a:r>
          </a:p>
        </p:txBody>
      </p:sp>
      <p:sp>
        <p:nvSpPr>
          <p:cNvPr name="TextBox 6" id="6"/>
          <p:cNvSpPr txBox="true"/>
          <p:nvPr/>
        </p:nvSpPr>
        <p:spPr>
          <a:xfrm rot="0">
            <a:off x="1543333" y="4943077"/>
            <a:ext cx="7959821" cy="4315223"/>
          </a:xfrm>
          <a:prstGeom prst="rect">
            <a:avLst/>
          </a:prstGeom>
        </p:spPr>
        <p:txBody>
          <a:bodyPr anchor="t" rtlCol="false" tIns="0" lIns="0" bIns="0" rIns="0">
            <a:spAutoFit/>
          </a:bodyPr>
          <a:lstStyle/>
          <a:p>
            <a:pPr algn="l">
              <a:lnSpc>
                <a:spcPts val="3442"/>
              </a:lnSpc>
            </a:pPr>
            <a:r>
              <a:rPr lang="en-US" sz="2458">
                <a:solidFill>
                  <a:srgbClr val="000000"/>
                </a:solidFill>
                <a:latin typeface="Open Sans"/>
                <a:ea typeface="Open Sans"/>
                <a:cs typeface="Open Sans"/>
                <a:sym typeface="Open Sans"/>
              </a:rPr>
              <a:t>An example of these tools is preText, which is mentioned in Reading 3 (“Text Preprocessing For Unsupervised Learning: Why It Matters, When It Misleads, And What To Do About It”).</a:t>
            </a:r>
          </a:p>
          <a:p>
            <a:pPr algn="l">
              <a:lnSpc>
                <a:spcPts val="3442"/>
              </a:lnSpc>
              <a:spcBef>
                <a:spcPct val="0"/>
              </a:spcBef>
            </a:pPr>
            <a:r>
              <a:rPr lang="en-US" sz="2458">
                <a:solidFill>
                  <a:srgbClr val="000000"/>
                </a:solidFill>
                <a:latin typeface="Open Sans"/>
                <a:ea typeface="Open Sans"/>
                <a:cs typeface="Open Sans"/>
                <a:sym typeface="Open Sans"/>
              </a:rPr>
              <a:t>Evaluate the sensitivity of analysis results to different preprocessing techniques. It provides a more structured and systematic assessment of how preprocessing affects results, helping to identify optimal configurations and avoid decisions that may distort data.</a:t>
            </a:r>
          </a:p>
        </p:txBody>
      </p:sp>
      <p:sp>
        <p:nvSpPr>
          <p:cNvPr name="TextBox 7" id="7"/>
          <p:cNvSpPr txBox="true"/>
          <p:nvPr/>
        </p:nvSpPr>
        <p:spPr>
          <a:xfrm rot="0">
            <a:off x="9717884" y="4943077"/>
            <a:ext cx="7745091" cy="3881266"/>
          </a:xfrm>
          <a:prstGeom prst="rect">
            <a:avLst/>
          </a:prstGeom>
        </p:spPr>
        <p:txBody>
          <a:bodyPr anchor="t" rtlCol="false" tIns="0" lIns="0" bIns="0" rIns="0">
            <a:spAutoFit/>
          </a:bodyPr>
          <a:lstStyle/>
          <a:p>
            <a:pPr algn="l">
              <a:lnSpc>
                <a:spcPts val="3442"/>
              </a:lnSpc>
            </a:pPr>
            <a:r>
              <a:rPr lang="en-US" sz="2458">
                <a:solidFill>
                  <a:srgbClr val="000000"/>
                </a:solidFill>
                <a:latin typeface="Open Sans"/>
                <a:ea typeface="Open Sans"/>
                <a:cs typeface="Open Sans"/>
                <a:sym typeface="Open Sans"/>
              </a:rPr>
              <a:t>The article I found mentions another technique (NPFST) to improve pre-processing, this seeks to be an improved version of BoW, which only counts the frequency of words in their simplest form without counting the continuity of certain words. “NPFST uses a part-</a:t>
            </a:r>
          </a:p>
          <a:p>
            <a:pPr algn="l">
              <a:lnSpc>
                <a:spcPts val="3442"/>
              </a:lnSpc>
            </a:pPr>
            <a:r>
              <a:rPr lang="en-US" sz="2458">
                <a:solidFill>
                  <a:srgbClr val="000000"/>
                </a:solidFill>
                <a:latin typeface="Open Sans"/>
                <a:ea typeface="Open Sans"/>
                <a:cs typeface="Open Sans"/>
                <a:sym typeface="Open Sans"/>
              </a:rPr>
              <a:t>of-speech tagger and a finite state transducer</a:t>
            </a:r>
          </a:p>
          <a:p>
            <a:pPr algn="l">
              <a:lnSpc>
                <a:spcPts val="3442"/>
              </a:lnSpc>
            </a:pPr>
            <a:r>
              <a:rPr lang="en-US" sz="2458">
                <a:solidFill>
                  <a:srgbClr val="000000"/>
                </a:solidFill>
                <a:latin typeface="Open Sans"/>
                <a:ea typeface="Open Sans"/>
                <a:cs typeface="Open Sans"/>
                <a:sym typeface="Open Sans"/>
              </a:rPr>
              <a:t>to extract multiword phrases to be added to a</a:t>
            </a:r>
          </a:p>
          <a:p>
            <a:pPr algn="l">
              <a:lnSpc>
                <a:spcPts val="3442"/>
              </a:lnSpc>
              <a:spcBef>
                <a:spcPct val="0"/>
              </a:spcBef>
            </a:pPr>
            <a:r>
              <a:rPr lang="en-US" sz="2458">
                <a:solidFill>
                  <a:srgbClr val="000000"/>
                </a:solidFill>
                <a:latin typeface="Open Sans"/>
                <a:ea typeface="Open Sans"/>
                <a:cs typeface="Open Sans"/>
                <a:sym typeface="Open Sans"/>
              </a:rPr>
              <a:t>unigram BOW.”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Open Sans"/>
                <a:ea typeface="Open Sans"/>
                <a:cs typeface="Open Sans"/>
                <a:sym typeface="Open Sans"/>
              </a:rPr>
              <a:t>Week 2</a:t>
            </a:r>
          </a:p>
        </p:txBody>
      </p:sp>
      <p:sp>
        <p:nvSpPr>
          <p:cNvPr name="TextBox 4" id="4"/>
          <p:cNvSpPr txBox="true"/>
          <p:nvPr/>
        </p:nvSpPr>
        <p:spPr>
          <a:xfrm rot="0">
            <a:off x="1028700" y="1989746"/>
            <a:ext cx="5004469" cy="1209323"/>
          </a:xfrm>
          <a:prstGeom prst="rect">
            <a:avLst/>
          </a:prstGeom>
        </p:spPr>
        <p:txBody>
          <a:bodyPr anchor="t" rtlCol="false" tIns="0" lIns="0" bIns="0" rIns="0">
            <a:spAutoFit/>
          </a:bodyPr>
          <a:lstStyle/>
          <a:p>
            <a:pPr algn="l">
              <a:lnSpc>
                <a:spcPts val="9969"/>
              </a:lnSpc>
              <a:spcBef>
                <a:spcPct val="0"/>
              </a:spcBef>
            </a:pPr>
            <a:r>
              <a:rPr lang="en-US" sz="7121">
                <a:solidFill>
                  <a:srgbClr val="000000"/>
                </a:solidFill>
                <a:latin typeface="Open Sans Bold"/>
                <a:ea typeface="Open Sans Bold"/>
                <a:cs typeface="Open Sans Bold"/>
                <a:sym typeface="Open Sans Bold"/>
              </a:rPr>
              <a:t>References</a:t>
            </a:r>
          </a:p>
        </p:txBody>
      </p:sp>
      <p:sp>
        <p:nvSpPr>
          <p:cNvPr name="TextBox 5" id="5"/>
          <p:cNvSpPr txBox="true"/>
          <p:nvPr/>
        </p:nvSpPr>
        <p:spPr>
          <a:xfrm rot="0">
            <a:off x="1580678" y="3713419"/>
            <a:ext cx="14985485" cy="4180840"/>
          </a:xfrm>
          <a:prstGeom prst="rect">
            <a:avLst/>
          </a:prstGeom>
        </p:spPr>
        <p:txBody>
          <a:bodyPr anchor="t" rtlCol="false" tIns="0" lIns="0" bIns="0" rIns="0">
            <a:spAutoFit/>
          </a:bodyPr>
          <a:lstStyle/>
          <a:p>
            <a:pPr algn="l" marL="734059" indent="-367030" lvl="1">
              <a:lnSpc>
                <a:spcPts val="4759"/>
              </a:lnSpc>
              <a:buFont typeface="Arial"/>
              <a:buChar char="•"/>
            </a:pPr>
            <a:r>
              <a:rPr lang="en-US" sz="3399" u="sng">
                <a:solidFill>
                  <a:srgbClr val="000000"/>
                </a:solidFill>
                <a:latin typeface="Open Sans"/>
                <a:ea typeface="Open Sans"/>
                <a:cs typeface="Open Sans"/>
                <a:sym typeface="Open Sans"/>
                <a:hlinkClick r:id="rId2" tooltip="https://citeseerx.ist.psu.edu/document?repid=rep1&amp;type=pdf&amp;doi=aa80793d1d41d5241017a8fc755b7efc362a6439"/>
              </a:rPr>
              <a:t>What is a word, What is a sentence? Problems of Tokenization</a:t>
            </a:r>
          </a:p>
          <a:p>
            <a:pPr algn="l" marL="734059" indent="-367030" lvl="1">
              <a:lnSpc>
                <a:spcPts val="4759"/>
              </a:lnSpc>
              <a:buFont typeface="Arial"/>
              <a:buChar char="•"/>
            </a:pPr>
            <a:r>
              <a:rPr lang="en-US" sz="3399" u="sng">
                <a:solidFill>
                  <a:srgbClr val="000000"/>
                </a:solidFill>
                <a:latin typeface="Open Sans"/>
                <a:ea typeface="Open Sans"/>
                <a:cs typeface="Open Sans"/>
                <a:sym typeface="Open Sans"/>
                <a:hlinkClick r:id="rId3" tooltip="https://sci-hub.se/https:/journals.sagepub.com/doi/abs/10.1177/1094428120971683?journalCode=orma"/>
              </a:rPr>
              <a:t>Text preprocessing for text mining in organizational research</a:t>
            </a:r>
          </a:p>
          <a:p>
            <a:pPr algn="l" marL="734059" indent="-367030" lvl="1">
              <a:lnSpc>
                <a:spcPts val="4759"/>
              </a:lnSpc>
              <a:buFont typeface="Arial"/>
              <a:buChar char="•"/>
            </a:pPr>
            <a:r>
              <a:rPr lang="en-US" sz="3399" u="sng">
                <a:solidFill>
                  <a:srgbClr val="000000"/>
                </a:solidFill>
                <a:latin typeface="Open Sans"/>
                <a:ea typeface="Open Sans"/>
                <a:cs typeface="Open Sans"/>
                <a:sym typeface="Open Sans"/>
                <a:hlinkClick r:id="rId4" tooltip="https://arthurspirling.org/documents/preprocessing.pdf"/>
              </a:rPr>
              <a:t>Text preprocessing for unsupervised learning</a:t>
            </a:r>
          </a:p>
          <a:p>
            <a:pPr algn="l">
              <a:lnSpc>
                <a:spcPts val="4759"/>
              </a:lnSpc>
            </a:pPr>
          </a:p>
          <a:p>
            <a:pPr algn="l" marL="734059" indent="-367030" lvl="1">
              <a:lnSpc>
                <a:spcPts val="4759"/>
              </a:lnSpc>
              <a:buFont typeface="Arial"/>
              <a:buChar char="•"/>
            </a:pPr>
            <a:r>
              <a:rPr lang="en-US" sz="3399" u="sng">
                <a:solidFill>
                  <a:srgbClr val="000000"/>
                </a:solidFill>
                <a:latin typeface="Open Sans"/>
                <a:ea typeface="Open Sans"/>
                <a:cs typeface="Open Sans"/>
                <a:sym typeface="Open Sans"/>
                <a:hlinkClick r:id="rId5" tooltip="https://brenocon.com/handler2016phrases.pdf"/>
              </a:rPr>
              <a:t>Bag of What? Simple Noun Phrase Extraction for Text Analysis</a:t>
            </a:r>
          </a:p>
          <a:p>
            <a:pPr algn="l" marL="734059" indent="-367030" lvl="1">
              <a:lnSpc>
                <a:spcPts val="4759"/>
              </a:lnSpc>
              <a:spcBef>
                <a:spcPct val="0"/>
              </a:spcBef>
              <a:buFont typeface="Arial"/>
              <a:buChar char="•"/>
            </a:pPr>
            <a:r>
              <a:rPr lang="en-US" sz="3399" u="sng">
                <a:solidFill>
                  <a:srgbClr val="000000"/>
                </a:solidFill>
                <a:latin typeface="Open Sans"/>
                <a:ea typeface="Open Sans"/>
                <a:cs typeface="Open Sans"/>
                <a:sym typeface="Open Sans"/>
              </a:rPr>
              <a:t>I</a:t>
            </a:r>
            <a:r>
              <a:rPr lang="en-US" sz="3399" u="sng">
                <a:solidFill>
                  <a:srgbClr val="000000"/>
                </a:solidFill>
                <a:latin typeface="Open Sans"/>
                <a:ea typeface="Open Sans"/>
                <a:cs typeface="Open Sans"/>
                <a:sym typeface="Open Sans"/>
                <a:hlinkClick r:id="rId6" tooltip="http://slanglab.cs.umass.edu/phrasemachine/"/>
              </a:rPr>
              <a:t>mplementation of NPFST: http://slanglab.cs.umass.edu/phrasemachine/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DAGOVilF8Pc</dc:identifier>
  <dcterms:modified xsi:type="dcterms:W3CDTF">2011-08-01T06:04:30Z</dcterms:modified>
  <cp:revision>1</cp:revision>
  <dc:title>Texto del párrafo</dc:title>
</cp:coreProperties>
</file>