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arxiv.org/pdf/1901.09069.pdf" TargetMode="External" Type="http://schemas.openxmlformats.org/officeDocument/2006/relationships/hyperlink"/><Relationship Id="rId3" Target="https://arxiv.org/pdf/1801.09536.pdf" TargetMode="External" Type="http://schemas.openxmlformats.org/officeDocument/2006/relationships/hyperlink"/><Relationship Id="rId4" Target="https://arxiv.org/pdf/1801.09536.pdf" TargetMode="External" Type="http://schemas.openxmlformats.org/officeDocument/2006/relationships/hyperlink"/><Relationship Id="rId5" Target="https://arxiv.org/pdf/1801.09536.pdf" TargetMode="External" Type="http://schemas.openxmlformats.org/officeDocument/2006/relationships/hyperlink"/><Relationship Id="rId6" Target="https://arxiv.org/pdf/1801.09536.pdf" TargetMode="External" Type="http://schemas.openxmlformats.org/officeDocument/2006/relationships/hyperlink"/><Relationship Id="rId7" Target="https://aclanthology.org/D15-1036.pdf" TargetMode="External" Type="http://schemas.openxmlformats.org/officeDocument/2006/relationships/hyperlink"/><Relationship Id="rId8" Target="https://aclanthology.org/D15-1036.pdf" TargetMode="External" Type="http://schemas.openxmlformats.org/officeDocument/2006/relationships/hyperlink"/><Relationship Id="rId9" Target="https://aclanthology.org/L16-1046/"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7</a:t>
            </a:r>
          </a:p>
        </p:txBody>
      </p:sp>
      <p:sp>
        <p:nvSpPr>
          <p:cNvPr name="TextBox 4" id="4"/>
          <p:cNvSpPr txBox="true"/>
          <p:nvPr/>
        </p:nvSpPr>
        <p:spPr>
          <a:xfrm rot="0">
            <a:off x="1028700" y="1989746"/>
            <a:ext cx="413298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Contexto</a:t>
            </a:r>
          </a:p>
        </p:txBody>
      </p:sp>
      <p:sp>
        <p:nvSpPr>
          <p:cNvPr name="TextBox 5" id="5"/>
          <p:cNvSpPr txBox="true"/>
          <p:nvPr/>
        </p:nvSpPr>
        <p:spPr>
          <a:xfrm rot="0">
            <a:off x="1580678" y="3722944"/>
            <a:ext cx="14985485" cy="941070"/>
          </a:xfrm>
          <a:prstGeom prst="rect">
            <a:avLst/>
          </a:prstGeom>
        </p:spPr>
        <p:txBody>
          <a:bodyPr anchor="t" rtlCol="false" tIns="0" lIns="0" bIns="0" rIns="0">
            <a:spAutoFit/>
          </a:bodyPr>
          <a:lstStyle/>
          <a:p>
            <a:pPr algn="l">
              <a:lnSpc>
                <a:spcPts val="3780"/>
              </a:lnSpc>
              <a:spcBef>
                <a:spcPct val="0"/>
              </a:spcBef>
            </a:pPr>
            <a:r>
              <a:rPr lang="en-US" sz="2700">
                <a:solidFill>
                  <a:srgbClr val="FFFFFF"/>
                </a:solidFill>
                <a:latin typeface="Open Sans"/>
                <a:ea typeface="Open Sans"/>
                <a:cs typeface="Open Sans"/>
                <a:sym typeface="Open Sans"/>
              </a:rPr>
              <a:t>En esta presentación se comparan los papers proporcionados, que tratan de Word Embedding. Las comparaciones se centrarán en las referencias 2-4.</a:t>
            </a:r>
          </a:p>
        </p:txBody>
      </p:sp>
      <p:sp>
        <p:nvSpPr>
          <p:cNvPr name="TextBox 6" id="6"/>
          <p:cNvSpPr txBox="true"/>
          <p:nvPr/>
        </p:nvSpPr>
        <p:spPr>
          <a:xfrm rot="0">
            <a:off x="1028700" y="5111689"/>
            <a:ext cx="11653819"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Metodología de búsqueda</a:t>
            </a:r>
          </a:p>
        </p:txBody>
      </p:sp>
      <p:sp>
        <p:nvSpPr>
          <p:cNvPr name="TextBox 7" id="7"/>
          <p:cNvSpPr txBox="true"/>
          <p:nvPr/>
        </p:nvSpPr>
        <p:spPr>
          <a:xfrm rot="0">
            <a:off x="1580678" y="6844886"/>
            <a:ext cx="14985485" cy="464820"/>
          </a:xfrm>
          <a:prstGeom prst="rect">
            <a:avLst/>
          </a:prstGeom>
        </p:spPr>
        <p:txBody>
          <a:bodyPr anchor="t" rtlCol="false" tIns="0" lIns="0" bIns="0" rIns="0">
            <a:spAutoFit/>
          </a:bodyPr>
          <a:lstStyle/>
          <a:p>
            <a:pPr algn="l">
              <a:lnSpc>
                <a:spcPts val="3779"/>
              </a:lnSpc>
              <a:spcBef>
                <a:spcPct val="0"/>
              </a:spcBef>
            </a:pPr>
            <a:r>
              <a:rPr lang="en-US" sz="2700">
                <a:solidFill>
                  <a:srgbClr val="FFFFFF"/>
                </a:solidFill>
                <a:latin typeface="Open Sans"/>
                <a:ea typeface="Open Sans"/>
                <a:cs typeface="Open Sans"/>
                <a:sym typeface="Open Sans"/>
              </a:rPr>
              <a:t>Texto encontrado en Google Scholar.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1580678" y="3741994"/>
            <a:ext cx="14985485" cy="5973064"/>
          </a:xfrm>
          <a:prstGeom prst="rect">
            <a:avLst/>
          </a:prstGeom>
        </p:spPr>
        <p:txBody>
          <a:bodyPr anchor="t" rtlCol="false" tIns="0" lIns="0" bIns="0" rIns="0">
            <a:spAutoFit/>
          </a:bodyPr>
          <a:lstStyle/>
          <a:p>
            <a:pPr algn="just" marL="462025" indent="-231013" lvl="1">
              <a:lnSpc>
                <a:spcPts val="2995"/>
              </a:lnSpc>
              <a:buFont typeface="Arial"/>
              <a:buChar char="•"/>
            </a:pPr>
            <a:r>
              <a:rPr lang="en-US" b="true" sz="2139">
                <a:solidFill>
                  <a:srgbClr val="FFFFFF"/>
                </a:solidFill>
                <a:latin typeface="Open Sans Bold"/>
                <a:ea typeface="Open Sans Bold"/>
                <a:cs typeface="Open Sans Bold"/>
                <a:sym typeface="Open Sans Bold"/>
              </a:rPr>
              <a:t>VSM, Vector Space Model: </a:t>
            </a:r>
            <a:r>
              <a:rPr lang="en-US" sz="2139">
                <a:solidFill>
                  <a:srgbClr val="FFFFFF"/>
                </a:solidFill>
                <a:latin typeface="Open Sans"/>
                <a:ea typeface="Open Sans"/>
                <a:cs typeface="Open Sans"/>
                <a:sym typeface="Open Sans"/>
              </a:rPr>
              <a:t>Modelo algebraico para representar documentos de texto (o más generalmente, elementos) como vectores de modo que la distancia entre vectores represente la relevancia entre los documentos</a:t>
            </a:r>
          </a:p>
          <a:p>
            <a:pPr algn="just" marL="462025" indent="-231013" lvl="1">
              <a:lnSpc>
                <a:spcPts val="2995"/>
              </a:lnSpc>
              <a:buFont typeface="Arial"/>
              <a:buChar char="•"/>
            </a:pPr>
            <a:r>
              <a:rPr lang="en-US" b="true" sz="2139">
                <a:solidFill>
                  <a:srgbClr val="FFFFFF"/>
                </a:solidFill>
                <a:latin typeface="Open Sans Bold"/>
                <a:ea typeface="Open Sans Bold"/>
                <a:cs typeface="Open Sans Bold"/>
                <a:sym typeface="Open Sans Bold"/>
              </a:rPr>
              <a:t>GloVe model: </a:t>
            </a:r>
            <a:r>
              <a:rPr lang="en-US" sz="2139" i="true">
                <a:solidFill>
                  <a:srgbClr val="FFFFFF"/>
                </a:solidFill>
                <a:latin typeface="Open Sans Italics"/>
                <a:ea typeface="Open Sans Italics"/>
                <a:cs typeface="Open Sans Italics"/>
                <a:sym typeface="Open Sans Italics"/>
              </a:rPr>
              <a:t>og-linear model</a:t>
            </a:r>
            <a:r>
              <a:rPr lang="en-US" sz="2139">
                <a:solidFill>
                  <a:srgbClr val="FFFFFF"/>
                </a:solidFill>
                <a:latin typeface="Open Sans"/>
                <a:ea typeface="Open Sans"/>
                <a:cs typeface="Open Sans"/>
                <a:sym typeface="Open Sans"/>
              </a:rPr>
              <a:t> entrenado para codificar relaciones semánticas entre palabras como desplazamientos vectoriales en el espacio vectorial aprendido, utilizando la idea de que las proporciones de coocurrencia, en lugar de los recuentos brutos, son los verdaderos transportadores del significado de las palabras. (Ref.1)</a:t>
            </a:r>
          </a:p>
          <a:p>
            <a:pPr algn="just" marL="462025" indent="-231013" lvl="1">
              <a:lnSpc>
                <a:spcPts val="2995"/>
              </a:lnSpc>
              <a:buFont typeface="Arial"/>
              <a:buChar char="•"/>
            </a:pPr>
            <a:r>
              <a:rPr lang="en-US" b="true" sz="2139">
                <a:solidFill>
                  <a:srgbClr val="FFFFFF"/>
                </a:solidFill>
                <a:latin typeface="Open Sans Bold"/>
                <a:ea typeface="Open Sans Bold"/>
                <a:cs typeface="Open Sans Bold"/>
                <a:sym typeface="Open Sans Bold"/>
              </a:rPr>
              <a:t>word embeddings:</a:t>
            </a:r>
            <a:r>
              <a:rPr lang="en-US" sz="2139">
                <a:solidFill>
                  <a:srgbClr val="FFFFFF"/>
                </a:solidFill>
                <a:latin typeface="Open Sans"/>
                <a:ea typeface="Open Sans"/>
                <a:cs typeface="Open Sans"/>
                <a:sym typeface="Open Sans"/>
              </a:rPr>
              <a:t> Vectores de palabras densos, distribuidos y de longitud fija, creados a partir de estadísticas de coocurrencia de palabras según la hipótesis distributiva. Representaciones vectoriales de longitud fija para palabras.</a:t>
            </a:r>
          </a:p>
          <a:p>
            <a:pPr algn="just" marL="462025" indent="-231013" lvl="1">
              <a:lnSpc>
                <a:spcPts val="2995"/>
              </a:lnSpc>
              <a:buFont typeface="Arial"/>
              <a:buChar char="•"/>
            </a:pPr>
            <a:r>
              <a:rPr lang="en-US" b="true" sz="2139">
                <a:solidFill>
                  <a:srgbClr val="FFFFFF"/>
                </a:solidFill>
                <a:latin typeface="Open Sans Bold"/>
                <a:ea typeface="Open Sans Bold"/>
                <a:cs typeface="Open Sans Bold"/>
                <a:sym typeface="Open Sans Bold"/>
              </a:rPr>
              <a:t>Statistical Language Model: M</a:t>
            </a:r>
            <a:r>
              <a:rPr lang="en-US" sz="2139">
                <a:solidFill>
                  <a:srgbClr val="FFFFFF"/>
                </a:solidFill>
                <a:latin typeface="Open Sans"/>
                <a:ea typeface="Open Sans"/>
                <a:cs typeface="Open Sans"/>
                <a:sym typeface="Open Sans"/>
              </a:rPr>
              <a:t>odelos probabilísticos de la distribución de palabras en una lengua.</a:t>
            </a:r>
          </a:p>
          <a:p>
            <a:pPr algn="just" marL="462025" indent="-231013" lvl="1">
              <a:lnSpc>
                <a:spcPts val="2995"/>
              </a:lnSpc>
              <a:buFont typeface="Arial"/>
              <a:buChar char="•"/>
            </a:pPr>
            <a:r>
              <a:rPr lang="en-US" b="true" sz="2139">
                <a:solidFill>
                  <a:srgbClr val="FFFFFF"/>
                </a:solidFill>
                <a:latin typeface="Open Sans Bold"/>
                <a:ea typeface="Open Sans Bold"/>
                <a:cs typeface="Open Sans Bold"/>
                <a:sym typeface="Open Sans Bold"/>
              </a:rPr>
              <a:t>DSM, distributional semantic models: </a:t>
            </a:r>
            <a:r>
              <a:rPr lang="en-US" sz="2139">
                <a:solidFill>
                  <a:srgbClr val="FFFFFF"/>
                </a:solidFill>
                <a:latin typeface="Open Sans"/>
                <a:ea typeface="Open Sans"/>
                <a:cs typeface="Open Sans"/>
                <a:sym typeface="Open Sans"/>
              </a:rPr>
              <a:t>modelo de significado basado en el uso, basado en el supuesto de que la distribución estadística de elementos lingüísticos en contexto juega un papel clave en la caracterización de su comportamiento semántico.</a:t>
            </a:r>
          </a:p>
          <a:p>
            <a:pPr algn="just" marL="462025" indent="-231013" lvl="1">
              <a:lnSpc>
                <a:spcPts val="2995"/>
              </a:lnSpc>
              <a:spcBef>
                <a:spcPct val="0"/>
              </a:spcBef>
              <a:buFont typeface="Arial"/>
              <a:buChar char="•"/>
            </a:pPr>
            <a:r>
              <a:rPr lang="en-US" b="true" sz="2139">
                <a:solidFill>
                  <a:srgbClr val="FFFFFF"/>
                </a:solidFill>
                <a:latin typeface="Open Sans Bold"/>
                <a:ea typeface="Open Sans Bold"/>
                <a:cs typeface="Open Sans Bold"/>
                <a:sym typeface="Open Sans Bold"/>
              </a:rPr>
              <a:t>downstream tasks:  </a:t>
            </a:r>
            <a:r>
              <a:rPr lang="en-US" sz="2139">
                <a:solidFill>
                  <a:srgbClr val="FFFFFF"/>
                </a:solidFill>
                <a:latin typeface="Open Sans"/>
                <a:ea typeface="Open Sans"/>
                <a:cs typeface="Open Sans"/>
                <a:sym typeface="Open Sans"/>
              </a:rPr>
              <a:t>tareas específicas en las que se utilizan modelos o representaciones previamente entrenadas. Consideradas "downstream" porque dependen de representaciones previamente aprendidas (como los embeddings) para su rendimiento.</a:t>
            </a:r>
          </a:p>
        </p:txBody>
      </p:sp>
      <p:sp>
        <p:nvSpPr>
          <p:cNvPr name="TextBox 3" id="3"/>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4" id="4"/>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Week 7</a:t>
            </a:r>
          </a:p>
        </p:txBody>
      </p:sp>
      <p:sp>
        <p:nvSpPr>
          <p:cNvPr name="TextBox 5" id="5"/>
          <p:cNvSpPr txBox="true"/>
          <p:nvPr/>
        </p:nvSpPr>
        <p:spPr>
          <a:xfrm rot="0">
            <a:off x="1028700" y="1989746"/>
            <a:ext cx="10236035"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Términos Preliminares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7</a:t>
            </a:r>
          </a:p>
        </p:txBody>
      </p:sp>
      <p:sp>
        <p:nvSpPr>
          <p:cNvPr name="TextBox 4" id="4"/>
          <p:cNvSpPr txBox="true"/>
          <p:nvPr/>
        </p:nvSpPr>
        <p:spPr>
          <a:xfrm rot="0">
            <a:off x="1028700" y="1712148"/>
            <a:ext cx="3973830" cy="645089"/>
          </a:xfrm>
          <a:prstGeom prst="rect">
            <a:avLst/>
          </a:prstGeom>
        </p:spPr>
        <p:txBody>
          <a:bodyPr anchor="t" rtlCol="false" tIns="0" lIns="0" bIns="0" rIns="0">
            <a:spAutoFit/>
          </a:bodyPr>
          <a:lstStyle/>
          <a:p>
            <a:pPr algn="l">
              <a:lnSpc>
                <a:spcPts val="5393"/>
              </a:lnSpc>
              <a:spcBef>
                <a:spcPct val="0"/>
              </a:spcBef>
            </a:pPr>
            <a:r>
              <a:rPr lang="en-US" sz="3852" b="true">
                <a:solidFill>
                  <a:srgbClr val="FFFFFF"/>
                </a:solidFill>
                <a:latin typeface="Open Sans Bold"/>
                <a:ea typeface="Open Sans Bold"/>
                <a:cs typeface="Open Sans Bold"/>
                <a:sym typeface="Open Sans Bold"/>
              </a:rPr>
              <a:t>Comparación [1]</a:t>
            </a:r>
          </a:p>
        </p:txBody>
      </p:sp>
      <p:sp>
        <p:nvSpPr>
          <p:cNvPr name="TextBox 5" id="5"/>
          <p:cNvSpPr txBox="true"/>
          <p:nvPr/>
        </p:nvSpPr>
        <p:spPr>
          <a:xfrm rot="0">
            <a:off x="1028700" y="2535293"/>
            <a:ext cx="16446102" cy="6374183"/>
          </a:xfrm>
          <a:prstGeom prst="rect">
            <a:avLst/>
          </a:prstGeom>
        </p:spPr>
        <p:txBody>
          <a:bodyPr anchor="t" rtlCol="false" tIns="0" lIns="0" bIns="0" rIns="0">
            <a:spAutoFit/>
          </a:bodyPr>
          <a:lstStyle/>
          <a:p>
            <a:pPr algn="l">
              <a:lnSpc>
                <a:spcPts val="4617"/>
              </a:lnSpc>
            </a:pPr>
            <a:r>
              <a:rPr lang="en-US" sz="3297">
                <a:solidFill>
                  <a:srgbClr val="FFFFFF"/>
                </a:solidFill>
                <a:latin typeface="Open Sans"/>
                <a:ea typeface="Open Sans"/>
                <a:cs typeface="Open Sans"/>
                <a:sym typeface="Open Sans"/>
              </a:rPr>
              <a:t>Según las conclusiones de "A Survey of Word Embeddings Evaluation Methods" [Ref. 2] y "Evaluation methods for unsupervised word embeddings" [3], los métodos de evaluación de word embeddings pueden tener varias limitaciones, como lo mucho que pueda variar la calidad según el método de evaluación o la subjetividad de sus métricas, además de mencionar la necesidad de evaluar embeddings según sus contextos específicos.</a:t>
            </a:r>
          </a:p>
          <a:p>
            <a:pPr algn="l">
              <a:lnSpc>
                <a:spcPts val="4617"/>
              </a:lnSpc>
              <a:spcBef>
                <a:spcPct val="0"/>
              </a:spcBef>
            </a:pPr>
            <a:r>
              <a:rPr lang="en-US" sz="3297">
                <a:solidFill>
                  <a:srgbClr val="FFFFFF"/>
                </a:solidFill>
                <a:latin typeface="Open Sans"/>
                <a:ea typeface="Open Sans"/>
                <a:cs typeface="Open Sans"/>
                <a:sym typeface="Open Sans"/>
              </a:rPr>
              <a:t>Respecto a esto, Ref. 2 menciona que una solución (si bien, no una solución universal pero que puede ayudar en las evaluaciones) es utilizar una combinación de enfoques (intrínseco y extrínseco). Ref. 3 sugiere algo similar, además de utilizar métricas adicionales para ayudar a reflejar la calidad interna y el rendimiento de word embeddings en tareas prácticas.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7</a:t>
            </a:r>
          </a:p>
        </p:txBody>
      </p:sp>
      <p:sp>
        <p:nvSpPr>
          <p:cNvPr name="TextBox 4" id="4"/>
          <p:cNvSpPr txBox="true"/>
          <p:nvPr/>
        </p:nvSpPr>
        <p:spPr>
          <a:xfrm rot="0">
            <a:off x="1028700" y="1712148"/>
            <a:ext cx="3973830" cy="645089"/>
          </a:xfrm>
          <a:prstGeom prst="rect">
            <a:avLst/>
          </a:prstGeom>
        </p:spPr>
        <p:txBody>
          <a:bodyPr anchor="t" rtlCol="false" tIns="0" lIns="0" bIns="0" rIns="0">
            <a:spAutoFit/>
          </a:bodyPr>
          <a:lstStyle/>
          <a:p>
            <a:pPr algn="l">
              <a:lnSpc>
                <a:spcPts val="5393"/>
              </a:lnSpc>
              <a:spcBef>
                <a:spcPct val="0"/>
              </a:spcBef>
            </a:pPr>
            <a:r>
              <a:rPr lang="en-US" sz="3852" b="true">
                <a:solidFill>
                  <a:srgbClr val="FFFFFF"/>
                </a:solidFill>
                <a:latin typeface="Open Sans Bold"/>
                <a:ea typeface="Open Sans Bold"/>
                <a:cs typeface="Open Sans Bold"/>
                <a:sym typeface="Open Sans Bold"/>
              </a:rPr>
              <a:t>Comparación [2]</a:t>
            </a:r>
          </a:p>
        </p:txBody>
      </p:sp>
      <p:sp>
        <p:nvSpPr>
          <p:cNvPr name="TextBox 5" id="5"/>
          <p:cNvSpPr txBox="true"/>
          <p:nvPr/>
        </p:nvSpPr>
        <p:spPr>
          <a:xfrm rot="0">
            <a:off x="1028700" y="2535293"/>
            <a:ext cx="15847112" cy="6374183"/>
          </a:xfrm>
          <a:prstGeom prst="rect">
            <a:avLst/>
          </a:prstGeom>
        </p:spPr>
        <p:txBody>
          <a:bodyPr anchor="t" rtlCol="false" tIns="0" lIns="0" bIns="0" rIns="0">
            <a:spAutoFit/>
          </a:bodyPr>
          <a:lstStyle/>
          <a:p>
            <a:pPr algn="l">
              <a:lnSpc>
                <a:spcPts val="4617"/>
              </a:lnSpc>
            </a:pPr>
            <a:r>
              <a:rPr lang="en-US" sz="3297">
                <a:solidFill>
                  <a:srgbClr val="FFFFFF"/>
                </a:solidFill>
                <a:latin typeface="Open Sans"/>
                <a:ea typeface="Open Sans"/>
                <a:cs typeface="Open Sans"/>
                <a:sym typeface="Open Sans"/>
              </a:rPr>
              <a:t>Ahora que se revisaron los método para medir la eficacia de word embeddings, ¿Cómo pueden hacerse (o mejorarse) las técnicas para generar word embeddings?</a:t>
            </a:r>
          </a:p>
          <a:p>
            <a:pPr algn="l">
              <a:lnSpc>
                <a:spcPts val="4617"/>
              </a:lnSpc>
              <a:spcBef>
                <a:spcPct val="0"/>
              </a:spcBef>
            </a:pPr>
            <a:r>
              <a:rPr lang="en-US" sz="3297">
                <a:solidFill>
                  <a:srgbClr val="FFFFFF"/>
                </a:solidFill>
                <a:latin typeface="Open Sans"/>
                <a:ea typeface="Open Sans"/>
                <a:cs typeface="Open Sans"/>
                <a:sym typeface="Open Sans"/>
              </a:rPr>
              <a:t>En Ref. 4 se incluyen experimentos que demuestran cómo las combinaciones de embeddings pueden superar a los embeddings individuales en tareas específicas, lo que sugiere que integrar diversas fuentes de información puede ser beneficioso. También se menciona que, tanto los métodos de evaluación (que se discuten en Ref. 2 y 3) como la combinación de embeddings deben elegirse según el contexto y las tareas en las que se aplican los embeddings. De esta manera se podrá maximizar la efectividad de los word embeddings en aplicaciones de NLP.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7</a:t>
            </a:r>
          </a:p>
        </p:txBody>
      </p:sp>
      <p:sp>
        <p:nvSpPr>
          <p:cNvPr name="TextBox 4" id="4"/>
          <p:cNvSpPr txBox="true"/>
          <p:nvPr/>
        </p:nvSpPr>
        <p:spPr>
          <a:xfrm rot="0">
            <a:off x="1028700" y="1989746"/>
            <a:ext cx="529241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Referencias</a:t>
            </a:r>
          </a:p>
        </p:txBody>
      </p:sp>
      <p:sp>
        <p:nvSpPr>
          <p:cNvPr name="TextBox 5" id="5"/>
          <p:cNvSpPr txBox="true"/>
          <p:nvPr/>
        </p:nvSpPr>
        <p:spPr>
          <a:xfrm rot="0">
            <a:off x="1580678" y="3713419"/>
            <a:ext cx="14985485"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2" tooltip="https://arxiv.org/pdf/1901.09069.pdf"/>
              </a:rPr>
              <a:t>[1] Word Embeddings: A Survey</a:t>
            </a:r>
          </a:p>
          <a:p>
            <a:pPr algn="l" marL="734059" indent="-367030" lvl="1">
              <a:lnSpc>
                <a:spcPts val="4759"/>
              </a:lnSpc>
              <a:buFont typeface="Arial"/>
              <a:buChar char="•"/>
            </a:pPr>
            <a:r>
              <a:rPr lang="en-US" sz="3399">
                <a:solidFill>
                  <a:srgbClr val="FFFFFF"/>
                </a:solidFill>
                <a:latin typeface="Open Sans"/>
                <a:ea typeface="Open Sans"/>
                <a:cs typeface="Open Sans"/>
                <a:sym typeface="Open Sans"/>
              </a:rPr>
              <a:t>[2] </a:t>
            </a:r>
            <a:r>
              <a:rPr lang="en-US" sz="3399" u="sng">
                <a:solidFill>
                  <a:srgbClr val="FFFFFF"/>
                </a:solidFill>
                <a:latin typeface="Open Sans"/>
                <a:ea typeface="Open Sans"/>
                <a:cs typeface="Open Sans"/>
                <a:sym typeface="Open Sans"/>
                <a:hlinkClick r:id="rId3" tooltip="https://arxiv.org/pdf/1801.09536.pdf"/>
              </a:rPr>
              <a:t>A S</a:t>
            </a:r>
            <a:r>
              <a:rPr lang="en-US" sz="3399" u="sng">
                <a:solidFill>
                  <a:srgbClr val="FFFFFF"/>
                </a:solidFill>
                <a:latin typeface="Open Sans"/>
                <a:ea typeface="Open Sans"/>
                <a:cs typeface="Open Sans"/>
                <a:sym typeface="Open Sans"/>
                <a:hlinkClick r:id="rId4" tooltip="https://arxiv.org/pdf/1801.09536.pdf"/>
              </a:rPr>
              <a:t>urvey o</a:t>
            </a:r>
            <a:r>
              <a:rPr lang="en-US" sz="3399" u="sng">
                <a:solidFill>
                  <a:srgbClr val="FFFFFF"/>
                </a:solidFill>
                <a:latin typeface="Open Sans"/>
                <a:ea typeface="Open Sans"/>
                <a:cs typeface="Open Sans"/>
                <a:sym typeface="Open Sans"/>
                <a:hlinkClick r:id="rId5" tooltip="https://arxiv.org/pdf/1801.09536.pdf"/>
              </a:rPr>
              <a:t>f Word Embedd</a:t>
            </a:r>
            <a:r>
              <a:rPr lang="en-US" sz="3399" u="sng">
                <a:solidFill>
                  <a:srgbClr val="FFFFFF"/>
                </a:solidFill>
                <a:latin typeface="Open Sans"/>
                <a:ea typeface="Open Sans"/>
                <a:cs typeface="Open Sans"/>
                <a:sym typeface="Open Sans"/>
                <a:hlinkClick r:id="rId6" tooltip="https://arxiv.org/pdf/1801.09536.pdf"/>
              </a:rPr>
              <a:t>ings Evaluation Methods</a:t>
            </a:r>
          </a:p>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7" tooltip="https://aclanthology.org/D15-1036.pdf"/>
              </a:rPr>
              <a:t>[3] </a:t>
            </a:r>
            <a:r>
              <a:rPr lang="en-US" sz="3399" u="sng">
                <a:solidFill>
                  <a:srgbClr val="FFFFFF"/>
                </a:solidFill>
                <a:latin typeface="Open Sans"/>
                <a:ea typeface="Open Sans"/>
                <a:cs typeface="Open Sans"/>
                <a:sym typeface="Open Sans"/>
                <a:hlinkClick r:id="rId8" tooltip="https://aclanthology.org/D15-1036.pdf"/>
              </a:rPr>
              <a:t>Evaluation methods for unsupervised word embeddings</a:t>
            </a:r>
          </a:p>
          <a:p>
            <a:pPr algn="l">
              <a:lnSpc>
                <a:spcPts val="4759"/>
              </a:lnSpc>
            </a:pPr>
          </a:p>
          <a:p>
            <a:pPr algn="l" marL="734059" indent="-367030" lvl="1">
              <a:lnSpc>
                <a:spcPts val="4759"/>
              </a:lnSpc>
              <a:spcBef>
                <a:spcPct val="0"/>
              </a:spcBef>
              <a:buFont typeface="Arial"/>
              <a:buChar char="•"/>
            </a:pPr>
            <a:r>
              <a:rPr lang="en-US" sz="3399" u="sng">
                <a:solidFill>
                  <a:srgbClr val="FFFFFF"/>
                </a:solidFill>
                <a:latin typeface="Open Sans"/>
                <a:ea typeface="Open Sans"/>
                <a:cs typeface="Open Sans"/>
                <a:sym typeface="Open Sans"/>
                <a:hlinkClick r:id="rId9" tooltip="https://aclanthology.org/L16-1046/"/>
              </a:rPr>
              <a:t>[4] Word Embedding Evaluation and Combination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DAGRyTnyROo</dc:identifier>
  <dcterms:modified xsi:type="dcterms:W3CDTF">2011-08-01T06:04:30Z</dcterms:modified>
  <cp:revision>1</cp:revision>
  <dc:title>Prsttn_W07</dc:title>
</cp:coreProperties>
</file>