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researchgate.net/profile/Li-Li-86/publication/312402649_Using_LSTM_and_GRU_neural_network_methods_for_traffic_flow_prediction/links/5c20d38d299bf12be3971696/Using-LSTM-and-GRU-neural-network-methods-for-traffic-flow-prediction.pdf" TargetMode="External" Type="http://schemas.openxmlformats.org/officeDocument/2006/relationships/hyperlink"/><Relationship Id="rId3" Target="https://www.mdpi.com/1996-1073/16/12/4739"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bioinf.jku.at/publications/older/2604.pdf" TargetMode="External" Type="http://schemas.openxmlformats.org/officeDocument/2006/relationships/hyperlink"/><Relationship Id="rId3" Target="https://d2l.ai/chapter_recurrent-modern/gru.html" TargetMode="External" Type="http://schemas.openxmlformats.org/officeDocument/2006/relationships/hyperlink"/><Relationship Id="rId4" Target="https://www.researchgate.net/profile/Li-Li-86/publication/312402649_Using_LSTM_and_GRU_neural_network_methods_for_traffic_flow_prediction/links/5c20d38d299bf12be3971696/Using-LSTM-and-GRU-neural-network-methods-for-traffic-flow-prediction.pdf" TargetMode="External" Type="http://schemas.openxmlformats.org/officeDocument/2006/relationships/hyperlink"/><Relationship Id="rId5" Target="https://www.mdpi.com/1996-1073/16/12/4739"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6</a:t>
            </a:r>
          </a:p>
        </p:txBody>
      </p:sp>
      <p:sp>
        <p:nvSpPr>
          <p:cNvPr name="TextBox 4" id="4"/>
          <p:cNvSpPr txBox="true"/>
          <p:nvPr/>
        </p:nvSpPr>
        <p:spPr>
          <a:xfrm rot="0">
            <a:off x="1028700" y="1989746"/>
            <a:ext cx="413298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Contexto</a:t>
            </a:r>
          </a:p>
        </p:txBody>
      </p:sp>
      <p:sp>
        <p:nvSpPr>
          <p:cNvPr name="TextBox 5" id="5"/>
          <p:cNvSpPr txBox="true"/>
          <p:nvPr/>
        </p:nvSpPr>
        <p:spPr>
          <a:xfrm rot="0">
            <a:off x="1580678" y="3722944"/>
            <a:ext cx="14985485" cy="941070"/>
          </a:xfrm>
          <a:prstGeom prst="rect">
            <a:avLst/>
          </a:prstGeom>
        </p:spPr>
        <p:txBody>
          <a:bodyPr anchor="t" rtlCol="false" tIns="0" lIns="0" bIns="0" rIns="0">
            <a:spAutoFit/>
          </a:bodyPr>
          <a:lstStyle/>
          <a:p>
            <a:pPr algn="l">
              <a:lnSpc>
                <a:spcPts val="3780"/>
              </a:lnSpc>
              <a:spcBef>
                <a:spcPct val="0"/>
              </a:spcBef>
            </a:pPr>
            <a:r>
              <a:rPr lang="en-US" sz="2700">
                <a:solidFill>
                  <a:srgbClr val="FFFFFF"/>
                </a:solidFill>
                <a:latin typeface="Open Sans"/>
                <a:ea typeface="Open Sans"/>
                <a:cs typeface="Open Sans"/>
                <a:sym typeface="Open Sans"/>
              </a:rPr>
              <a:t>En esta presentación se comparan los papers proporcionados, que tratan de los modelos de RNN LSTM y GRU.</a:t>
            </a:r>
          </a:p>
        </p:txBody>
      </p:sp>
      <p:sp>
        <p:nvSpPr>
          <p:cNvPr name="TextBox 6" id="6"/>
          <p:cNvSpPr txBox="true"/>
          <p:nvPr/>
        </p:nvSpPr>
        <p:spPr>
          <a:xfrm rot="0">
            <a:off x="1028700" y="6300505"/>
            <a:ext cx="11653819"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Metodología de búsqueda</a:t>
            </a:r>
          </a:p>
        </p:txBody>
      </p:sp>
      <p:sp>
        <p:nvSpPr>
          <p:cNvPr name="TextBox 7" id="7"/>
          <p:cNvSpPr txBox="true"/>
          <p:nvPr/>
        </p:nvSpPr>
        <p:spPr>
          <a:xfrm rot="0">
            <a:off x="1580678" y="8033702"/>
            <a:ext cx="14985485" cy="464820"/>
          </a:xfrm>
          <a:prstGeom prst="rect">
            <a:avLst/>
          </a:prstGeom>
        </p:spPr>
        <p:txBody>
          <a:bodyPr anchor="t" rtlCol="false" tIns="0" lIns="0" bIns="0" rIns="0">
            <a:spAutoFit/>
          </a:bodyPr>
          <a:lstStyle/>
          <a:p>
            <a:pPr algn="l">
              <a:lnSpc>
                <a:spcPts val="3779"/>
              </a:lnSpc>
              <a:spcBef>
                <a:spcPct val="0"/>
              </a:spcBef>
            </a:pPr>
            <a:r>
              <a:rPr lang="en-US" sz="2700">
                <a:solidFill>
                  <a:srgbClr val="FFFFFF"/>
                </a:solidFill>
                <a:latin typeface="Open Sans"/>
                <a:ea typeface="Open Sans"/>
                <a:cs typeface="Open Sans"/>
                <a:sym typeface="Open Sans"/>
              </a:rPr>
              <a:t>Texto encontrado en Google Scholar. Traté de buscar algún paper que incluyera LSTM y GRU.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1580678" y="3722944"/>
            <a:ext cx="14985485" cy="5980429"/>
          </a:xfrm>
          <a:prstGeom prst="rect">
            <a:avLst/>
          </a:prstGeom>
        </p:spPr>
        <p:txBody>
          <a:bodyPr anchor="t" rtlCol="false" tIns="0" lIns="0" bIns="0" rIns="0">
            <a:spAutoFit/>
          </a:bodyPr>
          <a:lstStyle/>
          <a:p>
            <a:pPr algn="just" marL="561344" indent="-280672" lvl="1">
              <a:lnSpc>
                <a:spcPts val="3640"/>
              </a:lnSpc>
              <a:buFont typeface="Arial"/>
              <a:buChar char="•"/>
            </a:pPr>
            <a:r>
              <a:rPr lang="en-US" b="true" sz="2600">
                <a:solidFill>
                  <a:srgbClr val="FFFFFF"/>
                </a:solidFill>
                <a:latin typeface="Open Sans Bold"/>
                <a:ea typeface="Open Sans Bold"/>
                <a:cs typeface="Open Sans Bold"/>
                <a:sym typeface="Open Sans Bold"/>
              </a:rPr>
              <a:t>NN: </a:t>
            </a:r>
            <a:r>
              <a:rPr lang="en-US" sz="2600">
                <a:solidFill>
                  <a:srgbClr val="FFFFFF"/>
                </a:solidFill>
                <a:latin typeface="Open Sans"/>
                <a:ea typeface="Open Sans"/>
                <a:cs typeface="Open Sans"/>
                <a:sym typeface="Open Sans"/>
              </a:rPr>
              <a:t>Neural Networks.</a:t>
            </a:r>
          </a:p>
          <a:p>
            <a:pPr algn="just" marL="561344" indent="-280672" lvl="1">
              <a:lnSpc>
                <a:spcPts val="3640"/>
              </a:lnSpc>
              <a:buFont typeface="Arial"/>
              <a:buChar char="•"/>
            </a:pPr>
            <a:r>
              <a:rPr lang="en-US" b="true" sz="2600">
                <a:solidFill>
                  <a:srgbClr val="FFFFFF"/>
                </a:solidFill>
                <a:latin typeface="Open Sans Bold"/>
                <a:ea typeface="Open Sans Bold"/>
                <a:cs typeface="Open Sans Bold"/>
                <a:sym typeface="Open Sans Bold"/>
              </a:rPr>
              <a:t>RNN (Recurrent Neural Network)</a:t>
            </a:r>
            <a:r>
              <a:rPr lang="en-US" sz="2600">
                <a:solidFill>
                  <a:srgbClr val="FFFFFF"/>
                </a:solidFill>
                <a:latin typeface="Open Sans"/>
                <a:ea typeface="Open Sans"/>
                <a:cs typeface="Open Sans"/>
                <a:sym typeface="Open Sans"/>
              </a:rPr>
              <a:t>: tipo de red neuronal artificial que utiliza datos secuenciales o datos de series temporales. Estos algoritmos de deep learning se usan comúnmente para problemas ordinarios o temporales como traducción de idiomas o procesamiento del lenguaje natural (NLP). A diferencia de las </a:t>
            </a:r>
            <a:r>
              <a:rPr lang="en-US" sz="2600" i="true">
                <a:solidFill>
                  <a:srgbClr val="FFFFFF"/>
                </a:solidFill>
                <a:latin typeface="Open Sans Italics"/>
                <a:ea typeface="Open Sans Italics"/>
                <a:cs typeface="Open Sans Italics"/>
                <a:sym typeface="Open Sans Italics"/>
              </a:rPr>
              <a:t>Feedforward </a:t>
            </a:r>
            <a:r>
              <a:rPr lang="en-US" sz="2600">
                <a:solidFill>
                  <a:srgbClr val="FFFFFF"/>
                </a:solidFill>
                <a:latin typeface="Open Sans"/>
                <a:ea typeface="Open Sans"/>
                <a:cs typeface="Open Sans"/>
                <a:sym typeface="Open Sans"/>
              </a:rPr>
              <a:t>NN, que procesan datos en una sola pasada, las RNN procesan datos en múltiples pasos de tiempo.</a:t>
            </a:r>
          </a:p>
          <a:p>
            <a:pPr algn="just" marL="561344" indent="-280672" lvl="1">
              <a:lnSpc>
                <a:spcPts val="3640"/>
              </a:lnSpc>
              <a:buFont typeface="Arial"/>
              <a:buChar char="•"/>
            </a:pPr>
            <a:r>
              <a:rPr lang="en-US" b="true" sz="2600">
                <a:solidFill>
                  <a:srgbClr val="FFFFFF"/>
                </a:solidFill>
                <a:latin typeface="Open Sans Bold"/>
                <a:ea typeface="Open Sans Bold"/>
                <a:cs typeface="Open Sans Bold"/>
                <a:sym typeface="Open Sans Bold"/>
              </a:rPr>
              <a:t>Vanishing/Exploding gradient Problem: </a:t>
            </a:r>
            <a:r>
              <a:rPr lang="en-US" sz="2600">
                <a:solidFill>
                  <a:srgbClr val="FFFFFF"/>
                </a:solidFill>
                <a:latin typeface="Open Sans"/>
                <a:ea typeface="Open Sans"/>
                <a:cs typeface="Open Sans"/>
                <a:sym typeface="Open Sans"/>
              </a:rPr>
              <a:t>Se produce cuando los gradientes de pérdida de la red con respecto a los parámetros (weights) se vuelven excesivamente grandes o demasiado pequeños. Puede provocar inestabilidad numérica y la incapacidad de la red para converger a una solución adecuada.</a:t>
            </a:r>
          </a:p>
          <a:p>
            <a:pPr algn="just" marL="561344" indent="-280672" lvl="1">
              <a:lnSpc>
                <a:spcPts val="3640"/>
              </a:lnSpc>
              <a:buFont typeface="Arial"/>
              <a:buChar char="•"/>
            </a:pPr>
            <a:r>
              <a:rPr lang="en-US" b="true" sz="2600">
                <a:solidFill>
                  <a:srgbClr val="FFFFFF"/>
                </a:solidFill>
                <a:latin typeface="Open Sans Bold"/>
                <a:ea typeface="Open Sans Bold"/>
                <a:cs typeface="Open Sans Bold"/>
                <a:sym typeface="Open Sans Bold"/>
              </a:rPr>
              <a:t>MAE</a:t>
            </a:r>
            <a:r>
              <a:rPr lang="en-US" sz="2600">
                <a:solidFill>
                  <a:srgbClr val="FFFFFF"/>
                </a:solidFill>
                <a:latin typeface="Open Sans"/>
                <a:ea typeface="Open Sans"/>
                <a:cs typeface="Open Sans"/>
                <a:sym typeface="Open Sans"/>
              </a:rPr>
              <a:t>: Mean Absolute Error.</a:t>
            </a:r>
          </a:p>
          <a:p>
            <a:pPr algn="just" marL="561344" indent="-280672" lvl="1">
              <a:lnSpc>
                <a:spcPts val="3640"/>
              </a:lnSpc>
              <a:buFont typeface="Arial"/>
              <a:buChar char="•"/>
            </a:pPr>
            <a:r>
              <a:rPr lang="en-US" b="true" sz="2600">
                <a:solidFill>
                  <a:srgbClr val="FFFFFF"/>
                </a:solidFill>
                <a:latin typeface="Open Sans Bold"/>
                <a:ea typeface="Open Sans Bold"/>
                <a:cs typeface="Open Sans Bold"/>
                <a:sym typeface="Open Sans Bold"/>
              </a:rPr>
              <a:t>MSE</a:t>
            </a:r>
            <a:r>
              <a:rPr lang="en-US" sz="2600">
                <a:solidFill>
                  <a:srgbClr val="FFFFFF"/>
                </a:solidFill>
                <a:latin typeface="Open Sans"/>
                <a:ea typeface="Open Sans"/>
                <a:cs typeface="Open Sans"/>
                <a:sym typeface="Open Sans"/>
              </a:rPr>
              <a:t>: Mean Square Error.</a:t>
            </a:r>
          </a:p>
          <a:p>
            <a:pPr algn="just" marL="561344" indent="-280672" lvl="1">
              <a:lnSpc>
                <a:spcPts val="3640"/>
              </a:lnSpc>
              <a:spcBef>
                <a:spcPct val="0"/>
              </a:spcBef>
              <a:buFont typeface="Arial"/>
              <a:buChar char="•"/>
            </a:pPr>
            <a:r>
              <a:rPr lang="en-US" b="true" sz="2600">
                <a:solidFill>
                  <a:srgbClr val="FFFFFF"/>
                </a:solidFill>
                <a:latin typeface="Open Sans Bold"/>
                <a:ea typeface="Open Sans Bold"/>
                <a:cs typeface="Open Sans Bold"/>
                <a:sym typeface="Open Sans Bold"/>
              </a:rPr>
              <a:t>RMSE</a:t>
            </a:r>
            <a:r>
              <a:rPr lang="en-US" sz="2600">
                <a:solidFill>
                  <a:srgbClr val="FFFFFF"/>
                </a:solidFill>
                <a:latin typeface="Open Sans"/>
                <a:ea typeface="Open Sans"/>
                <a:cs typeface="Open Sans"/>
                <a:sym typeface="Open Sans"/>
              </a:rPr>
              <a:t>: Root Mean Square Error.</a:t>
            </a:r>
          </a:p>
        </p:txBody>
      </p:sp>
      <p:sp>
        <p:nvSpPr>
          <p:cNvPr name="Freeform 3" id="3"/>
          <p:cNvSpPr/>
          <p:nvPr/>
        </p:nvSpPr>
        <p:spPr>
          <a:xfrm flipH="false" flipV="false" rot="0">
            <a:off x="10108825" y="8017406"/>
            <a:ext cx="3838860" cy="1032132"/>
          </a:xfrm>
          <a:custGeom>
            <a:avLst/>
            <a:gdLst/>
            <a:ahLst/>
            <a:cxnLst/>
            <a:rect r="r" b="b" t="t" l="l"/>
            <a:pathLst>
              <a:path h="1032132" w="3838860">
                <a:moveTo>
                  <a:pt x="0" y="0"/>
                </a:moveTo>
                <a:lnTo>
                  <a:pt x="3838860" y="0"/>
                </a:lnTo>
                <a:lnTo>
                  <a:pt x="3838860" y="1032132"/>
                </a:lnTo>
                <a:lnTo>
                  <a:pt x="0" y="1032132"/>
                </a:lnTo>
                <a:lnTo>
                  <a:pt x="0" y="0"/>
                </a:lnTo>
                <a:close/>
              </a:path>
            </a:pathLst>
          </a:custGeom>
          <a:blipFill>
            <a:blip r:embed="rId2"/>
            <a:stretch>
              <a:fillRect l="-201" t="-9788" r="0" b="-130939"/>
            </a:stretch>
          </a:blipFill>
        </p:spPr>
      </p:sp>
      <p:sp>
        <p:nvSpPr>
          <p:cNvPr name="Freeform 4" id="4"/>
          <p:cNvSpPr/>
          <p:nvPr/>
        </p:nvSpPr>
        <p:spPr>
          <a:xfrm flipH="false" flipV="false" rot="0">
            <a:off x="6532807" y="8017406"/>
            <a:ext cx="3576018" cy="1085610"/>
          </a:xfrm>
          <a:custGeom>
            <a:avLst/>
            <a:gdLst/>
            <a:ahLst/>
            <a:cxnLst/>
            <a:rect r="r" b="b" t="t" l="l"/>
            <a:pathLst>
              <a:path h="1085610" w="3576018">
                <a:moveTo>
                  <a:pt x="0" y="0"/>
                </a:moveTo>
                <a:lnTo>
                  <a:pt x="3576018" y="0"/>
                </a:lnTo>
                <a:lnTo>
                  <a:pt x="3576018" y="1085610"/>
                </a:lnTo>
                <a:lnTo>
                  <a:pt x="0" y="1085610"/>
                </a:lnTo>
                <a:lnTo>
                  <a:pt x="0" y="0"/>
                </a:lnTo>
                <a:close/>
              </a:path>
            </a:pathLst>
          </a:custGeom>
          <a:blipFill>
            <a:blip r:embed="rId2"/>
            <a:stretch>
              <a:fillRect l="-2907" t="-107243" r="0" b="-11714"/>
            </a:stretch>
          </a:blipFill>
        </p:spPr>
      </p:sp>
      <p:sp>
        <p:nvSpPr>
          <p:cNvPr name="Freeform 5" id="5"/>
          <p:cNvSpPr/>
          <p:nvPr/>
        </p:nvSpPr>
        <p:spPr>
          <a:xfrm flipH="false" flipV="false" rot="0">
            <a:off x="13947685" y="8017406"/>
            <a:ext cx="3248417" cy="1032132"/>
          </a:xfrm>
          <a:custGeom>
            <a:avLst/>
            <a:gdLst/>
            <a:ahLst/>
            <a:cxnLst/>
            <a:rect r="r" b="b" t="t" l="l"/>
            <a:pathLst>
              <a:path h="1032132" w="3248417">
                <a:moveTo>
                  <a:pt x="0" y="0"/>
                </a:moveTo>
                <a:lnTo>
                  <a:pt x="3248417" y="0"/>
                </a:lnTo>
                <a:lnTo>
                  <a:pt x="3248417" y="1032132"/>
                </a:lnTo>
                <a:lnTo>
                  <a:pt x="0" y="1032132"/>
                </a:lnTo>
                <a:lnTo>
                  <a:pt x="0" y="0"/>
                </a:lnTo>
                <a:close/>
              </a:path>
            </a:pathLst>
          </a:custGeom>
          <a:blipFill>
            <a:blip r:embed="rId3"/>
            <a:stretch>
              <a:fillRect l="0" t="0" r="0" b="0"/>
            </a:stretch>
          </a:blipFill>
        </p:spPr>
      </p:sp>
      <p:sp>
        <p:nvSpPr>
          <p:cNvPr name="TextBox 6" id="6"/>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7" id="7"/>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Week 6</a:t>
            </a:r>
          </a:p>
        </p:txBody>
      </p:sp>
      <p:sp>
        <p:nvSpPr>
          <p:cNvPr name="TextBox 8" id="8"/>
          <p:cNvSpPr txBox="true"/>
          <p:nvPr/>
        </p:nvSpPr>
        <p:spPr>
          <a:xfrm rot="0">
            <a:off x="1028700" y="1989746"/>
            <a:ext cx="10236035"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Términos Preliminares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Week 6</a:t>
            </a:r>
          </a:p>
        </p:txBody>
      </p:sp>
      <p:sp>
        <p:nvSpPr>
          <p:cNvPr name="TextBox 4" id="4"/>
          <p:cNvSpPr txBox="true"/>
          <p:nvPr/>
        </p:nvSpPr>
        <p:spPr>
          <a:xfrm rot="0">
            <a:off x="1028700" y="1989746"/>
            <a:ext cx="10236035"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Términos Preliminares</a:t>
            </a:r>
          </a:p>
        </p:txBody>
      </p:sp>
      <p:sp>
        <p:nvSpPr>
          <p:cNvPr name="TextBox 5" id="5"/>
          <p:cNvSpPr txBox="true"/>
          <p:nvPr/>
        </p:nvSpPr>
        <p:spPr>
          <a:xfrm rot="0">
            <a:off x="1580678" y="3741994"/>
            <a:ext cx="14985485" cy="5885814"/>
          </a:xfrm>
          <a:prstGeom prst="rect">
            <a:avLst/>
          </a:prstGeom>
        </p:spPr>
        <p:txBody>
          <a:bodyPr anchor="t" rtlCol="false" tIns="0" lIns="0" bIns="0" rIns="0">
            <a:spAutoFit/>
          </a:bodyPr>
          <a:lstStyle/>
          <a:p>
            <a:pPr algn="just" marL="474986" indent="-237493" lvl="1">
              <a:lnSpc>
                <a:spcPts val="3080"/>
              </a:lnSpc>
              <a:buFont typeface="Arial"/>
              <a:buChar char="•"/>
            </a:pPr>
            <a:r>
              <a:rPr lang="en-US" b="true" sz="2200">
                <a:solidFill>
                  <a:srgbClr val="FFFFFF"/>
                </a:solidFill>
                <a:latin typeface="Open Sans Bold"/>
                <a:ea typeface="Open Sans Bold"/>
                <a:cs typeface="Open Sans Bold"/>
                <a:sym typeface="Open Sans Bold"/>
              </a:rPr>
              <a:t>LSTM (Long Short-Term Memory): </a:t>
            </a:r>
            <a:r>
              <a:rPr lang="en-US" sz="2200">
                <a:solidFill>
                  <a:srgbClr val="FFFFFF"/>
                </a:solidFill>
                <a:latin typeface="Open Sans"/>
                <a:ea typeface="Open Sans"/>
                <a:cs typeface="Open Sans"/>
                <a:sym typeface="Open Sans"/>
              </a:rPr>
              <a:t>Un tipo de RNN diseñado para evitar los problemas de vanishing y exploding gradient problems.</a:t>
            </a:r>
          </a:p>
          <a:p>
            <a:pPr algn="just" marL="474986" indent="-237493" lvl="1">
              <a:lnSpc>
                <a:spcPts val="3080"/>
              </a:lnSpc>
              <a:buFont typeface="Arial"/>
              <a:buChar char="•"/>
            </a:pPr>
            <a:r>
              <a:rPr lang="en-US" b="true" sz="2200">
                <a:solidFill>
                  <a:srgbClr val="FFFFFF"/>
                </a:solidFill>
                <a:latin typeface="Open Sans Bold"/>
                <a:ea typeface="Open Sans Bold"/>
                <a:cs typeface="Open Sans Bold"/>
                <a:sym typeface="Open Sans Bold"/>
              </a:rPr>
              <a:t>BPTT: </a:t>
            </a:r>
            <a:r>
              <a:rPr lang="en-US" sz="2200">
                <a:solidFill>
                  <a:srgbClr val="FFFFFF"/>
                </a:solidFill>
                <a:latin typeface="Open Sans"/>
                <a:ea typeface="Open Sans"/>
                <a:cs typeface="Open Sans"/>
                <a:sym typeface="Open Sans"/>
              </a:rPr>
              <a:t>Back-Propagation Through Time.</a:t>
            </a:r>
          </a:p>
          <a:p>
            <a:pPr algn="just" marL="474986" indent="-237493" lvl="1">
              <a:lnSpc>
                <a:spcPts val="3080"/>
              </a:lnSpc>
              <a:buFont typeface="Arial"/>
              <a:buChar char="•"/>
            </a:pPr>
            <a:r>
              <a:rPr lang="en-US" b="true" sz="2200">
                <a:solidFill>
                  <a:srgbClr val="FFFFFF"/>
                </a:solidFill>
                <a:latin typeface="Open Sans Bold"/>
                <a:ea typeface="Open Sans Bold"/>
                <a:cs typeface="Open Sans Bold"/>
                <a:sym typeface="Open Sans Bold"/>
              </a:rPr>
              <a:t>RTRL: </a:t>
            </a:r>
            <a:r>
              <a:rPr lang="en-US" sz="2200">
                <a:solidFill>
                  <a:srgbClr val="FFFFFF"/>
                </a:solidFill>
                <a:latin typeface="Open Sans"/>
                <a:ea typeface="Open Sans"/>
                <a:cs typeface="Open Sans"/>
                <a:sym typeface="Open Sans"/>
              </a:rPr>
              <a:t>Real-Time Recurrent Learning. </a:t>
            </a:r>
          </a:p>
          <a:p>
            <a:pPr algn="just" marL="474986" indent="-237493" lvl="1">
              <a:lnSpc>
                <a:spcPts val="3080"/>
              </a:lnSpc>
              <a:buFont typeface="Arial"/>
              <a:buChar char="•"/>
            </a:pPr>
            <a:r>
              <a:rPr lang="en-US" b="true" sz="2200">
                <a:solidFill>
                  <a:srgbClr val="FFFFFF"/>
                </a:solidFill>
                <a:latin typeface="Open Sans Bold"/>
                <a:ea typeface="Open Sans Bold"/>
                <a:cs typeface="Open Sans Bold"/>
                <a:sym typeface="Open Sans Bold"/>
              </a:rPr>
              <a:t>ARIMA</a:t>
            </a:r>
            <a:r>
              <a:rPr lang="en-US" sz="2200">
                <a:solidFill>
                  <a:srgbClr val="FFFFFF"/>
                </a:solidFill>
                <a:latin typeface="Open Sans"/>
                <a:ea typeface="Open Sans"/>
                <a:cs typeface="Open Sans"/>
                <a:sym typeface="Open Sans"/>
              </a:rPr>
              <a:t>: autoregressive integrated moving average. Predice valores futuros basándose en valores pasados. ARIMA utiliza promedios móviles rezagados para suavizar los datos de series temporales.</a:t>
            </a:r>
          </a:p>
          <a:p>
            <a:pPr algn="just" marL="474986" indent="-237493" lvl="1">
              <a:lnSpc>
                <a:spcPts val="3080"/>
              </a:lnSpc>
              <a:buFont typeface="Arial"/>
              <a:buChar char="•"/>
            </a:pPr>
            <a:r>
              <a:rPr lang="en-US" b="true" sz="2200">
                <a:solidFill>
                  <a:srgbClr val="FFFFFF"/>
                </a:solidFill>
                <a:latin typeface="Open Sans Bold"/>
                <a:ea typeface="Open Sans Bold"/>
                <a:cs typeface="Open Sans Bold"/>
                <a:sym typeface="Open Sans Bold"/>
              </a:rPr>
              <a:t>CEF (Constant Error Flow: Incluído en LSTM): </a:t>
            </a:r>
            <a:r>
              <a:rPr lang="en-US" sz="2200">
                <a:solidFill>
                  <a:srgbClr val="FFFFFF"/>
                </a:solidFill>
                <a:latin typeface="Open Sans"/>
                <a:ea typeface="Open Sans"/>
                <a:cs typeface="Open Sans"/>
                <a:sym typeface="Open Sans"/>
              </a:rPr>
              <a:t>está diseñado para abordar el problema del desvanecimiento del gradiente en las RNN tradicionales, permitiendo que la información fluya a través de la red de manera más estable durante el entrenamiento.</a:t>
            </a:r>
          </a:p>
          <a:p>
            <a:pPr algn="just" marL="474986" indent="-237493" lvl="1">
              <a:lnSpc>
                <a:spcPts val="3080"/>
              </a:lnSpc>
              <a:buFont typeface="Arial"/>
              <a:buChar char="•"/>
            </a:pPr>
            <a:r>
              <a:rPr lang="en-US" b="true" sz="2200">
                <a:solidFill>
                  <a:srgbClr val="FFFFFF"/>
                </a:solidFill>
                <a:latin typeface="Open Sans Bold"/>
                <a:ea typeface="Open Sans Bold"/>
                <a:cs typeface="Open Sans Bold"/>
                <a:sym typeface="Open Sans Bold"/>
              </a:rPr>
              <a:t>CEC (Constant Error Carrousel</a:t>
            </a:r>
            <a:r>
              <a:rPr lang="en-US" sz="2200">
                <a:solidFill>
                  <a:srgbClr val="FFFFFF"/>
                </a:solidFill>
                <a:latin typeface="Open Sans"/>
                <a:ea typeface="Open Sans"/>
                <a:cs typeface="Open Sans"/>
                <a:sym typeface="Open Sans"/>
              </a:rPr>
              <a:t>): Utilizado para manejar el problema del desvanecimiento del gradiente en redes neuronales que trabajan con secuencias largas.</a:t>
            </a:r>
          </a:p>
          <a:p>
            <a:pPr algn="just">
              <a:lnSpc>
                <a:spcPts val="3080"/>
              </a:lnSpc>
              <a:spcBef>
                <a:spcPct val="0"/>
              </a:spcBef>
            </a:pPr>
            <a:r>
              <a:rPr lang="en-US" sz="2200">
                <a:solidFill>
                  <a:srgbClr val="FFFFFF"/>
                </a:solidFill>
                <a:latin typeface="Open Sans"/>
                <a:ea typeface="Open Sans"/>
                <a:cs typeface="Open Sans"/>
                <a:sym typeface="Open Sans"/>
              </a:rPr>
              <a:t>*CEF en las LSTM se centra en mantener un flujo constante de información a través de una celda de estado, mientras que el CEC es una estrategia similar en el sentido de mantener la información a través de la red, pero el enfoque y los detalles pueden variar. Ambos métodos tienen el objetivo común de preservar información a lo largo de secuencias y mejorar la capacidad de la red para aprender dependencias a largo plazo.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6</a:t>
            </a:r>
          </a:p>
        </p:txBody>
      </p:sp>
      <p:sp>
        <p:nvSpPr>
          <p:cNvPr name="TextBox 4" id="4"/>
          <p:cNvSpPr txBox="true"/>
          <p:nvPr/>
        </p:nvSpPr>
        <p:spPr>
          <a:xfrm rot="0">
            <a:off x="1028700" y="1712148"/>
            <a:ext cx="3560762" cy="588574"/>
          </a:xfrm>
          <a:prstGeom prst="rect">
            <a:avLst/>
          </a:prstGeom>
        </p:spPr>
        <p:txBody>
          <a:bodyPr anchor="t" rtlCol="false" tIns="0" lIns="0" bIns="0" rIns="0">
            <a:spAutoFit/>
          </a:bodyPr>
          <a:lstStyle/>
          <a:p>
            <a:pPr algn="l">
              <a:lnSpc>
                <a:spcPts val="4833"/>
              </a:lnSpc>
              <a:spcBef>
                <a:spcPct val="0"/>
              </a:spcBef>
            </a:pPr>
            <a:r>
              <a:rPr lang="en-US" sz="3452" b="true">
                <a:solidFill>
                  <a:srgbClr val="FFFFFF"/>
                </a:solidFill>
                <a:latin typeface="Open Sans Bold"/>
                <a:ea typeface="Open Sans Bold"/>
                <a:cs typeface="Open Sans Bold"/>
                <a:sym typeface="Open Sans Bold"/>
              </a:rPr>
              <a:t>Comparación [1]</a:t>
            </a:r>
          </a:p>
        </p:txBody>
      </p:sp>
      <p:sp>
        <p:nvSpPr>
          <p:cNvPr name="TextBox 5" id="5"/>
          <p:cNvSpPr txBox="true"/>
          <p:nvPr/>
        </p:nvSpPr>
        <p:spPr>
          <a:xfrm rot="0">
            <a:off x="1028700" y="2554343"/>
            <a:ext cx="16446102" cy="3261377"/>
          </a:xfrm>
          <a:prstGeom prst="rect">
            <a:avLst/>
          </a:prstGeom>
        </p:spPr>
        <p:txBody>
          <a:bodyPr anchor="t" rtlCol="false" tIns="0" lIns="0" bIns="0" rIns="0">
            <a:spAutoFit/>
          </a:bodyPr>
          <a:lstStyle/>
          <a:p>
            <a:pPr algn="l">
              <a:lnSpc>
                <a:spcPts val="4337"/>
              </a:lnSpc>
              <a:spcBef>
                <a:spcPct val="0"/>
              </a:spcBef>
            </a:pPr>
            <a:r>
              <a:rPr lang="en-US" sz="3097">
                <a:solidFill>
                  <a:srgbClr val="FFFFFF"/>
                </a:solidFill>
                <a:latin typeface="Open Sans"/>
                <a:ea typeface="Open Sans"/>
                <a:cs typeface="Open Sans"/>
                <a:sym typeface="Open Sans"/>
              </a:rPr>
              <a:t>En esta ocación, me centraré en realizar una comparativa entre el último texto proporcionado, “</a:t>
            </a:r>
            <a:r>
              <a:rPr lang="en-US" sz="3097" u="sng">
                <a:solidFill>
                  <a:srgbClr val="FFFFFF"/>
                </a:solidFill>
                <a:latin typeface="Open Sans"/>
                <a:ea typeface="Open Sans"/>
                <a:cs typeface="Open Sans"/>
                <a:sym typeface="Open Sans"/>
                <a:hlinkClick r:id="rId2" tooltip="https://www.researchgate.net/profile/Li-Li-86/publication/312402649_Using_LSTM_and_GRU_neural_network_methods_for_traffic_flow_prediction/links/5c20d38d299bf12be3971696/Using-LSTM-and-GRU-neural-network-methods-for-traffic-flow-prediction.pdf"/>
              </a:rPr>
              <a:t>Using LSTM and GRU neural network methods for traffic flow prediction</a:t>
            </a:r>
            <a:r>
              <a:rPr lang="en-US" sz="3097">
                <a:solidFill>
                  <a:srgbClr val="FFFFFF"/>
                </a:solidFill>
                <a:latin typeface="Open Sans"/>
                <a:ea typeface="Open Sans"/>
                <a:cs typeface="Open Sans"/>
                <a:sym typeface="Open Sans"/>
              </a:rPr>
              <a:t>” (Ref. 3) y el que encontré, “</a:t>
            </a:r>
            <a:r>
              <a:rPr lang="en-US" sz="3097" u="sng">
                <a:solidFill>
                  <a:srgbClr val="FFFFFF"/>
                </a:solidFill>
                <a:latin typeface="Open Sans"/>
                <a:ea typeface="Open Sans"/>
                <a:cs typeface="Open Sans"/>
                <a:sym typeface="Open Sans"/>
                <a:hlinkClick r:id="rId3" tooltip="https://www.mdpi.com/1996-1073/16/12/4739"/>
              </a:rPr>
              <a:t>Peak Electrical Energy Consumption Prediction by ARIMA, LSTM, GRU, ARIMA-LSTM and ARIMA-GRU Approaches </a:t>
            </a:r>
            <a:r>
              <a:rPr lang="en-US" sz="3097">
                <a:solidFill>
                  <a:srgbClr val="FFFFFF"/>
                </a:solidFill>
                <a:latin typeface="Open Sans"/>
                <a:ea typeface="Open Sans"/>
                <a:cs typeface="Open Sans"/>
                <a:sym typeface="Open Sans"/>
              </a:rPr>
              <a:t>” (Ref. 4) debido a que los otros dos papers son solo introducciones a las RNN LSTM y GRU respectivamente y no da mucho para generar esta comparativa.</a:t>
            </a:r>
          </a:p>
        </p:txBody>
      </p:sp>
      <p:sp>
        <p:nvSpPr>
          <p:cNvPr name="TextBox 6" id="6"/>
          <p:cNvSpPr txBox="true"/>
          <p:nvPr/>
        </p:nvSpPr>
        <p:spPr>
          <a:xfrm rot="0">
            <a:off x="1028700" y="5996923"/>
            <a:ext cx="16328549" cy="3261377"/>
          </a:xfrm>
          <a:prstGeom prst="rect">
            <a:avLst/>
          </a:prstGeom>
        </p:spPr>
        <p:txBody>
          <a:bodyPr anchor="t" rtlCol="false" tIns="0" lIns="0" bIns="0" rIns="0">
            <a:spAutoFit/>
          </a:bodyPr>
          <a:lstStyle/>
          <a:p>
            <a:pPr algn="l">
              <a:lnSpc>
                <a:spcPts val="4337"/>
              </a:lnSpc>
              <a:spcBef>
                <a:spcPct val="0"/>
              </a:spcBef>
            </a:pPr>
            <a:r>
              <a:rPr lang="en-US" sz="3097">
                <a:solidFill>
                  <a:srgbClr val="FFFFFF"/>
                </a:solidFill>
                <a:latin typeface="Open Sans"/>
                <a:ea typeface="Open Sans"/>
                <a:cs typeface="Open Sans"/>
                <a:sym typeface="Open Sans"/>
              </a:rPr>
              <a:t>En Ref. 3, el objetivo fue demostrar que, después de un experimento realizado con ARIMA, LSMT y GRU para predecir el tráfico vehicular, estos dos últimos modelos dieron resultados más acertados que los predichos con ARIMA, que es bastante más viejo en comparación. Según menciona, “En promedio, las NN GRU han reducido el MAE a un nivel de aproximadamente 10% que el modelo ARIMA y 5% que el modelo NN LSTM.” Los resultados de este estudio se muestran en la siguiente gráfica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Freeform 2" id="2"/>
          <p:cNvSpPr/>
          <p:nvPr/>
        </p:nvSpPr>
        <p:spPr>
          <a:xfrm flipH="false" flipV="false" rot="0">
            <a:off x="2721506" y="0"/>
            <a:ext cx="13125359" cy="10287000"/>
          </a:xfrm>
          <a:custGeom>
            <a:avLst/>
            <a:gdLst/>
            <a:ahLst/>
            <a:cxnLst/>
            <a:rect r="r" b="b" t="t" l="l"/>
            <a:pathLst>
              <a:path h="10287000" w="13125359">
                <a:moveTo>
                  <a:pt x="0" y="0"/>
                </a:moveTo>
                <a:lnTo>
                  <a:pt x="13125359" y="0"/>
                </a:lnTo>
                <a:lnTo>
                  <a:pt x="13125359" y="10287000"/>
                </a:lnTo>
                <a:lnTo>
                  <a:pt x="0" y="10287000"/>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6</a:t>
            </a:r>
          </a:p>
        </p:txBody>
      </p:sp>
      <p:sp>
        <p:nvSpPr>
          <p:cNvPr name="TextBox 4" id="4"/>
          <p:cNvSpPr txBox="true"/>
          <p:nvPr/>
        </p:nvSpPr>
        <p:spPr>
          <a:xfrm rot="0">
            <a:off x="1028700" y="1712148"/>
            <a:ext cx="3560762" cy="588574"/>
          </a:xfrm>
          <a:prstGeom prst="rect">
            <a:avLst/>
          </a:prstGeom>
        </p:spPr>
        <p:txBody>
          <a:bodyPr anchor="t" rtlCol="false" tIns="0" lIns="0" bIns="0" rIns="0">
            <a:spAutoFit/>
          </a:bodyPr>
          <a:lstStyle/>
          <a:p>
            <a:pPr algn="l">
              <a:lnSpc>
                <a:spcPts val="4833"/>
              </a:lnSpc>
              <a:spcBef>
                <a:spcPct val="0"/>
              </a:spcBef>
            </a:pPr>
            <a:r>
              <a:rPr lang="en-US" sz="3452" b="true">
                <a:solidFill>
                  <a:srgbClr val="FFFFFF"/>
                </a:solidFill>
                <a:latin typeface="Open Sans Bold"/>
                <a:ea typeface="Open Sans Bold"/>
                <a:cs typeface="Open Sans Bold"/>
                <a:sym typeface="Open Sans Bold"/>
              </a:rPr>
              <a:t>Comparación [2]</a:t>
            </a:r>
          </a:p>
        </p:txBody>
      </p:sp>
      <p:sp>
        <p:nvSpPr>
          <p:cNvPr name="TextBox 5" id="5"/>
          <p:cNvSpPr txBox="true"/>
          <p:nvPr/>
        </p:nvSpPr>
        <p:spPr>
          <a:xfrm rot="0">
            <a:off x="1028700" y="2544818"/>
            <a:ext cx="16347448" cy="6179058"/>
          </a:xfrm>
          <a:prstGeom prst="rect">
            <a:avLst/>
          </a:prstGeom>
        </p:spPr>
        <p:txBody>
          <a:bodyPr anchor="t" rtlCol="false" tIns="0" lIns="0" bIns="0" rIns="0">
            <a:spAutoFit/>
          </a:bodyPr>
          <a:lstStyle/>
          <a:p>
            <a:pPr algn="just">
              <a:lnSpc>
                <a:spcPts val="3821"/>
              </a:lnSpc>
            </a:pPr>
            <a:r>
              <a:rPr lang="en-US" sz="2729">
                <a:solidFill>
                  <a:srgbClr val="FFFFFF"/>
                </a:solidFill>
                <a:latin typeface="Open Sans"/>
                <a:ea typeface="Open Sans"/>
                <a:cs typeface="Open Sans"/>
                <a:sym typeface="Open Sans"/>
              </a:rPr>
              <a:t>Parecido a este experimento, se realizó algo parecido pero ahora para tratar de predecir el punto más alto del consumo de electricidad. Además, a comparación de los métodos utilizados en el paper anterior (Ref. 3) (hecho con ARIMA, LSTM y GRU), éste lo realiza, además de con los tres anteriores, con enfoques híbridos ARIMA-LSTM y ARIMA-GRU. </a:t>
            </a:r>
          </a:p>
          <a:p>
            <a:pPr algn="just">
              <a:lnSpc>
                <a:spcPts val="3821"/>
              </a:lnSpc>
            </a:pPr>
            <a:r>
              <a:rPr lang="en-US" sz="2729">
                <a:solidFill>
                  <a:srgbClr val="FFFFFF"/>
                </a:solidFill>
                <a:latin typeface="Open Sans"/>
                <a:ea typeface="Open Sans"/>
                <a:cs typeface="Open Sans"/>
                <a:sym typeface="Open Sans"/>
              </a:rPr>
              <a:t>El consumo pico de energía eléctrica se predijo utilizando enfoques híbridos basados ​​en métodos tradicionales de predicción de series de tiempo (ARIMA) y métodos de aprendizaje profundo LSTM y GRU. El enfoque ARIMA se utilizó para modelar el término de tendencia, mientras que se emplearon enfoques de aprendizaje profundo para interpretar el término de fluctuación, y los resultados de estos modelos se combinaron para proporcionar el resultado final.</a:t>
            </a:r>
          </a:p>
          <a:p>
            <a:pPr algn="just">
              <a:lnSpc>
                <a:spcPts val="3821"/>
              </a:lnSpc>
              <a:spcBef>
                <a:spcPct val="0"/>
              </a:spcBef>
            </a:pPr>
            <a:r>
              <a:rPr lang="en-US" sz="2729">
                <a:solidFill>
                  <a:srgbClr val="FFFFFF"/>
                </a:solidFill>
                <a:latin typeface="Open Sans"/>
                <a:ea typeface="Open Sans"/>
                <a:cs typeface="Open Sans"/>
                <a:sym typeface="Open Sans"/>
              </a:rPr>
              <a:t>Según este paper, el enfoque híbrido ARIMA-LSTM proporcionó el mejor rendimiento de predicción con un RMSE de 7,35, mientras que para el enfoque híbrido ARIMA-GRU, el RMSE fue de 9,60. En general, los enfoques híbridos superaron a los enfoques individuales, como GRU, LSTM y ARIMA, que exhibieron valores de RMSE de 18,11, 18,74 y 49,90, respectivamente.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Freeform 2" id="2"/>
          <p:cNvSpPr/>
          <p:nvPr/>
        </p:nvSpPr>
        <p:spPr>
          <a:xfrm flipH="false" flipV="false" rot="0">
            <a:off x="262936" y="3119979"/>
            <a:ext cx="17669898" cy="6692474"/>
          </a:xfrm>
          <a:custGeom>
            <a:avLst/>
            <a:gdLst/>
            <a:ahLst/>
            <a:cxnLst/>
            <a:rect r="r" b="b" t="t" l="l"/>
            <a:pathLst>
              <a:path h="6692474" w="17669898">
                <a:moveTo>
                  <a:pt x="0" y="0"/>
                </a:moveTo>
                <a:lnTo>
                  <a:pt x="17669898" y="0"/>
                </a:lnTo>
                <a:lnTo>
                  <a:pt x="17669898" y="6692474"/>
                </a:lnTo>
                <a:lnTo>
                  <a:pt x="0" y="6692474"/>
                </a:lnTo>
                <a:lnTo>
                  <a:pt x="0" y="0"/>
                </a:lnTo>
                <a:close/>
              </a:path>
            </a:pathLst>
          </a:custGeom>
          <a:blipFill>
            <a:blip r:embed="rId2"/>
            <a:stretch>
              <a:fillRect l="0" t="0" r="0" b="0"/>
            </a:stretch>
          </a:blipFill>
        </p:spPr>
      </p:sp>
      <p:sp>
        <p:nvSpPr>
          <p:cNvPr name="Freeform 3" id="3"/>
          <p:cNvSpPr/>
          <p:nvPr/>
        </p:nvSpPr>
        <p:spPr>
          <a:xfrm flipH="false" flipV="false" rot="0">
            <a:off x="3447255" y="569844"/>
            <a:ext cx="11301259" cy="1878834"/>
          </a:xfrm>
          <a:custGeom>
            <a:avLst/>
            <a:gdLst/>
            <a:ahLst/>
            <a:cxnLst/>
            <a:rect r="r" b="b" t="t" l="l"/>
            <a:pathLst>
              <a:path h="1878834" w="11301259">
                <a:moveTo>
                  <a:pt x="0" y="0"/>
                </a:moveTo>
                <a:lnTo>
                  <a:pt x="11301259" y="0"/>
                </a:lnTo>
                <a:lnTo>
                  <a:pt x="11301259" y="1878834"/>
                </a:lnTo>
                <a:lnTo>
                  <a:pt x="0" y="1878834"/>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6</a:t>
            </a:r>
          </a:p>
        </p:txBody>
      </p:sp>
      <p:sp>
        <p:nvSpPr>
          <p:cNvPr name="TextBox 4" id="4"/>
          <p:cNvSpPr txBox="true"/>
          <p:nvPr/>
        </p:nvSpPr>
        <p:spPr>
          <a:xfrm rot="0">
            <a:off x="1028700" y="1989746"/>
            <a:ext cx="529241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Referencias</a:t>
            </a:r>
          </a:p>
        </p:txBody>
      </p:sp>
      <p:sp>
        <p:nvSpPr>
          <p:cNvPr name="TextBox 5" id="5"/>
          <p:cNvSpPr txBox="true"/>
          <p:nvPr/>
        </p:nvSpPr>
        <p:spPr>
          <a:xfrm rot="0">
            <a:off x="1580678" y="3713419"/>
            <a:ext cx="14985485"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u="sng">
                <a:solidFill>
                  <a:srgbClr val="FFFFFF"/>
                </a:solidFill>
                <a:latin typeface="Open Sans"/>
                <a:ea typeface="Open Sans"/>
                <a:cs typeface="Open Sans"/>
                <a:sym typeface="Open Sans"/>
                <a:hlinkClick r:id="rId2" tooltip="https://www.bioinf.jku.at/publications/older/2604.pdf"/>
              </a:rPr>
              <a:t>[Ref. 1] Long Sort-Term Memory</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[Ref. 2] </a:t>
            </a:r>
            <a:r>
              <a:rPr lang="en-US" sz="3399" u="sng">
                <a:solidFill>
                  <a:srgbClr val="FFFFFF"/>
                </a:solidFill>
                <a:latin typeface="Open Sans"/>
                <a:ea typeface="Open Sans"/>
                <a:cs typeface="Open Sans"/>
                <a:sym typeface="Open Sans"/>
                <a:hlinkClick r:id="rId3" tooltip="https://d2l.ai/chapter_recurrent-modern/gru.html"/>
              </a:rPr>
              <a:t>Tutorial on GRU</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[Ref. 3] </a:t>
            </a:r>
            <a:r>
              <a:rPr lang="en-US" sz="3399" u="sng">
                <a:solidFill>
                  <a:srgbClr val="FFFFFF"/>
                </a:solidFill>
                <a:latin typeface="Open Sans"/>
                <a:ea typeface="Open Sans"/>
                <a:cs typeface="Open Sans"/>
                <a:sym typeface="Open Sans"/>
                <a:hlinkClick r:id="rId4" tooltip="https://www.researchgate.net/profile/Li-Li-86/publication/312402649_Using_LSTM_and_GRU_neural_network_methods_for_traffic_flow_prediction/links/5c20d38d299bf12be3971696/Using-LSTM-and-GRU-neural-network-methods-for-traffic-flow-prediction.pdf"/>
              </a:rPr>
              <a:t>Using LSTM and GRU neural network methods for traffic flow prediction</a:t>
            </a:r>
          </a:p>
          <a:p>
            <a:pPr algn="l">
              <a:lnSpc>
                <a:spcPts val="4759"/>
              </a:lnSpc>
            </a:pPr>
          </a:p>
          <a:p>
            <a:pPr algn="l" marL="734059" indent="-367030" lvl="1">
              <a:lnSpc>
                <a:spcPts val="4759"/>
              </a:lnSpc>
              <a:spcBef>
                <a:spcPct val="0"/>
              </a:spcBef>
              <a:buFont typeface="Arial"/>
              <a:buChar char="•"/>
            </a:pPr>
            <a:r>
              <a:rPr lang="en-US" sz="3399" u="sng">
                <a:solidFill>
                  <a:srgbClr val="FFFFFF"/>
                </a:solidFill>
                <a:latin typeface="Open Sans"/>
                <a:ea typeface="Open Sans"/>
                <a:cs typeface="Open Sans"/>
                <a:sym typeface="Open Sans"/>
                <a:hlinkClick r:id="rId5" tooltip="https://www.mdpi.com/1996-1073/16/12/4739"/>
              </a:rPr>
              <a:t>[Ref. 4] Peak Electrical Energy Consumption Prediction by ARIMA, LSTM, GRU, ARIMA-LSTM and ARIMA-GRU Approaches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DAGQ9kdrgaM</dc:identifier>
  <dcterms:modified xsi:type="dcterms:W3CDTF">2011-08-01T06:04:30Z</dcterms:modified>
  <cp:revision>1</cp:revision>
  <dc:title>Prsttn_W06</dc:title>
</cp:coreProperties>
</file>