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Open Sans" charset="1" panose="020B0606030504020204"/>
      <p:regular r:id="rId12"/>
    </p:embeddedFont>
    <p:embeddedFont>
      <p:font typeface="Open Sans Bold" charset="1" panose="020B0806030504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https://proceedings.neurips.cc/paper/2017/file/3f5ee243547dee91fbd053c1c4a845aa-Paper.pdf" TargetMode="External" Type="http://schemas.openxmlformats.org/officeDocument/2006/relationships/hyperlink"/><Relationship Id="rId3" Target="https://media.proquest.com/media/hms/PFT/1/MBNNJ?_s=gffnUf2uaR6mZK4Gt89qM%2BdO74M%3D" TargetMode="External" Type="http://schemas.openxmlformats.org/officeDocument/2006/relationships/hyperlink"/><Relationship Id="rId4" Target="https://link.springer.com/article/10.1007/s41095-022-0271-y" TargetMode="External" Type="http://schemas.openxmlformats.org/officeDocument/2006/relationships/hyperlink"/><Relationship Id="rId5" Target="https://ieeexplore.ieee.org/stamp/stamp.jsp?arnumber=10701560" TargetMode="External" Type="http://schemas.openxmlformats.org/officeDocument/2006/relationships/hyperlink"/></Relationships>
</file>

<file path=ppt/slides/slide1.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9</a:t>
            </a:r>
          </a:p>
        </p:txBody>
      </p:sp>
      <p:sp>
        <p:nvSpPr>
          <p:cNvPr name="TextBox 4" id="4"/>
          <p:cNvSpPr txBox="true"/>
          <p:nvPr/>
        </p:nvSpPr>
        <p:spPr>
          <a:xfrm rot="0">
            <a:off x="1028700" y="1989746"/>
            <a:ext cx="413298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Contexto</a:t>
            </a:r>
          </a:p>
        </p:txBody>
      </p:sp>
      <p:sp>
        <p:nvSpPr>
          <p:cNvPr name="TextBox 5" id="5"/>
          <p:cNvSpPr txBox="true"/>
          <p:nvPr/>
        </p:nvSpPr>
        <p:spPr>
          <a:xfrm rot="0">
            <a:off x="1580678" y="3722944"/>
            <a:ext cx="14985485" cy="941070"/>
          </a:xfrm>
          <a:prstGeom prst="rect">
            <a:avLst/>
          </a:prstGeom>
        </p:spPr>
        <p:txBody>
          <a:bodyPr anchor="t" rtlCol="false" tIns="0" lIns="0" bIns="0" rIns="0">
            <a:spAutoFit/>
          </a:bodyPr>
          <a:lstStyle/>
          <a:p>
            <a:pPr algn="l">
              <a:lnSpc>
                <a:spcPts val="3780"/>
              </a:lnSpc>
              <a:spcBef>
                <a:spcPct val="0"/>
              </a:spcBef>
            </a:pPr>
            <a:r>
              <a:rPr lang="en-US" sz="2700">
                <a:solidFill>
                  <a:srgbClr val="FFFFFF"/>
                </a:solidFill>
                <a:latin typeface="Open Sans"/>
                <a:ea typeface="Open Sans"/>
                <a:cs typeface="Open Sans"/>
                <a:sym typeface="Open Sans"/>
              </a:rPr>
              <a:t>En esta presentación se comparan los papers proporcionados, que tratan de los mecanismos de atención. Las comparaciones se centrarán en las referencias 2-4.</a:t>
            </a:r>
          </a:p>
        </p:txBody>
      </p:sp>
      <p:sp>
        <p:nvSpPr>
          <p:cNvPr name="TextBox 6" id="6"/>
          <p:cNvSpPr txBox="true"/>
          <p:nvPr/>
        </p:nvSpPr>
        <p:spPr>
          <a:xfrm rot="0">
            <a:off x="1028700" y="5111689"/>
            <a:ext cx="11653819"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Metodología de búsqueda</a:t>
            </a:r>
          </a:p>
        </p:txBody>
      </p:sp>
      <p:sp>
        <p:nvSpPr>
          <p:cNvPr name="TextBox 7" id="7"/>
          <p:cNvSpPr txBox="true"/>
          <p:nvPr/>
        </p:nvSpPr>
        <p:spPr>
          <a:xfrm rot="0">
            <a:off x="1580678" y="6844886"/>
            <a:ext cx="14985485" cy="464820"/>
          </a:xfrm>
          <a:prstGeom prst="rect">
            <a:avLst/>
          </a:prstGeom>
        </p:spPr>
        <p:txBody>
          <a:bodyPr anchor="t" rtlCol="false" tIns="0" lIns="0" bIns="0" rIns="0">
            <a:spAutoFit/>
          </a:bodyPr>
          <a:lstStyle/>
          <a:p>
            <a:pPr algn="l">
              <a:lnSpc>
                <a:spcPts val="3779"/>
              </a:lnSpc>
              <a:spcBef>
                <a:spcPct val="0"/>
              </a:spcBef>
            </a:pPr>
            <a:r>
              <a:rPr lang="en-US" sz="2700">
                <a:solidFill>
                  <a:srgbClr val="FFFFFF"/>
                </a:solidFill>
                <a:latin typeface="Open Sans"/>
                <a:ea typeface="Open Sans"/>
                <a:cs typeface="Open Sans"/>
                <a:sym typeface="Open Sans"/>
              </a:rPr>
              <a:t>Texto encontrado en Google Scholar.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1601638" y="2917129"/>
            <a:ext cx="15084724" cy="6307559"/>
          </a:xfrm>
          <a:prstGeom prst="rect">
            <a:avLst/>
          </a:prstGeom>
        </p:spPr>
        <p:txBody>
          <a:bodyPr anchor="t" rtlCol="false" tIns="0" lIns="0" bIns="0" rIns="0">
            <a:spAutoFit/>
          </a:bodyPr>
          <a:lstStyle/>
          <a:p>
            <a:pPr algn="just" marL="484889" indent="-242445" lvl="1">
              <a:lnSpc>
                <a:spcPts val="3144"/>
              </a:lnSpc>
              <a:buFont typeface="Arial"/>
              <a:buChar char="•"/>
            </a:pPr>
            <a:r>
              <a:rPr lang="en-US" b="true" sz="2245">
                <a:solidFill>
                  <a:srgbClr val="FFFFFF"/>
                </a:solidFill>
                <a:latin typeface="Open Sans Bold"/>
                <a:ea typeface="Open Sans Bold"/>
                <a:cs typeface="Open Sans Bold"/>
                <a:sym typeface="Open Sans Bold"/>
              </a:rPr>
              <a:t>SoftMax function</a:t>
            </a:r>
            <a:r>
              <a:rPr lang="en-US" sz="2245">
                <a:solidFill>
                  <a:srgbClr val="FFFFFF"/>
                </a:solidFill>
                <a:latin typeface="Open Sans"/>
                <a:ea typeface="Open Sans"/>
                <a:cs typeface="Open Sans"/>
                <a:sym typeface="Open Sans"/>
              </a:rPr>
              <a:t>: Conserva el orden de los valores de entrada, de menor a mayor, y los traduce en números entre 0 y 1 que suman 1.</a:t>
            </a:r>
          </a:p>
          <a:p>
            <a:pPr algn="just" marL="484889" indent="-242445" lvl="1">
              <a:lnSpc>
                <a:spcPts val="3144"/>
              </a:lnSpc>
              <a:buFont typeface="Arial"/>
              <a:buChar char="•"/>
            </a:pPr>
            <a:r>
              <a:rPr lang="en-US" b="true" sz="2245">
                <a:solidFill>
                  <a:srgbClr val="FFFFFF"/>
                </a:solidFill>
                <a:latin typeface="Open Sans Bold"/>
                <a:ea typeface="Open Sans Bold"/>
                <a:cs typeface="Open Sans Bold"/>
                <a:sym typeface="Open Sans Bold"/>
              </a:rPr>
              <a:t>Self-attention</a:t>
            </a:r>
            <a:r>
              <a:rPr lang="en-US" sz="2245">
                <a:solidFill>
                  <a:srgbClr val="FFFFFF"/>
                </a:solidFill>
                <a:latin typeface="Open Sans"/>
                <a:ea typeface="Open Sans"/>
                <a:cs typeface="Open Sans"/>
                <a:sym typeface="Open Sans"/>
              </a:rPr>
              <a:t>: Mecanismo de atención que relaciona distintas posiciones de una secuencia única para calcular una representación de la secuencia. Se utiliza para la comprensión lectora, el resumen abstracto, la implicación textual y el aprendizaje de representaciones de oraciones independientes de la tarea.</a:t>
            </a:r>
          </a:p>
          <a:p>
            <a:pPr algn="just" marL="484889" indent="-242445" lvl="1">
              <a:lnSpc>
                <a:spcPts val="3144"/>
              </a:lnSpc>
              <a:buFont typeface="Arial"/>
              <a:buChar char="•"/>
            </a:pPr>
            <a:r>
              <a:rPr lang="en-US" b="true" sz="2245">
                <a:solidFill>
                  <a:srgbClr val="FFFFFF"/>
                </a:solidFill>
                <a:latin typeface="Open Sans Bold"/>
                <a:ea typeface="Open Sans Bold"/>
                <a:cs typeface="Open Sans Bold"/>
                <a:sym typeface="Open Sans Bold"/>
              </a:rPr>
              <a:t>End-to-end memory networks</a:t>
            </a:r>
            <a:r>
              <a:rPr lang="en-US" sz="2245">
                <a:solidFill>
                  <a:srgbClr val="FFFFFF"/>
                </a:solidFill>
                <a:latin typeface="Open Sans"/>
                <a:ea typeface="Open Sans"/>
                <a:cs typeface="Open Sans"/>
                <a:sym typeface="Open Sans"/>
              </a:rPr>
              <a:t>: NN con un modelo de atención recurrente sobre una memoria externa posiblemente grande</a:t>
            </a:r>
          </a:p>
          <a:p>
            <a:pPr algn="just" marL="484889" indent="-242445" lvl="1">
              <a:lnSpc>
                <a:spcPts val="3144"/>
              </a:lnSpc>
              <a:buFont typeface="Arial"/>
              <a:buChar char="•"/>
            </a:pPr>
            <a:r>
              <a:rPr lang="en-US" b="true" sz="2245">
                <a:solidFill>
                  <a:srgbClr val="FFFFFF"/>
                </a:solidFill>
                <a:latin typeface="Open Sans Bold"/>
                <a:ea typeface="Open Sans Bold"/>
                <a:cs typeface="Open Sans Bold"/>
                <a:sym typeface="Open Sans Bold"/>
              </a:rPr>
              <a:t>Transducción</a:t>
            </a:r>
            <a:r>
              <a:rPr lang="en-US" sz="2245">
                <a:solidFill>
                  <a:srgbClr val="FFFFFF"/>
                </a:solidFill>
                <a:latin typeface="Open Sans"/>
                <a:ea typeface="Open Sans"/>
                <a:cs typeface="Open Sans"/>
                <a:sym typeface="Open Sans"/>
              </a:rPr>
              <a:t>: transformación de un tipo de señal o energía en otra de distinta naturaleza.</a:t>
            </a:r>
          </a:p>
          <a:p>
            <a:pPr algn="just" marL="484889" indent="-242445" lvl="1">
              <a:lnSpc>
                <a:spcPts val="3144"/>
              </a:lnSpc>
              <a:buFont typeface="Arial"/>
              <a:buChar char="•"/>
            </a:pPr>
            <a:r>
              <a:rPr lang="en-US" b="true" sz="2245">
                <a:solidFill>
                  <a:srgbClr val="FFFFFF"/>
                </a:solidFill>
                <a:latin typeface="Open Sans Bold"/>
                <a:ea typeface="Open Sans Bold"/>
                <a:cs typeface="Open Sans Bold"/>
                <a:sym typeface="Open Sans Bold"/>
              </a:rPr>
              <a:t>Computer Vision</a:t>
            </a:r>
            <a:r>
              <a:rPr lang="en-US" sz="2245">
                <a:solidFill>
                  <a:srgbClr val="FFFFFF"/>
                </a:solidFill>
                <a:latin typeface="Open Sans"/>
                <a:ea typeface="Open Sans"/>
                <a:cs typeface="Open Sans"/>
                <a:sym typeface="Open Sans"/>
              </a:rPr>
              <a:t>: Campo de la inteligencia artificial que capacita a las computadoras para interpretar y comprender el mundo visual.</a:t>
            </a:r>
          </a:p>
          <a:p>
            <a:pPr algn="just" marL="484889" indent="-242445" lvl="1">
              <a:lnSpc>
                <a:spcPts val="3144"/>
              </a:lnSpc>
              <a:buFont typeface="Arial"/>
              <a:buChar char="•"/>
            </a:pPr>
            <a:r>
              <a:rPr lang="en-US" b="true" sz="2245">
                <a:solidFill>
                  <a:srgbClr val="FFFFFF"/>
                </a:solidFill>
                <a:latin typeface="Open Sans Bold"/>
                <a:ea typeface="Open Sans Bold"/>
                <a:cs typeface="Open Sans Bold"/>
                <a:sym typeface="Open Sans Bold"/>
              </a:rPr>
              <a:t>SER</a:t>
            </a:r>
            <a:r>
              <a:rPr lang="en-US" sz="2245">
                <a:solidFill>
                  <a:srgbClr val="FFFFFF"/>
                </a:solidFill>
                <a:latin typeface="Open Sans"/>
                <a:ea typeface="Open Sans"/>
                <a:cs typeface="Open Sans"/>
                <a:sym typeface="Open Sans"/>
              </a:rPr>
              <a:t>: </a:t>
            </a:r>
            <a:r>
              <a:rPr lang="en-US" b="true" sz="2245">
                <a:solidFill>
                  <a:srgbClr val="FFFFFF"/>
                </a:solidFill>
                <a:latin typeface="Open Sans Bold"/>
                <a:ea typeface="Open Sans Bold"/>
                <a:cs typeface="Open Sans Bold"/>
                <a:sym typeface="Open Sans Bold"/>
              </a:rPr>
              <a:t>Speech Emotion Recognition</a:t>
            </a:r>
            <a:r>
              <a:rPr lang="en-US" sz="2245">
                <a:solidFill>
                  <a:srgbClr val="FFFFFF"/>
                </a:solidFill>
                <a:latin typeface="Open Sans"/>
                <a:ea typeface="Open Sans"/>
                <a:cs typeface="Open Sans"/>
                <a:sym typeface="Open Sans"/>
              </a:rPr>
              <a:t>. Campo de estudio que trata de inferir emociones humanas a partir de señales de habla.</a:t>
            </a:r>
          </a:p>
          <a:p>
            <a:pPr algn="just" marL="484889" indent="-242445" lvl="1">
              <a:lnSpc>
                <a:spcPts val="3144"/>
              </a:lnSpc>
              <a:buFont typeface="Arial"/>
              <a:buChar char="•"/>
            </a:pPr>
            <a:r>
              <a:rPr lang="en-US" b="true" sz="2245">
                <a:solidFill>
                  <a:srgbClr val="FFFFFF"/>
                </a:solidFill>
                <a:latin typeface="Open Sans Bold"/>
                <a:ea typeface="Open Sans Bold"/>
                <a:cs typeface="Open Sans Bold"/>
                <a:sym typeface="Open Sans Bold"/>
              </a:rPr>
              <a:t>RFE</a:t>
            </a:r>
            <a:r>
              <a:rPr lang="en-US" sz="2245">
                <a:solidFill>
                  <a:srgbClr val="FFFFFF"/>
                </a:solidFill>
                <a:latin typeface="Open Sans"/>
                <a:ea typeface="Open Sans"/>
                <a:cs typeface="Open Sans"/>
                <a:sym typeface="Open Sans"/>
              </a:rPr>
              <a:t>: </a:t>
            </a:r>
            <a:r>
              <a:rPr lang="en-US" b="true" sz="2245">
                <a:solidFill>
                  <a:srgbClr val="FFFFFF"/>
                </a:solidFill>
                <a:latin typeface="Open Sans Bold"/>
                <a:ea typeface="Open Sans Bold"/>
                <a:cs typeface="Open Sans Bold"/>
                <a:sym typeface="Open Sans Bold"/>
              </a:rPr>
              <a:t>Recursive Feature Elimination</a:t>
            </a:r>
            <a:r>
              <a:rPr lang="en-US" sz="2245">
                <a:solidFill>
                  <a:srgbClr val="FFFFFF"/>
                </a:solidFill>
                <a:latin typeface="Open Sans"/>
                <a:ea typeface="Open Sans"/>
                <a:cs typeface="Open Sans"/>
                <a:sym typeface="Open Sans"/>
              </a:rPr>
              <a:t>. método de selección de características que ajusta un modelo y elimina la característica (o características) más débiles hasta que se alcanza el número especificado de características.</a:t>
            </a:r>
          </a:p>
          <a:p>
            <a:pPr algn="just" marL="484889" indent="-242445" lvl="1">
              <a:lnSpc>
                <a:spcPts val="3144"/>
              </a:lnSpc>
              <a:buFont typeface="Arial"/>
              <a:buChar char="•"/>
            </a:pPr>
            <a:r>
              <a:rPr lang="en-US" b="true" sz="2245">
                <a:solidFill>
                  <a:srgbClr val="FFFFFF"/>
                </a:solidFill>
                <a:latin typeface="Open Sans Bold"/>
                <a:ea typeface="Open Sans Bold"/>
                <a:cs typeface="Open Sans Bold"/>
                <a:sym typeface="Open Sans Bold"/>
              </a:rPr>
              <a:t>ERC</a:t>
            </a:r>
            <a:r>
              <a:rPr lang="en-US" sz="2245">
                <a:solidFill>
                  <a:srgbClr val="FFFFFF"/>
                </a:solidFill>
                <a:latin typeface="Open Sans"/>
                <a:ea typeface="Open Sans"/>
                <a:cs typeface="Open Sans"/>
                <a:sym typeface="Open Sans"/>
              </a:rPr>
              <a:t>: Emotion Recognition in Conversations.</a:t>
            </a:r>
          </a:p>
          <a:p>
            <a:pPr algn="just" marL="484889" indent="-242445" lvl="1">
              <a:lnSpc>
                <a:spcPts val="3144"/>
              </a:lnSpc>
              <a:spcBef>
                <a:spcPct val="0"/>
              </a:spcBef>
              <a:buFont typeface="Arial"/>
              <a:buChar char="•"/>
            </a:pPr>
            <a:r>
              <a:rPr lang="en-US" b="true" sz="2245">
                <a:solidFill>
                  <a:srgbClr val="FFFFFF"/>
                </a:solidFill>
                <a:latin typeface="Open Sans Bold"/>
                <a:ea typeface="Open Sans Bold"/>
                <a:cs typeface="Open Sans Bold"/>
                <a:sym typeface="Open Sans Bold"/>
              </a:rPr>
              <a:t>HCI: </a:t>
            </a:r>
            <a:r>
              <a:rPr lang="en-US" sz="2245">
                <a:solidFill>
                  <a:srgbClr val="FFFFFF"/>
                </a:solidFill>
                <a:latin typeface="Open Sans"/>
                <a:ea typeface="Open Sans"/>
                <a:cs typeface="Open Sans"/>
                <a:sym typeface="Open Sans"/>
              </a:rPr>
              <a:t>human–computer interaction </a:t>
            </a:r>
          </a:p>
        </p:txBody>
      </p:sp>
      <p:sp>
        <p:nvSpPr>
          <p:cNvPr name="TextBox 3" id="3"/>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4" id="4"/>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Week 9</a:t>
            </a:r>
          </a:p>
        </p:txBody>
      </p:sp>
      <p:sp>
        <p:nvSpPr>
          <p:cNvPr name="TextBox 5" id="5"/>
          <p:cNvSpPr txBox="true"/>
          <p:nvPr/>
        </p:nvSpPr>
        <p:spPr>
          <a:xfrm rot="0">
            <a:off x="1028700" y="1879446"/>
            <a:ext cx="6498749" cy="770983"/>
          </a:xfrm>
          <a:prstGeom prst="rect">
            <a:avLst/>
          </a:prstGeom>
        </p:spPr>
        <p:txBody>
          <a:bodyPr anchor="t" rtlCol="false" tIns="0" lIns="0" bIns="0" rIns="0">
            <a:spAutoFit/>
          </a:bodyPr>
          <a:lstStyle/>
          <a:p>
            <a:pPr algn="l">
              <a:lnSpc>
                <a:spcPts val="6329"/>
              </a:lnSpc>
              <a:spcBef>
                <a:spcPct val="0"/>
              </a:spcBef>
            </a:pPr>
            <a:r>
              <a:rPr lang="en-US" sz="4521" b="true">
                <a:solidFill>
                  <a:srgbClr val="FFFFFF"/>
                </a:solidFill>
                <a:latin typeface="Open Sans Bold"/>
                <a:ea typeface="Open Sans Bold"/>
                <a:cs typeface="Open Sans Bold"/>
                <a:sym typeface="Open Sans Bold"/>
              </a:rPr>
              <a:t>Términos Preliminares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grpSp>
        <p:nvGrpSpPr>
          <p:cNvPr name="Group 2" id="2"/>
          <p:cNvGrpSpPr/>
          <p:nvPr/>
        </p:nvGrpSpPr>
        <p:grpSpPr>
          <a:xfrm rot="0">
            <a:off x="-57463" y="0"/>
            <a:ext cx="20212205" cy="10287000"/>
            <a:chOff x="0" y="0"/>
            <a:chExt cx="26949607" cy="13716000"/>
          </a:xfrm>
        </p:grpSpPr>
        <p:sp>
          <p:nvSpPr>
            <p:cNvPr name="Freeform 3" id="3"/>
            <p:cNvSpPr/>
            <p:nvPr/>
          </p:nvSpPr>
          <p:spPr>
            <a:xfrm flipH="false" flipV="false" rot="0">
              <a:off x="0" y="0"/>
              <a:ext cx="14200094" cy="13716000"/>
            </a:xfrm>
            <a:custGeom>
              <a:avLst/>
              <a:gdLst/>
              <a:ahLst/>
              <a:cxnLst/>
              <a:rect r="r" b="b" t="t" l="l"/>
              <a:pathLst>
                <a:path h="13716000" w="14200094">
                  <a:moveTo>
                    <a:pt x="0" y="0"/>
                  </a:moveTo>
                  <a:lnTo>
                    <a:pt x="14200094" y="0"/>
                  </a:lnTo>
                  <a:lnTo>
                    <a:pt x="14200094" y="13716000"/>
                  </a:lnTo>
                  <a:lnTo>
                    <a:pt x="0" y="13716000"/>
                  </a:lnTo>
                  <a:lnTo>
                    <a:pt x="0" y="0"/>
                  </a:lnTo>
                  <a:close/>
                </a:path>
              </a:pathLst>
            </a:custGeom>
            <a:blipFill>
              <a:blip r:embed="rId2">
                <a:alphaModFix amt="1000"/>
              </a:blip>
              <a:stretch>
                <a:fillRect l="0" t="0" r="0" b="0"/>
              </a:stretch>
            </a:blipFill>
          </p:spPr>
        </p:sp>
        <p:sp>
          <p:nvSpPr>
            <p:cNvPr name="Freeform 4" id="4"/>
            <p:cNvSpPr/>
            <p:nvPr/>
          </p:nvSpPr>
          <p:spPr>
            <a:xfrm flipH="false" flipV="false" rot="0">
              <a:off x="14200094" y="0"/>
              <a:ext cx="12749513" cy="13716000"/>
            </a:xfrm>
            <a:custGeom>
              <a:avLst/>
              <a:gdLst/>
              <a:ahLst/>
              <a:cxnLst/>
              <a:rect r="r" b="b" t="t" l="l"/>
              <a:pathLst>
                <a:path h="13716000" w="12749513">
                  <a:moveTo>
                    <a:pt x="0" y="0"/>
                  </a:moveTo>
                  <a:lnTo>
                    <a:pt x="12749513" y="0"/>
                  </a:lnTo>
                  <a:lnTo>
                    <a:pt x="12749513" y="13716000"/>
                  </a:lnTo>
                  <a:lnTo>
                    <a:pt x="0" y="13716000"/>
                  </a:lnTo>
                  <a:lnTo>
                    <a:pt x="0" y="0"/>
                  </a:lnTo>
                  <a:close/>
                </a:path>
              </a:pathLst>
            </a:custGeom>
            <a:blipFill>
              <a:blip r:embed="rId2">
                <a:alphaModFix amt="1000"/>
              </a:blip>
              <a:stretch>
                <a:fillRect l="-11377" t="0" r="0" b="0"/>
              </a:stretch>
            </a:blipFill>
          </p:spPr>
        </p:sp>
      </p:grpSp>
      <p:sp>
        <p:nvSpPr>
          <p:cNvPr name="TextBox 5" id="5"/>
          <p:cNvSpPr txBox="true"/>
          <p:nvPr/>
        </p:nvSpPr>
        <p:spPr>
          <a:xfrm rot="0">
            <a:off x="1028700" y="2915259"/>
            <a:ext cx="15872717" cy="6391963"/>
          </a:xfrm>
          <a:prstGeom prst="rect">
            <a:avLst/>
          </a:prstGeom>
        </p:spPr>
        <p:txBody>
          <a:bodyPr anchor="t" rtlCol="false" tIns="0" lIns="0" bIns="0" rIns="0">
            <a:spAutoFit/>
          </a:bodyPr>
          <a:lstStyle/>
          <a:p>
            <a:pPr algn="l">
              <a:lnSpc>
                <a:spcPts val="3637"/>
              </a:lnSpc>
            </a:pPr>
            <a:r>
              <a:rPr lang="en-US" sz="2597">
                <a:solidFill>
                  <a:srgbClr val="FFFFFF"/>
                </a:solidFill>
                <a:latin typeface="Open Sans"/>
                <a:ea typeface="Open Sans"/>
                <a:cs typeface="Open Sans"/>
                <a:sym typeface="Open Sans"/>
              </a:rPr>
              <a:t>Esa comparación estará enfocada entre los documentos "A Review on Speech Emotion Recognition Using Deep Learning and Attention Mechanism" (Ref. 2) y "Af-CAN: Multimodal emotion recognition method based on situational attention mechanism" (Ref. 4).</a:t>
            </a:r>
          </a:p>
          <a:p>
            <a:pPr algn="l">
              <a:lnSpc>
                <a:spcPts val="3637"/>
              </a:lnSpc>
            </a:pPr>
          </a:p>
          <a:p>
            <a:pPr algn="l">
              <a:lnSpc>
                <a:spcPts val="3637"/>
              </a:lnSpc>
            </a:pPr>
            <a:r>
              <a:rPr lang="en-US" sz="2597">
                <a:solidFill>
                  <a:srgbClr val="FFFFFF"/>
                </a:solidFill>
                <a:latin typeface="Open Sans"/>
                <a:ea typeface="Open Sans"/>
                <a:cs typeface="Open Sans"/>
                <a:sym typeface="Open Sans"/>
              </a:rPr>
              <a:t>Este último propone un nuevo método; Af-CAN (Attention-based Fusion for Context-aware Networks) para el reconocimiento de emociones en diferentes tipos de datos (texto/video/audio). La integración de estos diferentes tipos de datos mejora la precisión en el reconocimiento de emociones.</a:t>
            </a:r>
          </a:p>
          <a:p>
            <a:pPr algn="l">
              <a:lnSpc>
                <a:spcPts val="3637"/>
              </a:lnSpc>
            </a:pPr>
          </a:p>
          <a:p>
            <a:pPr algn="l">
              <a:lnSpc>
                <a:spcPts val="3637"/>
              </a:lnSpc>
            </a:pPr>
            <a:r>
              <a:rPr lang="en-US" sz="2597">
                <a:solidFill>
                  <a:srgbClr val="FFFFFF"/>
                </a:solidFill>
                <a:latin typeface="Open Sans"/>
                <a:ea typeface="Open Sans"/>
                <a:cs typeface="Open Sans"/>
                <a:sym typeface="Open Sans"/>
              </a:rPr>
              <a:t>Los dos documentos destacan la importancia de los mecanismos de atención en el reconocimiento de emociones, aunque desde perspectivas diferentes. Ref.4 propone una solución innovadora para el reconocimiento multimodal (es decir, de diferentes tipos de datos), mientras que Ref.2 muestra una visión general de técnicas en el reconocimiento emocional basado en el habla.</a:t>
            </a:r>
          </a:p>
          <a:p>
            <a:pPr algn="l">
              <a:lnSpc>
                <a:spcPts val="3637"/>
              </a:lnSpc>
            </a:pPr>
          </a:p>
          <a:p>
            <a:pPr algn="l">
              <a:lnSpc>
                <a:spcPts val="3637"/>
              </a:lnSpc>
              <a:spcBef>
                <a:spcPct val="0"/>
              </a:spcBef>
            </a:pPr>
            <a:r>
              <a:rPr lang="en-US" sz="2597">
                <a:solidFill>
                  <a:srgbClr val="FFFFFF"/>
                </a:solidFill>
                <a:latin typeface="Open Sans"/>
                <a:ea typeface="Open Sans"/>
                <a:cs typeface="Open Sans"/>
                <a:sym typeface="Open Sans"/>
              </a:rPr>
              <a:t>Las diferencias más destacables entre los dos documentos son:</a:t>
            </a:r>
          </a:p>
        </p:txBody>
      </p:sp>
      <p:sp>
        <p:nvSpPr>
          <p:cNvPr name="TextBox 6" id="6"/>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7" id="7"/>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8</a:t>
            </a:r>
          </a:p>
        </p:txBody>
      </p:sp>
      <p:sp>
        <p:nvSpPr>
          <p:cNvPr name="TextBox 8" id="8"/>
          <p:cNvSpPr txBox="true"/>
          <p:nvPr/>
        </p:nvSpPr>
        <p:spPr>
          <a:xfrm rot="0">
            <a:off x="1028700" y="1712148"/>
            <a:ext cx="3973830" cy="645089"/>
          </a:xfrm>
          <a:prstGeom prst="rect">
            <a:avLst/>
          </a:prstGeom>
        </p:spPr>
        <p:txBody>
          <a:bodyPr anchor="t" rtlCol="false" tIns="0" lIns="0" bIns="0" rIns="0">
            <a:spAutoFit/>
          </a:bodyPr>
          <a:lstStyle/>
          <a:p>
            <a:pPr algn="l">
              <a:lnSpc>
                <a:spcPts val="5393"/>
              </a:lnSpc>
              <a:spcBef>
                <a:spcPct val="0"/>
              </a:spcBef>
            </a:pPr>
            <a:r>
              <a:rPr lang="en-US" sz="3852" b="true">
                <a:solidFill>
                  <a:srgbClr val="FFFFFF"/>
                </a:solidFill>
                <a:latin typeface="Open Sans Bold"/>
                <a:ea typeface="Open Sans Bold"/>
                <a:cs typeface="Open Sans Bold"/>
                <a:sym typeface="Open Sans Bold"/>
              </a:rPr>
              <a:t>Comparación [1]</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421674"/>
          <a:ext cx="16180975" cy="7553325"/>
        </p:xfrm>
        <a:graphic>
          <a:graphicData uri="http://schemas.openxmlformats.org/drawingml/2006/table">
            <a:tbl>
              <a:tblPr/>
              <a:tblGrid>
                <a:gridCol w="8306544"/>
                <a:gridCol w="7874430"/>
              </a:tblGrid>
              <a:tr h="1039536">
                <a:tc>
                  <a:txBody>
                    <a:bodyPr anchor="t" rtlCol="false"/>
                    <a:lstStyle/>
                    <a:p>
                      <a:pPr algn="ctr" marL="0" indent="0" lvl="0">
                        <a:lnSpc>
                          <a:spcPts val="3485"/>
                        </a:lnSpc>
                        <a:defRPr/>
                      </a:pPr>
                      <a:r>
                        <a:rPr lang="en-US" b="true" sz="2099" strike="noStrike" u="none">
                          <a:solidFill>
                            <a:srgbClr val="FFFFFF"/>
                          </a:solidFill>
                          <a:latin typeface="Open Sans Bold"/>
                          <a:ea typeface="Open Sans Bold"/>
                          <a:cs typeface="Open Sans Bold"/>
                          <a:sym typeface="Open Sans Bold"/>
                        </a:rPr>
                        <a:t>[Ref 2] "A Review on Speech Emotion Recognition Using Deep Learning and Attention Mechanism"</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marL="0" indent="0" lvl="0">
                        <a:lnSpc>
                          <a:spcPts val="3485"/>
                        </a:lnSpc>
                        <a:defRPr/>
                      </a:pPr>
                      <a:r>
                        <a:rPr lang="en-US" b="true" sz="2099" strike="noStrike" u="none">
                          <a:solidFill>
                            <a:srgbClr val="FFFFFF"/>
                          </a:solidFill>
                          <a:latin typeface="Open Sans Bold"/>
                          <a:ea typeface="Open Sans Bold"/>
                          <a:cs typeface="Open Sans Bold"/>
                          <a:sym typeface="Open Sans Bold"/>
                        </a:rPr>
                        <a:t>[Ref 4]  "Af-CAN: Multimodal emotion recognition method based on situational attention mechanism"</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600833">
                <a:tc>
                  <a:txBody>
                    <a:bodyPr anchor="t" rtlCol="false"/>
                    <a:lstStyle/>
                    <a:p>
                      <a:pPr algn="ctr" marL="0" indent="0" lvl="0">
                        <a:lnSpc>
                          <a:spcPts val="3485"/>
                        </a:lnSpc>
                        <a:defRPr/>
                      </a:pPr>
                      <a:r>
                        <a:rPr lang="en-US" sz="2099" strike="noStrike" u="none">
                          <a:solidFill>
                            <a:srgbClr val="FFFFFF"/>
                          </a:solidFill>
                          <a:latin typeface="Open Sans"/>
                          <a:ea typeface="Open Sans"/>
                          <a:cs typeface="Open Sans"/>
                          <a:sym typeface="Open Sans"/>
                        </a:rPr>
                        <a:t>Utiliza únicamente datos de audio</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marL="0" indent="0" lvl="0">
                        <a:lnSpc>
                          <a:spcPts val="3485"/>
                        </a:lnSpc>
                        <a:defRPr/>
                      </a:pPr>
                      <a:r>
                        <a:rPr lang="en-US" sz="2099" strike="noStrike" u="none">
                          <a:solidFill>
                            <a:srgbClr val="FFFFFF"/>
                          </a:solidFill>
                          <a:latin typeface="Open Sans"/>
                          <a:ea typeface="Open Sans"/>
                          <a:cs typeface="Open Sans"/>
                          <a:sym typeface="Open Sans"/>
                        </a:rPr>
                        <a:t>Usa diferentes tipos de datos (audio, texto y video)</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1039536">
                <a:tc>
                  <a:txBody>
                    <a:bodyPr anchor="t" rtlCol="false"/>
                    <a:lstStyle/>
                    <a:p>
                      <a:pPr algn="ctr" marL="0" indent="0" lvl="0">
                        <a:lnSpc>
                          <a:spcPts val="3485"/>
                        </a:lnSpc>
                        <a:defRPr/>
                      </a:pPr>
                      <a:r>
                        <a:rPr lang="en-US" sz="2099" strike="noStrike" u="none">
                          <a:solidFill>
                            <a:srgbClr val="FFFFFF"/>
                          </a:solidFill>
                          <a:latin typeface="Open Sans"/>
                          <a:ea typeface="Open Sans"/>
                          <a:cs typeface="Open Sans"/>
                          <a:sym typeface="Open Sans"/>
                        </a:rPr>
                        <a:t>Busca mejorar el reconocimiento de emociones en el habla</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marL="0" indent="0" lvl="0">
                        <a:lnSpc>
                          <a:spcPts val="3485"/>
                        </a:lnSpc>
                        <a:defRPr/>
                      </a:pPr>
                      <a:r>
                        <a:rPr lang="en-US" sz="2099" strike="noStrike" u="none">
                          <a:solidFill>
                            <a:srgbClr val="FFFFFF"/>
                          </a:solidFill>
                          <a:latin typeface="Open Sans"/>
                          <a:ea typeface="Open Sans"/>
                          <a:cs typeface="Open Sans"/>
                          <a:sym typeface="Open Sans"/>
                        </a:rPr>
                        <a:t>Mejora la precisión del reconocimiento de emociones usando un mecanismo de atención situacional</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1478239">
                <a:tc>
                  <a:txBody>
                    <a:bodyPr anchor="t" rtlCol="false"/>
                    <a:lstStyle/>
                    <a:p>
                      <a:pPr algn="ctr" marL="0" indent="0" lvl="0">
                        <a:lnSpc>
                          <a:spcPts val="3485"/>
                        </a:lnSpc>
                        <a:defRPr/>
                      </a:pPr>
                      <a:r>
                        <a:rPr lang="en-US" sz="2099" strike="noStrike" u="none">
                          <a:solidFill>
                            <a:srgbClr val="FFFFFF"/>
                          </a:solidFill>
                          <a:latin typeface="Open Sans"/>
                          <a:ea typeface="Open Sans"/>
                          <a:cs typeface="Open Sans"/>
                          <a:sym typeface="Open Sans"/>
                        </a:rPr>
                        <a:t>No propone como tal una arquitectura. Analiza diferentes métodos (como RNN y CNN) para el reconocimiento de emociones y mecanismos de atención.</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marL="0" indent="0" lvl="0">
                        <a:lnSpc>
                          <a:spcPts val="3485"/>
                        </a:lnSpc>
                        <a:defRPr/>
                      </a:pPr>
                      <a:r>
                        <a:rPr lang="en-US" sz="2099">
                          <a:solidFill>
                            <a:srgbClr val="FFFFFF"/>
                          </a:solidFill>
                          <a:latin typeface="Open Sans"/>
                          <a:ea typeface="Open Sans"/>
                          <a:cs typeface="Open Sans"/>
                          <a:sym typeface="Open Sans"/>
                        </a:rPr>
                        <a:t>Su arquitectura cuenta con módulos para cada modalidad (tipo de dato) y un mecanismo de atención situacional que ajusta la atención según el contexto.</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2355646">
                <a:tc>
                  <a:txBody>
                    <a:bodyPr anchor="t" rtlCol="false"/>
                    <a:lstStyle/>
                    <a:p>
                      <a:pPr algn="ctr" marL="0" indent="0" lvl="0">
                        <a:lnSpc>
                          <a:spcPts val="3485"/>
                        </a:lnSpc>
                        <a:defRPr/>
                      </a:pPr>
                      <a:r>
                        <a:rPr lang="en-US" sz="2099">
                          <a:solidFill>
                            <a:srgbClr val="FFFFFF"/>
                          </a:solidFill>
                          <a:latin typeface="Open Sans"/>
                          <a:ea typeface="Open Sans"/>
                          <a:cs typeface="Open Sans"/>
                          <a:sym typeface="Open Sans"/>
                        </a:rPr>
                        <a:t>Proporciona una visión general de las técnicas actuales y sus respectivos resultados en tareas de reconocimiento de emociones. Menciona desafíos del campo, pero no presenta un nuevo método o modelo .</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marL="0" indent="0" lvl="0">
                        <a:lnSpc>
                          <a:spcPts val="3485"/>
                        </a:lnSpc>
                        <a:defRPr/>
                      </a:pPr>
                      <a:r>
                        <a:rPr lang="en-US" sz="2099">
                          <a:solidFill>
                            <a:srgbClr val="FFFFFF"/>
                          </a:solidFill>
                          <a:latin typeface="Open Sans"/>
                          <a:ea typeface="Open Sans"/>
                          <a:cs typeface="Open Sans"/>
                          <a:sym typeface="Open Sans"/>
                        </a:rPr>
                        <a:t>Presentan los resultados del modelo propuesto, que demuestra mejoras significativas en la precisión del reconocimiento de emociones al integrar diferentes tipos de datos. El mecanismo de atención situacional es una contribución importante.</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1039536">
                <a:tc>
                  <a:txBody>
                    <a:bodyPr anchor="t" rtlCol="false"/>
                    <a:lstStyle/>
                    <a:p>
                      <a:pPr algn="ctr">
                        <a:lnSpc>
                          <a:spcPts val="3485"/>
                        </a:lnSpc>
                        <a:defRPr/>
                      </a:pPr>
                      <a:r>
                        <a:rPr lang="en-US" sz="2099">
                          <a:solidFill>
                            <a:srgbClr val="FFFFFF"/>
                          </a:solidFill>
                          <a:latin typeface="Open Sans"/>
                          <a:ea typeface="Open Sans"/>
                          <a:cs typeface="Open Sans"/>
                          <a:sym typeface="Open Sans"/>
                        </a:rPr>
                        <a:t>Su aplicación puede limitarse solo a entornos donde el audio es la fuente de información</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3485"/>
                        </a:lnSpc>
                        <a:defRPr/>
                      </a:pPr>
                      <a:r>
                        <a:rPr lang="en-US" sz="2099">
                          <a:solidFill>
                            <a:srgbClr val="FFFFFF"/>
                          </a:solidFill>
                          <a:latin typeface="Open Sans"/>
                          <a:ea typeface="Open Sans"/>
                          <a:cs typeface="Open Sans"/>
                          <a:sym typeface="Open Sans"/>
                        </a:rPr>
                        <a:t>Puede ser aplicado en una variedad más amplia debido a la integración de diferentes tipos de datos</a:t>
                      </a:r>
                      <a:endParaRPr lang="en-US" sz="1100"/>
                    </a:p>
                  </a:txBody>
                  <a:tcPr marL="76200" marR="76200" marT="76200" marB="762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4" id="4"/>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9</a:t>
            </a:r>
          </a:p>
        </p:txBody>
      </p:sp>
      <p:sp>
        <p:nvSpPr>
          <p:cNvPr name="TextBox 5" id="5"/>
          <p:cNvSpPr txBox="true"/>
          <p:nvPr/>
        </p:nvSpPr>
        <p:spPr>
          <a:xfrm rot="0">
            <a:off x="1028700" y="1626162"/>
            <a:ext cx="3973830" cy="645089"/>
          </a:xfrm>
          <a:prstGeom prst="rect">
            <a:avLst/>
          </a:prstGeom>
        </p:spPr>
        <p:txBody>
          <a:bodyPr anchor="t" rtlCol="false" tIns="0" lIns="0" bIns="0" rIns="0">
            <a:spAutoFit/>
          </a:bodyPr>
          <a:lstStyle/>
          <a:p>
            <a:pPr algn="l">
              <a:lnSpc>
                <a:spcPts val="5393"/>
              </a:lnSpc>
              <a:spcBef>
                <a:spcPct val="0"/>
              </a:spcBef>
            </a:pPr>
            <a:r>
              <a:rPr lang="en-US" sz="3852" b="true">
                <a:solidFill>
                  <a:srgbClr val="FFFFFF"/>
                </a:solidFill>
                <a:latin typeface="Open Sans Bold"/>
                <a:ea typeface="Open Sans Bold"/>
                <a:cs typeface="Open Sans Bold"/>
                <a:sym typeface="Open Sans Bold"/>
              </a:rPr>
              <a:t>Comparación [2]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Freeform 2" id="2"/>
          <p:cNvSpPr/>
          <p:nvPr/>
        </p:nvSpPr>
        <p:spPr>
          <a:xfrm flipH="false" flipV="false" rot="0">
            <a:off x="3467322" y="70987"/>
            <a:ext cx="12280393" cy="10177376"/>
          </a:xfrm>
          <a:custGeom>
            <a:avLst/>
            <a:gdLst/>
            <a:ahLst/>
            <a:cxnLst/>
            <a:rect r="r" b="b" t="t" l="l"/>
            <a:pathLst>
              <a:path h="10177376" w="12280393">
                <a:moveTo>
                  <a:pt x="0" y="0"/>
                </a:moveTo>
                <a:lnTo>
                  <a:pt x="12280394" y="0"/>
                </a:lnTo>
                <a:lnTo>
                  <a:pt x="12280394" y="10177376"/>
                </a:lnTo>
                <a:lnTo>
                  <a:pt x="0" y="10177376"/>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8</a:t>
            </a:r>
          </a:p>
        </p:txBody>
      </p:sp>
      <p:sp>
        <p:nvSpPr>
          <p:cNvPr name="TextBox 4" id="4"/>
          <p:cNvSpPr txBox="true"/>
          <p:nvPr/>
        </p:nvSpPr>
        <p:spPr>
          <a:xfrm rot="0">
            <a:off x="1028700" y="1989746"/>
            <a:ext cx="529241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Referencias</a:t>
            </a:r>
          </a:p>
        </p:txBody>
      </p:sp>
      <p:sp>
        <p:nvSpPr>
          <p:cNvPr name="TextBox 5" id="5"/>
          <p:cNvSpPr txBox="true"/>
          <p:nvPr/>
        </p:nvSpPr>
        <p:spPr>
          <a:xfrm rot="0">
            <a:off x="1580678" y="3713419"/>
            <a:ext cx="14985485" cy="41808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FFFFF"/>
                </a:solidFill>
                <a:latin typeface="Open Sans"/>
                <a:ea typeface="Open Sans"/>
                <a:cs typeface="Open Sans"/>
                <a:sym typeface="Open Sans"/>
              </a:rPr>
              <a:t>[1] </a:t>
            </a:r>
            <a:r>
              <a:rPr lang="en-US" sz="3399" u="sng">
                <a:solidFill>
                  <a:srgbClr val="FFFFFF"/>
                </a:solidFill>
                <a:latin typeface="Open Sans"/>
                <a:ea typeface="Open Sans"/>
                <a:cs typeface="Open Sans"/>
                <a:sym typeface="Open Sans"/>
                <a:hlinkClick r:id="rId2" tooltip="https://proceedings.neurips.cc/paper/2017/file/3f5ee243547dee91fbd053c1c4a845aa-Paper.pdf"/>
              </a:rPr>
              <a:t>Attention is all you need</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[2] </a:t>
            </a:r>
            <a:r>
              <a:rPr lang="en-US" sz="3399" u="sng">
                <a:solidFill>
                  <a:srgbClr val="FFFFFF"/>
                </a:solidFill>
                <a:latin typeface="Open Sans"/>
                <a:ea typeface="Open Sans"/>
                <a:cs typeface="Open Sans"/>
                <a:sym typeface="Open Sans"/>
                <a:hlinkClick r:id="rId3" tooltip="https://media.proquest.com/media/hms/PFT/1/MBNNJ?_s=gffnUf2uaR6mZK4Gt89qM%2BdO74M%3D"/>
              </a:rPr>
              <a:t>A Review on Speech Emotion Recognition Using Deep Learning and Attention Mechanism</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[3] </a:t>
            </a:r>
            <a:r>
              <a:rPr lang="en-US" sz="3399" u="sng">
                <a:solidFill>
                  <a:srgbClr val="FFFFFF"/>
                </a:solidFill>
                <a:latin typeface="Open Sans"/>
                <a:ea typeface="Open Sans"/>
                <a:cs typeface="Open Sans"/>
                <a:sym typeface="Open Sans"/>
                <a:hlinkClick r:id="rId4" tooltip="https://link.springer.com/article/10.1007/s41095-022-0271-y"/>
              </a:rPr>
              <a:t>Attention mechanisms in computer vision: A survey</a:t>
            </a:r>
          </a:p>
          <a:p>
            <a:pPr algn="l">
              <a:lnSpc>
                <a:spcPts val="4759"/>
              </a:lnSpc>
            </a:pPr>
          </a:p>
          <a:p>
            <a:pPr algn="l" marL="734059" indent="-367030" lvl="1">
              <a:lnSpc>
                <a:spcPts val="4759"/>
              </a:lnSpc>
              <a:spcBef>
                <a:spcPct val="0"/>
              </a:spcBef>
              <a:buFont typeface="Arial"/>
              <a:buChar char="•"/>
            </a:pPr>
            <a:r>
              <a:rPr lang="en-US" sz="3399" u="sng">
                <a:solidFill>
                  <a:srgbClr val="FFFFFF"/>
                </a:solidFill>
                <a:latin typeface="Open Sans"/>
                <a:ea typeface="Open Sans"/>
                <a:cs typeface="Open Sans"/>
                <a:sym typeface="Open Sans"/>
                <a:hlinkClick r:id="rId5" tooltip="https://ieeexplore.ieee.org/stamp/stamp.jsp?arnumber=10701560"/>
              </a:rPr>
              <a:t>[4] Af-CAN: Multimodal emotion recognition method based on situational attention mechanism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DAGTmZZtvLE</dc:identifier>
  <dcterms:modified xsi:type="dcterms:W3CDTF">2011-08-01T06:04:30Z</dcterms:modified>
  <cp:revision>1</cp:revision>
  <dc:title>Prsttn_W09</dc:title>
</cp:coreProperties>
</file>