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Open Sans" charset="1" panose="020B0606030504020204"/>
      <p:regular r:id="rId11"/>
    </p:embeddedFont>
    <p:embeddedFont>
      <p:font typeface="Open Sans Bold" charset="1" panose="020B080603050402020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d1wqtxts1xzle7.cloudfront.net/31377814/Artificial_Neural_Network-libre.pdf?1392407140=&amp;response-content-disposition=inline%3B+filename%3DIISTE_May_30th_Edition_Peer_reviewed_art.pdf&amp;Expires=1691285456&amp;Signature=eB3umMSnbh1JwnQM9fsBHjZZDFEFYi2gSYVk~E3cFhySy~SqPlRHYQhG2pQE5OqEmJ39csE02kRp7y3TRSclIhHYwEOqmCmNBmBV0rEX8CYkBZ8G8gcRV8YcKnOGDNwx6RM3e2dne3dzpyolrEN8SeF8-LsaFrg5pvbrRntXeWTg5eno3Q6UJeRYv0KbO~aCd40L8rPOKVaIsqQ8szQQt1D6t~zP72MWqETxsK-~i6kmtPQJponKEZwd1zqeWruoBEbRIW2VKzjz~sKjc1~Z-S8qhd8eL7BLfaCdsZZxjx1ZWuPasMPtrEVc-dL4NfqjsWUB3Wrbb8bnVo31kHGWyA__&amp;Key-Pair-Id=APKAJLOHF5GGSLRBV4ZA" TargetMode="External" Type="http://schemas.openxmlformats.org/officeDocument/2006/relationships/hyperlink"/><Relationship Id="rId3" Target="https://citeseerx.ist.psu.edu/document?repid=rep1&amp;type=pdf&amp;doi=04d0b6952a4f0c7203577afc9476c2fcab2cba06" TargetMode="External" Type="http://schemas.openxmlformats.org/officeDocument/2006/relationships/hyperlink"/><Relationship Id="rId4" Target="https://ds.amu.edu.et/xmlui/bitstream/handle/123456789/4338/an-introduction-to-neural-networks.9781857286731.36028.pdf?sequence=1&amp;isAllowed=y" TargetMode="External" Type="http://schemas.openxmlformats.org/officeDocument/2006/relationships/hyperlink"/><Relationship Id="rId5" Target="https://sci-hub.se/10.1007/s11277-017-5224-x"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5</a:t>
            </a:r>
          </a:p>
        </p:txBody>
      </p:sp>
      <p:sp>
        <p:nvSpPr>
          <p:cNvPr name="TextBox 4" id="4"/>
          <p:cNvSpPr txBox="true"/>
          <p:nvPr/>
        </p:nvSpPr>
        <p:spPr>
          <a:xfrm rot="0">
            <a:off x="1028700" y="1989746"/>
            <a:ext cx="413298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Contexto</a:t>
            </a:r>
          </a:p>
        </p:txBody>
      </p:sp>
      <p:sp>
        <p:nvSpPr>
          <p:cNvPr name="TextBox 5" id="5"/>
          <p:cNvSpPr txBox="true"/>
          <p:nvPr/>
        </p:nvSpPr>
        <p:spPr>
          <a:xfrm rot="0">
            <a:off x="1580678" y="3722944"/>
            <a:ext cx="14985485" cy="2369820"/>
          </a:xfrm>
          <a:prstGeom prst="rect">
            <a:avLst/>
          </a:prstGeom>
        </p:spPr>
        <p:txBody>
          <a:bodyPr anchor="t" rtlCol="false" tIns="0" lIns="0" bIns="0" rIns="0">
            <a:spAutoFit/>
          </a:bodyPr>
          <a:lstStyle/>
          <a:p>
            <a:pPr algn="l">
              <a:lnSpc>
                <a:spcPts val="3780"/>
              </a:lnSpc>
            </a:pPr>
            <a:r>
              <a:rPr lang="en-US" sz="2700">
                <a:solidFill>
                  <a:srgbClr val="FFFFFF"/>
                </a:solidFill>
                <a:latin typeface="Open Sans"/>
                <a:ea typeface="Open Sans"/>
                <a:cs typeface="Open Sans"/>
                <a:sym typeface="Open Sans"/>
              </a:rPr>
              <a:t>Artificial Neural Network (ANN, Redes neuronales artificiales) ANN, son un paradigma de procesamiento de información que se inspira en la forma en que los sistemas nerviosos biológicos, como el cerebro, procesan la información.</a:t>
            </a:r>
          </a:p>
          <a:p>
            <a:pPr algn="l">
              <a:lnSpc>
                <a:spcPts val="3780"/>
              </a:lnSpc>
              <a:spcBef>
                <a:spcPct val="0"/>
              </a:spcBef>
            </a:pPr>
            <a:r>
              <a:rPr lang="en-US" sz="2700">
                <a:solidFill>
                  <a:srgbClr val="FFFFFF"/>
                </a:solidFill>
                <a:latin typeface="Open Sans"/>
                <a:ea typeface="Open Sans"/>
                <a:cs typeface="Open Sans"/>
                <a:sym typeface="Open Sans"/>
              </a:rPr>
              <a:t>En esta presentación se hace una comparación entre los contenidos de los tres textos proporcionados (especialmente el segundo) y un cuarto (véase Ref. 4 en Referencias).</a:t>
            </a:r>
          </a:p>
        </p:txBody>
      </p:sp>
      <p:sp>
        <p:nvSpPr>
          <p:cNvPr name="TextBox 6" id="6"/>
          <p:cNvSpPr txBox="true"/>
          <p:nvPr/>
        </p:nvSpPr>
        <p:spPr>
          <a:xfrm rot="0">
            <a:off x="1028700" y="6300505"/>
            <a:ext cx="11653819"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Metodología de búsqueda</a:t>
            </a:r>
          </a:p>
        </p:txBody>
      </p:sp>
      <p:sp>
        <p:nvSpPr>
          <p:cNvPr name="TextBox 7" id="7"/>
          <p:cNvSpPr txBox="true"/>
          <p:nvPr/>
        </p:nvSpPr>
        <p:spPr>
          <a:xfrm rot="0">
            <a:off x="1580678" y="8033702"/>
            <a:ext cx="14985485" cy="464820"/>
          </a:xfrm>
          <a:prstGeom prst="rect">
            <a:avLst/>
          </a:prstGeom>
        </p:spPr>
        <p:txBody>
          <a:bodyPr anchor="t" rtlCol="false" tIns="0" lIns="0" bIns="0" rIns="0">
            <a:spAutoFit/>
          </a:bodyPr>
          <a:lstStyle/>
          <a:p>
            <a:pPr algn="l">
              <a:lnSpc>
                <a:spcPts val="3779"/>
              </a:lnSpc>
              <a:spcBef>
                <a:spcPct val="0"/>
              </a:spcBef>
            </a:pPr>
            <a:r>
              <a:rPr lang="en-US" sz="2700">
                <a:solidFill>
                  <a:srgbClr val="FFFFFF"/>
                </a:solidFill>
                <a:latin typeface="Open Sans"/>
                <a:ea typeface="Open Sans"/>
                <a:cs typeface="Open Sans"/>
                <a:sym typeface="Open Sans"/>
              </a:rPr>
              <a:t>Texto encontrado en Google Scholar.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Week 5</a:t>
            </a:r>
          </a:p>
        </p:txBody>
      </p:sp>
      <p:sp>
        <p:nvSpPr>
          <p:cNvPr name="TextBox 4" id="4"/>
          <p:cNvSpPr txBox="true"/>
          <p:nvPr/>
        </p:nvSpPr>
        <p:spPr>
          <a:xfrm rot="0">
            <a:off x="1028700" y="1989746"/>
            <a:ext cx="10236035"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Términos Preliminares</a:t>
            </a:r>
          </a:p>
        </p:txBody>
      </p:sp>
      <p:sp>
        <p:nvSpPr>
          <p:cNvPr name="TextBox 5" id="5"/>
          <p:cNvSpPr txBox="true"/>
          <p:nvPr/>
        </p:nvSpPr>
        <p:spPr>
          <a:xfrm rot="0">
            <a:off x="1580678" y="3722944"/>
            <a:ext cx="14985485" cy="1417320"/>
          </a:xfrm>
          <a:prstGeom prst="rect">
            <a:avLst/>
          </a:prstGeom>
        </p:spPr>
        <p:txBody>
          <a:bodyPr anchor="t" rtlCol="false" tIns="0" lIns="0" bIns="0" rIns="0">
            <a:spAutoFit/>
          </a:bodyPr>
          <a:lstStyle/>
          <a:p>
            <a:pPr algn="l" marL="582933" indent="-291467" lvl="1">
              <a:lnSpc>
                <a:spcPts val="3780"/>
              </a:lnSpc>
              <a:spcBef>
                <a:spcPct val="0"/>
              </a:spcBef>
              <a:buFont typeface="Arial"/>
              <a:buChar char="•"/>
            </a:pPr>
            <a:r>
              <a:rPr lang="en-US" b="true" sz="2700">
                <a:solidFill>
                  <a:srgbClr val="FFFFFF"/>
                </a:solidFill>
                <a:latin typeface="Open Sans Bold"/>
                <a:ea typeface="Open Sans Bold"/>
                <a:cs typeface="Open Sans Bold"/>
                <a:sym typeface="Open Sans Bold"/>
              </a:rPr>
              <a:t>ANN </a:t>
            </a:r>
            <a:r>
              <a:rPr lang="en-US" sz="2700">
                <a:solidFill>
                  <a:srgbClr val="FFFFFF"/>
                </a:solidFill>
                <a:latin typeface="Open Sans"/>
                <a:ea typeface="Open Sans"/>
                <a:cs typeface="Open Sans"/>
                <a:sym typeface="Open Sans"/>
              </a:rPr>
              <a:t>(Redes neuronales artificiales, Artificial Neural Network): Paradigma de procesamiento de información que se inspira en la forma en que los sistemas nerviosos biológicos, como el cerebro, procesan la información.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5</a:t>
            </a:r>
          </a:p>
        </p:txBody>
      </p:sp>
      <p:sp>
        <p:nvSpPr>
          <p:cNvPr name="TextBox 4" id="4"/>
          <p:cNvSpPr txBox="true"/>
          <p:nvPr/>
        </p:nvSpPr>
        <p:spPr>
          <a:xfrm rot="0">
            <a:off x="1028700" y="1712148"/>
            <a:ext cx="3560762" cy="588574"/>
          </a:xfrm>
          <a:prstGeom prst="rect">
            <a:avLst/>
          </a:prstGeom>
        </p:spPr>
        <p:txBody>
          <a:bodyPr anchor="t" rtlCol="false" tIns="0" lIns="0" bIns="0" rIns="0">
            <a:spAutoFit/>
          </a:bodyPr>
          <a:lstStyle/>
          <a:p>
            <a:pPr algn="l">
              <a:lnSpc>
                <a:spcPts val="4833"/>
              </a:lnSpc>
              <a:spcBef>
                <a:spcPct val="0"/>
              </a:spcBef>
            </a:pPr>
            <a:r>
              <a:rPr lang="en-US" sz="3452" b="true">
                <a:solidFill>
                  <a:srgbClr val="FFFFFF"/>
                </a:solidFill>
                <a:latin typeface="Open Sans Bold"/>
                <a:ea typeface="Open Sans Bold"/>
                <a:cs typeface="Open Sans Bold"/>
                <a:sym typeface="Open Sans Bold"/>
              </a:rPr>
              <a:t>Comparación [1]</a:t>
            </a:r>
          </a:p>
        </p:txBody>
      </p:sp>
      <p:sp>
        <p:nvSpPr>
          <p:cNvPr name="TextBox 5" id="5"/>
          <p:cNvSpPr txBox="true"/>
          <p:nvPr/>
        </p:nvSpPr>
        <p:spPr>
          <a:xfrm rot="0">
            <a:off x="1028700" y="2554343"/>
            <a:ext cx="16347448" cy="7042785"/>
          </a:xfrm>
          <a:prstGeom prst="rect">
            <a:avLst/>
          </a:prstGeom>
        </p:spPr>
        <p:txBody>
          <a:bodyPr anchor="t" rtlCol="false" tIns="0" lIns="0" bIns="0" rIns="0">
            <a:spAutoFit/>
          </a:bodyPr>
          <a:lstStyle/>
          <a:p>
            <a:pPr algn="l">
              <a:lnSpc>
                <a:spcPts val="3990"/>
              </a:lnSpc>
            </a:pPr>
            <a:r>
              <a:rPr lang="en-US" sz="2850">
                <a:solidFill>
                  <a:srgbClr val="FFFFFF"/>
                </a:solidFill>
                <a:latin typeface="Open Sans"/>
                <a:ea typeface="Open Sans"/>
                <a:cs typeface="Open Sans"/>
                <a:sym typeface="Open Sans"/>
              </a:rPr>
              <a:t>Ambos artículos fueron escritos con el fin de dar una introducción a las ANN, pero “Development and Application of Artificial Neural Network” (Ref. 4 a partir de ahora) presenta algo de información extra que no está presente en los otros, esto posiblemente debido a que es un documento más reciente. </a:t>
            </a:r>
          </a:p>
          <a:p>
            <a:pPr algn="l">
              <a:lnSpc>
                <a:spcPts val="3990"/>
              </a:lnSpc>
            </a:pPr>
            <a:r>
              <a:rPr lang="en-US" sz="2850">
                <a:solidFill>
                  <a:srgbClr val="FFFFFF"/>
                </a:solidFill>
                <a:latin typeface="Open Sans"/>
                <a:ea typeface="Open Sans"/>
                <a:cs typeface="Open Sans"/>
                <a:sym typeface="Open Sans"/>
              </a:rPr>
              <a:t>“Introduction to Artificial Neural Network” (Ref. 2) y Ref. 4 mencionan qué son las ANN, a grandes rasgos cómo funcionan y el hecho de que su estructura está inspirada en el funcionamiento neuronal del cerebro humano. En este punto, Ref. 4 menciona algo que Ref 2., (que puede estar relacionado a las diferentes capas que una red neuronal puede tener) la unidad de procesamiento de una neurona puede representar características, letras, conceptos o algún patrón abstracto significativo. Estas unidades en la red se dividen en tres tipos; input unit, output unit y hidden unit. </a:t>
            </a:r>
          </a:p>
          <a:p>
            <a:pPr algn="l">
              <a:lnSpc>
                <a:spcPts val="3990"/>
              </a:lnSpc>
              <a:spcBef>
                <a:spcPct val="0"/>
              </a:spcBef>
            </a:pPr>
            <a:r>
              <a:rPr lang="en-US" sz="2850">
                <a:solidFill>
                  <a:srgbClr val="FFFFFF"/>
                </a:solidFill>
                <a:latin typeface="Open Sans"/>
                <a:ea typeface="Open Sans"/>
                <a:cs typeface="Open Sans"/>
                <a:sym typeface="Open Sans"/>
              </a:rPr>
              <a:t>Otros aspectos que se mencionan en Ref 4. pero no en las otras introducciones son la historia y sus cuatro fases de desarrollo (muy a grandes rasgos, el “inicio” de las investigaciones de redes neuronales durante los años 40s, “Ebb”, “Revival” y “Flourishing”).</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5</a:t>
            </a:r>
          </a:p>
        </p:txBody>
      </p:sp>
      <p:sp>
        <p:nvSpPr>
          <p:cNvPr name="TextBox 4" id="4"/>
          <p:cNvSpPr txBox="true"/>
          <p:nvPr/>
        </p:nvSpPr>
        <p:spPr>
          <a:xfrm rot="0">
            <a:off x="1028700" y="1712148"/>
            <a:ext cx="3560762" cy="588574"/>
          </a:xfrm>
          <a:prstGeom prst="rect">
            <a:avLst/>
          </a:prstGeom>
        </p:spPr>
        <p:txBody>
          <a:bodyPr anchor="t" rtlCol="false" tIns="0" lIns="0" bIns="0" rIns="0">
            <a:spAutoFit/>
          </a:bodyPr>
          <a:lstStyle/>
          <a:p>
            <a:pPr algn="l">
              <a:lnSpc>
                <a:spcPts val="4833"/>
              </a:lnSpc>
              <a:spcBef>
                <a:spcPct val="0"/>
              </a:spcBef>
            </a:pPr>
            <a:r>
              <a:rPr lang="en-US" sz="3452" b="true">
                <a:solidFill>
                  <a:srgbClr val="FFFFFF"/>
                </a:solidFill>
                <a:latin typeface="Open Sans Bold"/>
                <a:ea typeface="Open Sans Bold"/>
                <a:cs typeface="Open Sans Bold"/>
                <a:sym typeface="Open Sans Bold"/>
              </a:rPr>
              <a:t>Comparación [2]</a:t>
            </a:r>
          </a:p>
        </p:txBody>
      </p:sp>
      <p:sp>
        <p:nvSpPr>
          <p:cNvPr name="TextBox 5" id="5"/>
          <p:cNvSpPr txBox="true"/>
          <p:nvPr/>
        </p:nvSpPr>
        <p:spPr>
          <a:xfrm rot="0">
            <a:off x="1028700" y="2544818"/>
            <a:ext cx="16347448" cy="7131558"/>
          </a:xfrm>
          <a:prstGeom prst="rect">
            <a:avLst/>
          </a:prstGeom>
        </p:spPr>
        <p:txBody>
          <a:bodyPr anchor="t" rtlCol="false" tIns="0" lIns="0" bIns="0" rIns="0">
            <a:spAutoFit/>
          </a:bodyPr>
          <a:lstStyle/>
          <a:p>
            <a:pPr algn="just">
              <a:lnSpc>
                <a:spcPts val="3821"/>
              </a:lnSpc>
            </a:pPr>
            <a:r>
              <a:rPr lang="en-US" sz="2729">
                <a:solidFill>
                  <a:srgbClr val="FFFFFF"/>
                </a:solidFill>
                <a:latin typeface="Open Sans"/>
                <a:ea typeface="Open Sans"/>
                <a:cs typeface="Open Sans"/>
                <a:sym typeface="Open Sans"/>
              </a:rPr>
              <a:t>Si bien Ref. 2 menciona algunas cosas respecto a las características básicas de las redes neuronales, no lo hace de forma muy detallada, al contrario de Ref. 4, que dice que las ANN tiene cuatro características básicas (las cuales considero de las cosas más destacables del artículo), las cuales son:</a:t>
            </a:r>
          </a:p>
          <a:p>
            <a:pPr algn="just" marL="589407" indent="-294704" lvl="1">
              <a:lnSpc>
                <a:spcPts val="3821"/>
              </a:lnSpc>
              <a:buAutoNum type="arabicPeriod" startAt="1"/>
            </a:pPr>
            <a:r>
              <a:rPr lang="en-US" sz="2729">
                <a:solidFill>
                  <a:srgbClr val="FFFFFF"/>
                </a:solidFill>
                <a:latin typeface="Open Sans"/>
                <a:ea typeface="Open Sans"/>
                <a:cs typeface="Open Sans"/>
                <a:sym typeface="Open Sans"/>
              </a:rPr>
              <a:t>Non-linear: La relación no lineal es una característica universal de la naturaleza, incluyendo la inteligencia que posee el cerebro. Las neuronas artificiales en la activación o inhibición de dos estados diferentes, este comportamiento en el rendimiento matemático de una relación no lineal.</a:t>
            </a:r>
          </a:p>
          <a:p>
            <a:pPr algn="just" marL="589407" indent="-294704" lvl="1">
              <a:lnSpc>
                <a:spcPts val="3821"/>
              </a:lnSpc>
              <a:buAutoNum type="arabicPeriod" startAt="1"/>
            </a:pPr>
            <a:r>
              <a:rPr lang="en-US" sz="2729">
                <a:solidFill>
                  <a:srgbClr val="FFFFFF"/>
                </a:solidFill>
                <a:latin typeface="Open Sans"/>
                <a:ea typeface="Open Sans"/>
                <a:cs typeface="Open Sans"/>
                <a:sym typeface="Open Sans"/>
              </a:rPr>
              <a:t>Non-limited: Una red neuronal debe estar compuesta por varias neuronas conectadas entre sí para poder funcionar, así, su funcionamiento no depende de las características de una sola neurona, sino de la interconexión entre ellas.</a:t>
            </a:r>
          </a:p>
          <a:p>
            <a:pPr algn="just" marL="589407" indent="-294704" lvl="1">
              <a:lnSpc>
                <a:spcPts val="3821"/>
              </a:lnSpc>
              <a:buAutoNum type="arabicPeriod" startAt="1"/>
            </a:pPr>
            <a:r>
              <a:rPr lang="en-US" sz="2729">
                <a:solidFill>
                  <a:srgbClr val="FFFFFF"/>
                </a:solidFill>
                <a:latin typeface="Open Sans"/>
                <a:ea typeface="Open Sans"/>
                <a:cs typeface="Open Sans"/>
                <a:sym typeface="Open Sans"/>
              </a:rPr>
              <a:t>Non-qualitative: Una ANN con capacidad de autoadaptación, autoorganización y autoaprendizaje.</a:t>
            </a:r>
          </a:p>
          <a:p>
            <a:pPr algn="just" marL="589407" indent="-294704" lvl="1">
              <a:lnSpc>
                <a:spcPts val="3821"/>
              </a:lnSpc>
              <a:spcBef>
                <a:spcPct val="0"/>
              </a:spcBef>
              <a:buAutoNum type="arabicPeriod" startAt="1"/>
            </a:pPr>
            <a:r>
              <a:rPr lang="en-US" sz="2729">
                <a:solidFill>
                  <a:srgbClr val="FFFFFF"/>
                </a:solidFill>
                <a:latin typeface="Open Sans"/>
                <a:ea typeface="Open Sans"/>
                <a:cs typeface="Open Sans"/>
                <a:sym typeface="Open Sans"/>
              </a:rPr>
              <a:t>Non-convexity: La dirección evolutiva de un sistema, bajo ciertas condiciones, dependerá de una función de estado particular. La no convexidad significa que esta función tiene múltiples extremos, por lo que el sistema tiene más estados de equilibrio estables, lo que generará diversidad de la evolución del sistema.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5</a:t>
            </a:r>
          </a:p>
        </p:txBody>
      </p:sp>
      <p:sp>
        <p:nvSpPr>
          <p:cNvPr name="TextBox 4" id="4"/>
          <p:cNvSpPr txBox="true"/>
          <p:nvPr/>
        </p:nvSpPr>
        <p:spPr>
          <a:xfrm rot="0">
            <a:off x="1028700" y="1989746"/>
            <a:ext cx="529241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Referencias</a:t>
            </a:r>
          </a:p>
        </p:txBody>
      </p:sp>
      <p:sp>
        <p:nvSpPr>
          <p:cNvPr name="TextBox 5" id="5"/>
          <p:cNvSpPr txBox="true"/>
          <p:nvPr/>
        </p:nvSpPr>
        <p:spPr>
          <a:xfrm rot="0">
            <a:off x="1580678" y="3713419"/>
            <a:ext cx="14985485"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2" tooltip="https://d1wqtxts1xzle7.cloudfront.net/31377814/Artificial_Neural_Network-libre.pdf?1392407140=&amp;response-content-disposition=inline%3B+filename%3DIISTE_May_30th_Edition_Peer_reviewed_art.pdf&amp;Expires=1691285456&amp;Signature=eB3umMSnbh1JwnQM9fsBHjZZDFEFYi2gSYVk~E3cFhySy~SqPlRHYQhG2pQE5OqEmJ39csE02kRp7y3TRSclIhHYwEOqmCmNBmBV0rEX8CYkBZ8G8gcRV8YcKnOGDNwx6RM3e2dne3dzpyolrEN8SeF8-LsaFrg5pvbrRntXeWTg5eno3Q6UJeRYv0KbO~aCd40L8rPOKVaIsqQ8szQQt1D6t~zP72MWqETxsK-~i6kmtPQJponKEZwd1zqeWruoBEbRIW2VKzjz~sKjc1~Z-S8qhd8eL7BLfaCdsZZxjx1ZWuPasMPtrEVc-dL4NfqjsWUB3Wrbb8bnVo31kHGWyA__&amp;Key-Pair-Id=APKAJLOHF5GGSLRBV4ZA"/>
              </a:rPr>
              <a:t>[Ref. 1] Artificial neural networks</a:t>
            </a:r>
          </a:p>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3" tooltip="https://citeseerx.ist.psu.edu/document?repid=rep1&amp;type=pdf&amp;doi=04d0b6952a4f0c7203577afc9476c2fcab2cba06"/>
              </a:rPr>
              <a:t>[Ref. 2] Introduction to artificial neural networks</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[Ref. 3] </a:t>
            </a:r>
            <a:r>
              <a:rPr lang="en-US" sz="3399" u="sng">
                <a:solidFill>
                  <a:srgbClr val="FFFFFF"/>
                </a:solidFill>
                <a:latin typeface="Open Sans"/>
                <a:ea typeface="Open Sans"/>
                <a:cs typeface="Open Sans"/>
                <a:sym typeface="Open Sans"/>
                <a:hlinkClick r:id="rId4" tooltip="https://ds.amu.edu.et/xmlui/bitstream/handle/123456789/4338/an-introduction-to-neural-networks.9781857286731.36028.pdf?sequence=1&amp;isAllowed=y"/>
              </a:rPr>
              <a:t>Book: introduction to neural networks</a:t>
            </a:r>
          </a:p>
          <a:p>
            <a:pPr algn="l">
              <a:lnSpc>
                <a:spcPts val="4759"/>
              </a:lnSpc>
            </a:pPr>
          </a:p>
          <a:p>
            <a:pPr algn="l" marL="734059" indent="-367030" lvl="1">
              <a:lnSpc>
                <a:spcPts val="4759"/>
              </a:lnSpc>
              <a:spcBef>
                <a:spcPct val="0"/>
              </a:spcBef>
              <a:buFont typeface="Arial"/>
              <a:buChar char="•"/>
            </a:pPr>
            <a:r>
              <a:rPr lang="en-US" sz="3399" u="sng">
                <a:solidFill>
                  <a:srgbClr val="FFFFFF"/>
                </a:solidFill>
                <a:latin typeface="Open Sans"/>
                <a:ea typeface="Open Sans"/>
                <a:cs typeface="Open Sans"/>
                <a:sym typeface="Open Sans"/>
                <a:hlinkClick r:id="rId5" tooltip="https://sci-hub.se/10.1007/s11277-017-5224-x"/>
              </a:rPr>
              <a:t>[Ref. 4] Development and Application of Artificial Neural Network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DAGQUYD7Ss8</dc:identifier>
  <dcterms:modified xsi:type="dcterms:W3CDTF">2011-08-01T06:04:30Z</dcterms:modified>
  <cp:revision>1</cp:revision>
  <dc:title>Prsttn_W05</dc:title>
</cp:coreProperties>
</file>