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Lst>
  <p:sldSz cx="18288000" cy="10287000"/>
  <p:notesSz cx="6858000" cy="9144000"/>
  <p:embeddedFontLst>
    <p:embeddedFont>
      <p:font typeface="Open Sans" charset="1" panose="020B0606030504020204"/>
      <p:regular r:id="rId11"/>
    </p:embeddedFont>
    <p:embeddedFont>
      <p:font typeface="Open Sans Bold" charset="1" panose="020B0806030504020204"/>
      <p:regular r:id="rId12"/>
    </p:embeddedFont>
    <p:embeddedFont>
      <p:font typeface="Open Sans Italics" charset="1" panose="020B060603050402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https://en.wikipedia.org/wiki/Maximum_likelihood_estimation"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https://citeseerx.ist.psu.edu/document?repid=rep1&amp;type=pdf&amp;doi=4ab2cfe6766a5007b2fcf8cfffbf7fb566c077f4" TargetMode="External" Type="http://schemas.openxmlformats.org/officeDocument/2006/relationships/hyperlink"/><Relationship Id="rId3" Target="https://citeseerx.ist.psu.edu/document?repid=rep1&amp;type=pdf&amp;doi=4ab2cfe6766a5007b2fcf8cfffbf7fb566c077f4" TargetMode="External" Type="http://schemas.openxmlformats.org/officeDocument/2006/relationships/hyperlink"/><Relationship Id="rId4" Target="https://www2.stat.duke.edu/~scs/Courses/Stat376/Papers/GibbsFieldEst/BiasReductionMLE.pdf" TargetMode="External" Type="http://schemas.openxmlformats.org/officeDocument/2006/relationships/hyperlink"/><Relationship Id="rId5" Target="https://citeseerx.ist.psu.edu/document?repid=rep1&amp;type=pdf&amp;doi=4ab2cfe6766a5007b2fcf8cfffbf7fb566c077f4" TargetMode="External" Type="http://schemas.openxmlformats.org/officeDocument/2006/relationships/hyperlink"/><Relationship Id="rId6" Target="https://saedsayad.com/docs/mlelr.pdf" TargetMode="External" Type="http://schemas.openxmlformats.org/officeDocument/2006/relationships/hyperlink"/><Relationship Id="rId7" Target="http://lagrange.math.siu.edu/Olive/simle.pdf"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E081D"/>
        </a:solidFill>
      </p:bgPr>
    </p:bg>
    <p:spTree>
      <p:nvGrpSpPr>
        <p:cNvPr id="1" name=""/>
        <p:cNvGrpSpPr/>
        <p:nvPr/>
      </p:nvGrpSpPr>
      <p:grpSpPr>
        <a:xfrm>
          <a:off x="0" y="0"/>
          <a:ext cx="0" cy="0"/>
          <a:chOff x="0" y="0"/>
          <a:chExt cx="0" cy="0"/>
        </a:xfrm>
      </p:grpSpPr>
      <p:sp>
        <p:nvSpPr>
          <p:cNvPr name="TextBox 2" id="2"/>
          <p:cNvSpPr txBox="true"/>
          <p:nvPr/>
        </p:nvSpPr>
        <p:spPr>
          <a:xfrm rot="0">
            <a:off x="2668935" y="962025"/>
            <a:ext cx="2803843" cy="580390"/>
          </a:xfrm>
          <a:prstGeom prst="rect">
            <a:avLst/>
          </a:prstGeom>
        </p:spPr>
        <p:txBody>
          <a:bodyPr anchor="t" rtlCol="false" tIns="0" lIns="0" bIns="0" rIns="0">
            <a:spAutoFit/>
          </a:bodyPr>
          <a:lstStyle/>
          <a:p>
            <a:pPr algn="l">
              <a:lnSpc>
                <a:spcPts val="4759"/>
              </a:lnSpc>
              <a:spcBef>
                <a:spcPct val="0"/>
              </a:spcBef>
            </a:pPr>
            <a:r>
              <a:rPr lang="en-US" sz="3399">
                <a:solidFill>
                  <a:srgbClr val="FFFFFF"/>
                </a:solidFill>
                <a:latin typeface="Open Sans"/>
                <a:ea typeface="Open Sans"/>
                <a:cs typeface="Open Sans"/>
                <a:sym typeface="Open Sans"/>
              </a:rPr>
              <a:t>Research Stay</a:t>
            </a:r>
          </a:p>
        </p:txBody>
      </p:sp>
      <p:sp>
        <p:nvSpPr>
          <p:cNvPr name="TextBox 3" id="3"/>
          <p:cNvSpPr txBox="true"/>
          <p:nvPr/>
        </p:nvSpPr>
        <p:spPr>
          <a:xfrm rot="0">
            <a:off x="1028700" y="962025"/>
            <a:ext cx="1470025" cy="580390"/>
          </a:xfrm>
          <a:prstGeom prst="rect">
            <a:avLst/>
          </a:prstGeom>
        </p:spPr>
        <p:txBody>
          <a:bodyPr anchor="t" rtlCol="false" tIns="0" lIns="0" bIns="0" rIns="0">
            <a:spAutoFit/>
          </a:bodyPr>
          <a:lstStyle/>
          <a:p>
            <a:pPr algn="ctr">
              <a:lnSpc>
                <a:spcPts val="4759"/>
              </a:lnSpc>
              <a:spcBef>
                <a:spcPct val="0"/>
              </a:spcBef>
            </a:pPr>
            <a:r>
              <a:rPr lang="en-US" sz="3399">
                <a:solidFill>
                  <a:srgbClr val="0E081D"/>
                </a:solidFill>
                <a:latin typeface="Open Sans"/>
                <a:ea typeface="Open Sans"/>
                <a:cs typeface="Open Sans"/>
                <a:sym typeface="Open Sans"/>
              </a:rPr>
              <a:t>Week 4</a:t>
            </a:r>
          </a:p>
        </p:txBody>
      </p:sp>
      <p:sp>
        <p:nvSpPr>
          <p:cNvPr name="TextBox 4" id="4"/>
          <p:cNvSpPr txBox="true"/>
          <p:nvPr/>
        </p:nvSpPr>
        <p:spPr>
          <a:xfrm rot="0">
            <a:off x="1028700" y="1989746"/>
            <a:ext cx="4132984" cy="1209323"/>
          </a:xfrm>
          <a:prstGeom prst="rect">
            <a:avLst/>
          </a:prstGeom>
        </p:spPr>
        <p:txBody>
          <a:bodyPr anchor="t" rtlCol="false" tIns="0" lIns="0" bIns="0" rIns="0">
            <a:spAutoFit/>
          </a:bodyPr>
          <a:lstStyle/>
          <a:p>
            <a:pPr algn="l">
              <a:lnSpc>
                <a:spcPts val="9969"/>
              </a:lnSpc>
              <a:spcBef>
                <a:spcPct val="0"/>
              </a:spcBef>
            </a:pPr>
            <a:r>
              <a:rPr lang="en-US" sz="7121" b="true">
                <a:solidFill>
                  <a:srgbClr val="FFFFFF"/>
                </a:solidFill>
                <a:latin typeface="Open Sans Bold"/>
                <a:ea typeface="Open Sans Bold"/>
                <a:cs typeface="Open Sans Bold"/>
                <a:sym typeface="Open Sans Bold"/>
              </a:rPr>
              <a:t>Contexto</a:t>
            </a:r>
          </a:p>
        </p:txBody>
      </p:sp>
      <p:sp>
        <p:nvSpPr>
          <p:cNvPr name="TextBox 5" id="5"/>
          <p:cNvSpPr txBox="true"/>
          <p:nvPr/>
        </p:nvSpPr>
        <p:spPr>
          <a:xfrm rot="0">
            <a:off x="1580678" y="3722944"/>
            <a:ext cx="14985485" cy="1893570"/>
          </a:xfrm>
          <a:prstGeom prst="rect">
            <a:avLst/>
          </a:prstGeom>
        </p:spPr>
        <p:txBody>
          <a:bodyPr anchor="t" rtlCol="false" tIns="0" lIns="0" bIns="0" rIns="0">
            <a:spAutoFit/>
          </a:bodyPr>
          <a:lstStyle/>
          <a:p>
            <a:pPr algn="l">
              <a:lnSpc>
                <a:spcPts val="3780"/>
              </a:lnSpc>
              <a:spcBef>
                <a:spcPct val="0"/>
              </a:spcBef>
            </a:pPr>
            <a:r>
              <a:rPr lang="en-US" sz="2700">
                <a:solidFill>
                  <a:srgbClr val="FFFFFF"/>
                </a:solidFill>
                <a:latin typeface="Open Sans"/>
                <a:ea typeface="Open Sans"/>
                <a:cs typeface="Open Sans"/>
                <a:sym typeface="Open Sans"/>
              </a:rPr>
              <a:t>Maximum Likelihood Estimation (MLE) es un un método para estimar los parámetros de una distribución de probabilidad supuesta, dados algunos datos observados. Es uno de los métodos más populares para estimar los parámetros en estadística, sin embargo, puede no ser un método universalmente aplicable.</a:t>
            </a:r>
          </a:p>
        </p:txBody>
      </p:sp>
      <p:sp>
        <p:nvSpPr>
          <p:cNvPr name="TextBox 6" id="6"/>
          <p:cNvSpPr txBox="true"/>
          <p:nvPr/>
        </p:nvSpPr>
        <p:spPr>
          <a:xfrm rot="0">
            <a:off x="1028700" y="6300505"/>
            <a:ext cx="11653819" cy="1209323"/>
          </a:xfrm>
          <a:prstGeom prst="rect">
            <a:avLst/>
          </a:prstGeom>
        </p:spPr>
        <p:txBody>
          <a:bodyPr anchor="t" rtlCol="false" tIns="0" lIns="0" bIns="0" rIns="0">
            <a:spAutoFit/>
          </a:bodyPr>
          <a:lstStyle/>
          <a:p>
            <a:pPr algn="l">
              <a:lnSpc>
                <a:spcPts val="9969"/>
              </a:lnSpc>
              <a:spcBef>
                <a:spcPct val="0"/>
              </a:spcBef>
            </a:pPr>
            <a:r>
              <a:rPr lang="en-US" sz="7121" b="true">
                <a:solidFill>
                  <a:srgbClr val="FFFFFF"/>
                </a:solidFill>
                <a:latin typeface="Open Sans Bold"/>
                <a:ea typeface="Open Sans Bold"/>
                <a:cs typeface="Open Sans Bold"/>
                <a:sym typeface="Open Sans Bold"/>
              </a:rPr>
              <a:t>Metodología de búsqueda</a:t>
            </a:r>
          </a:p>
        </p:txBody>
      </p:sp>
      <p:sp>
        <p:nvSpPr>
          <p:cNvPr name="TextBox 7" id="7"/>
          <p:cNvSpPr txBox="true"/>
          <p:nvPr/>
        </p:nvSpPr>
        <p:spPr>
          <a:xfrm rot="0">
            <a:off x="1580678" y="8033702"/>
            <a:ext cx="14985485" cy="941070"/>
          </a:xfrm>
          <a:prstGeom prst="rect">
            <a:avLst/>
          </a:prstGeom>
        </p:spPr>
        <p:txBody>
          <a:bodyPr anchor="t" rtlCol="false" tIns="0" lIns="0" bIns="0" rIns="0">
            <a:spAutoFit/>
          </a:bodyPr>
          <a:lstStyle/>
          <a:p>
            <a:pPr algn="l">
              <a:lnSpc>
                <a:spcPts val="3779"/>
              </a:lnSpc>
              <a:spcBef>
                <a:spcPct val="0"/>
              </a:spcBef>
            </a:pPr>
            <a:r>
              <a:rPr lang="en-US" sz="2700">
                <a:solidFill>
                  <a:srgbClr val="FFFFFF"/>
                </a:solidFill>
                <a:latin typeface="Open Sans"/>
                <a:ea typeface="Open Sans"/>
                <a:cs typeface="Open Sans"/>
                <a:sym typeface="Open Sans"/>
              </a:rPr>
              <a:t>Luego de una búsqueda infructuosa en Google Scholar, busqué entre las referencias de </a:t>
            </a:r>
            <a:r>
              <a:rPr lang="en-US" sz="2700" u="sng">
                <a:solidFill>
                  <a:srgbClr val="FFFFFF"/>
                </a:solidFill>
                <a:latin typeface="Open Sans"/>
                <a:ea typeface="Open Sans"/>
                <a:cs typeface="Open Sans"/>
                <a:sym typeface="Open Sans"/>
                <a:hlinkClick r:id="rId2" tooltip="https://en.wikipedia.org/wiki/Maximum_likelihood_estimation"/>
              </a:rPr>
              <a:t>https://en.wikipedia.org/wiki/Maximum_likelihood_estimation </a:t>
            </a:r>
            <a:r>
              <a:rPr lang="en-US" sz="2700">
                <a:solidFill>
                  <a:srgbClr val="FFFFFF"/>
                </a:solidFill>
                <a:latin typeface="Open Sans"/>
                <a:ea typeface="Open Sans"/>
                <a:cs typeface="Open Sans"/>
                <a:sym typeface="Open Sans"/>
              </a:rPr>
              <a:t> </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0E081D"/>
        </a:solidFill>
      </p:bgPr>
    </p:bg>
    <p:spTree>
      <p:nvGrpSpPr>
        <p:cNvPr id="1" name=""/>
        <p:cNvGrpSpPr/>
        <p:nvPr/>
      </p:nvGrpSpPr>
      <p:grpSpPr>
        <a:xfrm>
          <a:off x="0" y="0"/>
          <a:ext cx="0" cy="0"/>
          <a:chOff x="0" y="0"/>
          <a:chExt cx="0" cy="0"/>
        </a:xfrm>
      </p:grpSpPr>
      <p:sp>
        <p:nvSpPr>
          <p:cNvPr name="TextBox 2" id="2"/>
          <p:cNvSpPr txBox="true"/>
          <p:nvPr/>
        </p:nvSpPr>
        <p:spPr>
          <a:xfrm rot="0">
            <a:off x="2668935" y="962025"/>
            <a:ext cx="2803843" cy="580390"/>
          </a:xfrm>
          <a:prstGeom prst="rect">
            <a:avLst/>
          </a:prstGeom>
        </p:spPr>
        <p:txBody>
          <a:bodyPr anchor="t" rtlCol="false" tIns="0" lIns="0" bIns="0" rIns="0">
            <a:spAutoFit/>
          </a:bodyPr>
          <a:lstStyle/>
          <a:p>
            <a:pPr algn="l">
              <a:lnSpc>
                <a:spcPts val="4759"/>
              </a:lnSpc>
              <a:spcBef>
                <a:spcPct val="0"/>
              </a:spcBef>
            </a:pPr>
            <a:r>
              <a:rPr lang="en-US" sz="3399">
                <a:solidFill>
                  <a:srgbClr val="FFFFFF"/>
                </a:solidFill>
                <a:latin typeface="Open Sans"/>
                <a:ea typeface="Open Sans"/>
                <a:cs typeface="Open Sans"/>
                <a:sym typeface="Open Sans"/>
              </a:rPr>
              <a:t>Research Stay</a:t>
            </a:r>
          </a:p>
        </p:txBody>
      </p:sp>
      <p:sp>
        <p:nvSpPr>
          <p:cNvPr name="TextBox 3" id="3"/>
          <p:cNvSpPr txBox="true"/>
          <p:nvPr/>
        </p:nvSpPr>
        <p:spPr>
          <a:xfrm rot="0">
            <a:off x="1028700" y="962025"/>
            <a:ext cx="1470025" cy="5803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Open Sans"/>
                <a:ea typeface="Open Sans"/>
                <a:cs typeface="Open Sans"/>
                <a:sym typeface="Open Sans"/>
              </a:rPr>
              <a:t>Week 4</a:t>
            </a:r>
          </a:p>
        </p:txBody>
      </p:sp>
      <p:sp>
        <p:nvSpPr>
          <p:cNvPr name="TextBox 4" id="4"/>
          <p:cNvSpPr txBox="true"/>
          <p:nvPr/>
        </p:nvSpPr>
        <p:spPr>
          <a:xfrm rot="0">
            <a:off x="1028700" y="1989746"/>
            <a:ext cx="10236035" cy="1209323"/>
          </a:xfrm>
          <a:prstGeom prst="rect">
            <a:avLst/>
          </a:prstGeom>
        </p:spPr>
        <p:txBody>
          <a:bodyPr anchor="t" rtlCol="false" tIns="0" lIns="0" bIns="0" rIns="0">
            <a:spAutoFit/>
          </a:bodyPr>
          <a:lstStyle/>
          <a:p>
            <a:pPr algn="l">
              <a:lnSpc>
                <a:spcPts val="9969"/>
              </a:lnSpc>
              <a:spcBef>
                <a:spcPct val="0"/>
              </a:spcBef>
            </a:pPr>
            <a:r>
              <a:rPr lang="en-US" sz="7121" b="true">
                <a:solidFill>
                  <a:srgbClr val="FFFFFF"/>
                </a:solidFill>
                <a:latin typeface="Open Sans Bold"/>
                <a:ea typeface="Open Sans Bold"/>
                <a:cs typeface="Open Sans Bold"/>
                <a:sym typeface="Open Sans Bold"/>
              </a:rPr>
              <a:t>Términos Preliminares</a:t>
            </a:r>
          </a:p>
        </p:txBody>
      </p:sp>
      <p:sp>
        <p:nvSpPr>
          <p:cNvPr name="TextBox 5" id="5"/>
          <p:cNvSpPr txBox="true"/>
          <p:nvPr/>
        </p:nvSpPr>
        <p:spPr>
          <a:xfrm rot="0">
            <a:off x="1580678" y="3722944"/>
            <a:ext cx="14985485" cy="5956299"/>
          </a:xfrm>
          <a:prstGeom prst="rect">
            <a:avLst/>
          </a:prstGeom>
        </p:spPr>
        <p:txBody>
          <a:bodyPr anchor="t" rtlCol="false" tIns="0" lIns="0" bIns="0" rIns="0">
            <a:spAutoFit/>
          </a:bodyPr>
          <a:lstStyle/>
          <a:p>
            <a:pPr algn="l" marL="582933" indent="-291467" lvl="1">
              <a:lnSpc>
                <a:spcPts val="3780"/>
              </a:lnSpc>
              <a:buFont typeface="Arial"/>
              <a:buChar char="•"/>
            </a:pPr>
            <a:r>
              <a:rPr lang="en-US" b="true" sz="2700">
                <a:solidFill>
                  <a:srgbClr val="FFFFFF"/>
                </a:solidFill>
                <a:latin typeface="Open Sans Bold"/>
                <a:ea typeface="Open Sans Bold"/>
                <a:cs typeface="Open Sans Bold"/>
                <a:sym typeface="Open Sans Bold"/>
              </a:rPr>
              <a:t>Maximum Likelihood Estimation (MLE)</a:t>
            </a:r>
            <a:r>
              <a:rPr lang="en-US" sz="2700">
                <a:solidFill>
                  <a:srgbClr val="FFFFFF"/>
                </a:solidFill>
                <a:latin typeface="Open Sans"/>
                <a:ea typeface="Open Sans"/>
                <a:cs typeface="Open Sans"/>
                <a:sym typeface="Open Sans"/>
              </a:rPr>
              <a:t>: Un método para estimar los parámetros de una distribución de probabilidad supuesta, dados algunos datos observados.</a:t>
            </a:r>
          </a:p>
          <a:p>
            <a:pPr algn="l" marL="582933" indent="-291467" lvl="1">
              <a:lnSpc>
                <a:spcPts val="3780"/>
              </a:lnSpc>
              <a:buFont typeface="Arial"/>
              <a:buChar char="•"/>
            </a:pPr>
            <a:r>
              <a:rPr lang="en-US" b="true" sz="2700">
                <a:solidFill>
                  <a:srgbClr val="FFFFFF"/>
                </a:solidFill>
                <a:latin typeface="Open Sans Bold"/>
                <a:ea typeface="Open Sans Bold"/>
                <a:cs typeface="Open Sans Bold"/>
                <a:sym typeface="Open Sans Bold"/>
              </a:rPr>
              <a:t>Función de Verosimilitud (likelihood function)</a:t>
            </a:r>
            <a:r>
              <a:rPr lang="en-US" sz="2700">
                <a:solidFill>
                  <a:srgbClr val="FFFFFF"/>
                </a:solidFill>
                <a:latin typeface="Open Sans"/>
                <a:ea typeface="Open Sans"/>
                <a:cs typeface="Open Sans"/>
                <a:sym typeface="Open Sans"/>
              </a:rPr>
              <a:t>: Mide la probabilidad de observar los datos dados los parámetros del modelo. No debe confundirse con el estimador de máxima verosimilitud (MLE)</a:t>
            </a:r>
          </a:p>
          <a:p>
            <a:pPr algn="l" marL="582933" indent="-291467" lvl="1">
              <a:lnSpc>
                <a:spcPts val="3780"/>
              </a:lnSpc>
              <a:buFont typeface="Arial"/>
              <a:buChar char="•"/>
            </a:pPr>
            <a:r>
              <a:rPr lang="en-US" b="true" sz="2700">
                <a:solidFill>
                  <a:srgbClr val="FFFFFF"/>
                </a:solidFill>
                <a:latin typeface="Open Sans Bold"/>
                <a:ea typeface="Open Sans Bold"/>
                <a:cs typeface="Open Sans Bold"/>
                <a:sym typeface="Open Sans Bold"/>
              </a:rPr>
              <a:t>Penalized likelihood (función de verosimilitud penalizada)</a:t>
            </a:r>
            <a:r>
              <a:rPr lang="en-US" sz="2700">
                <a:solidFill>
                  <a:srgbClr val="FFFFFF"/>
                </a:solidFill>
                <a:latin typeface="Open Sans"/>
                <a:ea typeface="Open Sans"/>
                <a:cs typeface="Open Sans"/>
                <a:sym typeface="Open Sans"/>
              </a:rPr>
              <a:t>: Función para ajustar el MLE mediante la adición de un término de penalización que busca reducir el sesgo y mejorar la precisión del estimador. Es más eficaz con muestras pequenas.</a:t>
            </a:r>
          </a:p>
          <a:p>
            <a:pPr algn="l">
              <a:lnSpc>
                <a:spcPts val="3780"/>
              </a:lnSpc>
            </a:pPr>
          </a:p>
          <a:p>
            <a:pPr algn="l">
              <a:lnSpc>
                <a:spcPts val="3780"/>
              </a:lnSpc>
            </a:pPr>
          </a:p>
          <a:p>
            <a:pPr algn="l">
              <a:lnSpc>
                <a:spcPts val="3220"/>
              </a:lnSpc>
              <a:spcBef>
                <a:spcPct val="0"/>
              </a:spcBef>
            </a:pPr>
            <a:r>
              <a:rPr lang="en-US" sz="2300">
                <a:solidFill>
                  <a:srgbClr val="FFFFFF"/>
                </a:solidFill>
                <a:latin typeface="Open Sans"/>
                <a:ea typeface="Open Sans"/>
                <a:cs typeface="Open Sans"/>
                <a:sym typeface="Open Sans"/>
              </a:rPr>
              <a:t>* La Función de Verosimilitud depende de los parámetros del modelo y mide qué tan bien esos parámetros explican los datos observados, mientras que MLE es un método para estimar los parámetros del modelo y utiliza la función de verosimilitud para encontrar los parámetros que maximizan la función de verosimilitud.</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0E081D"/>
        </a:solidFill>
      </p:bgPr>
    </p:bg>
    <p:spTree>
      <p:nvGrpSpPr>
        <p:cNvPr id="1" name=""/>
        <p:cNvGrpSpPr/>
        <p:nvPr/>
      </p:nvGrpSpPr>
      <p:grpSpPr>
        <a:xfrm>
          <a:off x="0" y="0"/>
          <a:ext cx="0" cy="0"/>
          <a:chOff x="0" y="0"/>
          <a:chExt cx="0" cy="0"/>
        </a:xfrm>
      </p:grpSpPr>
      <p:sp>
        <p:nvSpPr>
          <p:cNvPr name="TextBox 2" id="2"/>
          <p:cNvSpPr txBox="true"/>
          <p:nvPr/>
        </p:nvSpPr>
        <p:spPr>
          <a:xfrm rot="0">
            <a:off x="2668935" y="962025"/>
            <a:ext cx="2803843" cy="580390"/>
          </a:xfrm>
          <a:prstGeom prst="rect">
            <a:avLst/>
          </a:prstGeom>
        </p:spPr>
        <p:txBody>
          <a:bodyPr anchor="t" rtlCol="false" tIns="0" lIns="0" bIns="0" rIns="0">
            <a:spAutoFit/>
          </a:bodyPr>
          <a:lstStyle/>
          <a:p>
            <a:pPr algn="l">
              <a:lnSpc>
                <a:spcPts val="4759"/>
              </a:lnSpc>
              <a:spcBef>
                <a:spcPct val="0"/>
              </a:spcBef>
            </a:pPr>
            <a:r>
              <a:rPr lang="en-US" sz="3399">
                <a:solidFill>
                  <a:srgbClr val="FFFFFF"/>
                </a:solidFill>
                <a:latin typeface="Open Sans"/>
                <a:ea typeface="Open Sans"/>
                <a:cs typeface="Open Sans"/>
                <a:sym typeface="Open Sans"/>
              </a:rPr>
              <a:t>Research Stay</a:t>
            </a:r>
          </a:p>
        </p:txBody>
      </p:sp>
      <p:sp>
        <p:nvSpPr>
          <p:cNvPr name="TextBox 3" id="3"/>
          <p:cNvSpPr txBox="true"/>
          <p:nvPr/>
        </p:nvSpPr>
        <p:spPr>
          <a:xfrm rot="0">
            <a:off x="1028700" y="962025"/>
            <a:ext cx="1470025" cy="580390"/>
          </a:xfrm>
          <a:prstGeom prst="rect">
            <a:avLst/>
          </a:prstGeom>
        </p:spPr>
        <p:txBody>
          <a:bodyPr anchor="t" rtlCol="false" tIns="0" lIns="0" bIns="0" rIns="0">
            <a:spAutoFit/>
          </a:bodyPr>
          <a:lstStyle/>
          <a:p>
            <a:pPr algn="ctr">
              <a:lnSpc>
                <a:spcPts val="4759"/>
              </a:lnSpc>
              <a:spcBef>
                <a:spcPct val="0"/>
              </a:spcBef>
            </a:pPr>
            <a:r>
              <a:rPr lang="en-US" sz="3399">
                <a:solidFill>
                  <a:srgbClr val="0E081D"/>
                </a:solidFill>
                <a:latin typeface="Open Sans"/>
                <a:ea typeface="Open Sans"/>
                <a:cs typeface="Open Sans"/>
                <a:sym typeface="Open Sans"/>
              </a:rPr>
              <a:t>Week 4</a:t>
            </a:r>
          </a:p>
        </p:txBody>
      </p:sp>
      <p:sp>
        <p:nvSpPr>
          <p:cNvPr name="TextBox 4" id="4"/>
          <p:cNvSpPr txBox="true"/>
          <p:nvPr/>
        </p:nvSpPr>
        <p:spPr>
          <a:xfrm rot="0">
            <a:off x="1028700" y="1712148"/>
            <a:ext cx="3560762" cy="588574"/>
          </a:xfrm>
          <a:prstGeom prst="rect">
            <a:avLst/>
          </a:prstGeom>
        </p:spPr>
        <p:txBody>
          <a:bodyPr anchor="t" rtlCol="false" tIns="0" lIns="0" bIns="0" rIns="0">
            <a:spAutoFit/>
          </a:bodyPr>
          <a:lstStyle/>
          <a:p>
            <a:pPr algn="l">
              <a:lnSpc>
                <a:spcPts val="4833"/>
              </a:lnSpc>
              <a:spcBef>
                <a:spcPct val="0"/>
              </a:spcBef>
            </a:pPr>
            <a:r>
              <a:rPr lang="en-US" sz="3452" b="true">
                <a:solidFill>
                  <a:srgbClr val="FFFFFF"/>
                </a:solidFill>
                <a:latin typeface="Open Sans Bold"/>
                <a:ea typeface="Open Sans Bold"/>
                <a:cs typeface="Open Sans Bold"/>
                <a:sym typeface="Open Sans Bold"/>
              </a:rPr>
              <a:t>Comparación [1]</a:t>
            </a:r>
          </a:p>
        </p:txBody>
      </p:sp>
      <p:sp>
        <p:nvSpPr>
          <p:cNvPr name="TextBox 5" id="5"/>
          <p:cNvSpPr txBox="true"/>
          <p:nvPr/>
        </p:nvSpPr>
        <p:spPr>
          <a:xfrm rot="0">
            <a:off x="1028700" y="2554343"/>
            <a:ext cx="16347448" cy="7042785"/>
          </a:xfrm>
          <a:prstGeom prst="rect">
            <a:avLst/>
          </a:prstGeom>
        </p:spPr>
        <p:txBody>
          <a:bodyPr anchor="t" rtlCol="false" tIns="0" lIns="0" bIns="0" rIns="0">
            <a:spAutoFit/>
          </a:bodyPr>
          <a:lstStyle/>
          <a:p>
            <a:pPr algn="l">
              <a:lnSpc>
                <a:spcPts val="3990"/>
              </a:lnSpc>
            </a:pPr>
            <a:r>
              <a:rPr lang="en-US" sz="2850">
                <a:solidFill>
                  <a:srgbClr val="FFFFFF"/>
                </a:solidFill>
                <a:latin typeface="Open Sans"/>
                <a:ea typeface="Open Sans"/>
                <a:cs typeface="Open Sans"/>
                <a:sym typeface="Open Sans"/>
              </a:rPr>
              <a:t>En “Bias Reduction of Maximum Likelihood Estimates” (Ref. 2 a partir de ahora) busca proponer un método para reducir el sesgo en las estimaciones obtenidas mediante MLE, mientras que el artículo que investigué, “Does the MLE Maximize the Likelihood?” (Ref. 4) cuestiona si realmente el MLE maximiza la función de verosimilitud en todas las situaciones prácticas.</a:t>
            </a:r>
          </a:p>
          <a:p>
            <a:pPr algn="l">
              <a:lnSpc>
                <a:spcPts val="3990"/>
              </a:lnSpc>
            </a:pPr>
            <a:r>
              <a:rPr lang="en-US" sz="2850">
                <a:solidFill>
                  <a:srgbClr val="FFFFFF"/>
                </a:solidFill>
                <a:latin typeface="Open Sans"/>
                <a:ea typeface="Open Sans"/>
                <a:cs typeface="Open Sans"/>
                <a:sym typeface="Open Sans"/>
              </a:rPr>
              <a:t>Ref. 2 nos da algunos métodos para reducir los sesgos  que puedan surgir al utilizar MLE mientras que Ref. 4 menciona el cómo pueden darse estos sesgos. Algunos de los que mencionan son:</a:t>
            </a:r>
          </a:p>
          <a:p>
            <a:pPr algn="l" marL="615315" indent="-307658" lvl="1">
              <a:lnSpc>
                <a:spcPts val="3990"/>
              </a:lnSpc>
              <a:buFont typeface="Arial"/>
              <a:buChar char="•"/>
            </a:pPr>
            <a:r>
              <a:rPr lang="en-US" sz="2850" i="true">
                <a:solidFill>
                  <a:srgbClr val="FFFFFF"/>
                </a:solidFill>
                <a:latin typeface="Open Sans Italics"/>
                <a:ea typeface="Open Sans Italics"/>
                <a:cs typeface="Open Sans Italics"/>
                <a:sym typeface="Open Sans Italics"/>
              </a:rPr>
              <a:t>Restricciones del modelo</a:t>
            </a:r>
            <a:r>
              <a:rPr lang="en-US" sz="2850">
                <a:solidFill>
                  <a:srgbClr val="FFFFFF"/>
                </a:solidFill>
                <a:latin typeface="Open Sans"/>
                <a:ea typeface="Open Sans"/>
                <a:cs typeface="Open Sans"/>
                <a:sym typeface="Open Sans"/>
              </a:rPr>
              <a:t>: Si el modelo estadístico es incorrecto o las suposiciones no se cumplen, la función de verosimilitud puede no estar bien especificada.</a:t>
            </a:r>
          </a:p>
          <a:p>
            <a:pPr algn="l" marL="615315" indent="-307658" lvl="1">
              <a:lnSpc>
                <a:spcPts val="3990"/>
              </a:lnSpc>
              <a:buFont typeface="Arial"/>
              <a:buChar char="•"/>
            </a:pPr>
            <a:r>
              <a:rPr lang="en-US" sz="2850" i="true">
                <a:solidFill>
                  <a:srgbClr val="FFFFFF"/>
                </a:solidFill>
                <a:latin typeface="Open Sans Italics"/>
                <a:ea typeface="Open Sans Italics"/>
                <a:cs typeface="Open Sans Italics"/>
                <a:sym typeface="Open Sans Italics"/>
              </a:rPr>
              <a:t>Datos incompletos \ Ruido</a:t>
            </a:r>
            <a:r>
              <a:rPr lang="en-US" sz="2850">
                <a:solidFill>
                  <a:srgbClr val="FFFFFF"/>
                </a:solidFill>
                <a:latin typeface="Open Sans"/>
                <a:ea typeface="Open Sans"/>
                <a:cs typeface="Open Sans"/>
                <a:sym typeface="Open Sans"/>
              </a:rPr>
              <a:t>: En presencia de datos incompletos o ruido, la función de verosimilitud puede tener más de un máximo (los max. locales), lo que hace más difícil encontrar el punto más alto de la función (max. global).</a:t>
            </a:r>
          </a:p>
          <a:p>
            <a:pPr algn="l" marL="615315" indent="-307658" lvl="1">
              <a:lnSpc>
                <a:spcPts val="3990"/>
              </a:lnSpc>
              <a:spcBef>
                <a:spcPct val="0"/>
              </a:spcBef>
              <a:buFont typeface="Arial"/>
              <a:buChar char="•"/>
            </a:pPr>
            <a:r>
              <a:rPr lang="en-US" sz="2850" i="true">
                <a:solidFill>
                  <a:srgbClr val="FFFFFF"/>
                </a:solidFill>
                <a:latin typeface="Open Sans Italics"/>
                <a:ea typeface="Open Sans Italics"/>
                <a:cs typeface="Open Sans Italics"/>
                <a:sym typeface="Open Sans Italics"/>
              </a:rPr>
              <a:t>Problemas computacionales</a:t>
            </a:r>
            <a:r>
              <a:rPr lang="en-US" sz="2850">
                <a:solidFill>
                  <a:srgbClr val="FFFFFF"/>
                </a:solidFill>
                <a:latin typeface="Open Sans"/>
                <a:ea typeface="Open Sans"/>
                <a:cs typeface="Open Sans"/>
                <a:sym typeface="Open Sans"/>
              </a:rPr>
              <a:t>: En problemas de alta dimensión o con modelos complejos, los métodos numéricos utilizados para encontrar el MLE pueden no converger al máximo global.</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0E081D"/>
        </a:solidFill>
      </p:bgPr>
    </p:bg>
    <p:spTree>
      <p:nvGrpSpPr>
        <p:cNvPr id="1" name=""/>
        <p:cNvGrpSpPr/>
        <p:nvPr/>
      </p:nvGrpSpPr>
      <p:grpSpPr>
        <a:xfrm>
          <a:off x="0" y="0"/>
          <a:ext cx="0" cy="0"/>
          <a:chOff x="0" y="0"/>
          <a:chExt cx="0" cy="0"/>
        </a:xfrm>
      </p:grpSpPr>
      <p:sp>
        <p:nvSpPr>
          <p:cNvPr name="TextBox 2" id="2"/>
          <p:cNvSpPr txBox="true"/>
          <p:nvPr/>
        </p:nvSpPr>
        <p:spPr>
          <a:xfrm rot="0">
            <a:off x="2668935" y="962025"/>
            <a:ext cx="2803843" cy="580390"/>
          </a:xfrm>
          <a:prstGeom prst="rect">
            <a:avLst/>
          </a:prstGeom>
        </p:spPr>
        <p:txBody>
          <a:bodyPr anchor="t" rtlCol="false" tIns="0" lIns="0" bIns="0" rIns="0">
            <a:spAutoFit/>
          </a:bodyPr>
          <a:lstStyle/>
          <a:p>
            <a:pPr algn="l">
              <a:lnSpc>
                <a:spcPts val="4759"/>
              </a:lnSpc>
              <a:spcBef>
                <a:spcPct val="0"/>
              </a:spcBef>
            </a:pPr>
            <a:r>
              <a:rPr lang="en-US" sz="3399">
                <a:solidFill>
                  <a:srgbClr val="FFFFFF"/>
                </a:solidFill>
                <a:latin typeface="Open Sans"/>
                <a:ea typeface="Open Sans"/>
                <a:cs typeface="Open Sans"/>
                <a:sym typeface="Open Sans"/>
              </a:rPr>
              <a:t>Research Stay</a:t>
            </a:r>
          </a:p>
        </p:txBody>
      </p:sp>
      <p:sp>
        <p:nvSpPr>
          <p:cNvPr name="TextBox 3" id="3"/>
          <p:cNvSpPr txBox="true"/>
          <p:nvPr/>
        </p:nvSpPr>
        <p:spPr>
          <a:xfrm rot="0">
            <a:off x="1028700" y="962025"/>
            <a:ext cx="1470025" cy="580390"/>
          </a:xfrm>
          <a:prstGeom prst="rect">
            <a:avLst/>
          </a:prstGeom>
        </p:spPr>
        <p:txBody>
          <a:bodyPr anchor="t" rtlCol="false" tIns="0" lIns="0" bIns="0" rIns="0">
            <a:spAutoFit/>
          </a:bodyPr>
          <a:lstStyle/>
          <a:p>
            <a:pPr algn="ctr">
              <a:lnSpc>
                <a:spcPts val="4759"/>
              </a:lnSpc>
              <a:spcBef>
                <a:spcPct val="0"/>
              </a:spcBef>
            </a:pPr>
            <a:r>
              <a:rPr lang="en-US" sz="3399">
                <a:solidFill>
                  <a:srgbClr val="0E081D"/>
                </a:solidFill>
                <a:latin typeface="Open Sans"/>
                <a:ea typeface="Open Sans"/>
                <a:cs typeface="Open Sans"/>
                <a:sym typeface="Open Sans"/>
              </a:rPr>
              <a:t>Week 4</a:t>
            </a:r>
          </a:p>
        </p:txBody>
      </p:sp>
      <p:sp>
        <p:nvSpPr>
          <p:cNvPr name="TextBox 4" id="4"/>
          <p:cNvSpPr txBox="true"/>
          <p:nvPr/>
        </p:nvSpPr>
        <p:spPr>
          <a:xfrm rot="0">
            <a:off x="1028700" y="1712148"/>
            <a:ext cx="3560762" cy="588574"/>
          </a:xfrm>
          <a:prstGeom prst="rect">
            <a:avLst/>
          </a:prstGeom>
        </p:spPr>
        <p:txBody>
          <a:bodyPr anchor="t" rtlCol="false" tIns="0" lIns="0" bIns="0" rIns="0">
            <a:spAutoFit/>
          </a:bodyPr>
          <a:lstStyle/>
          <a:p>
            <a:pPr algn="l">
              <a:lnSpc>
                <a:spcPts val="4833"/>
              </a:lnSpc>
              <a:spcBef>
                <a:spcPct val="0"/>
              </a:spcBef>
            </a:pPr>
            <a:r>
              <a:rPr lang="en-US" sz="3452" b="true">
                <a:solidFill>
                  <a:srgbClr val="FFFFFF"/>
                </a:solidFill>
                <a:latin typeface="Open Sans Bold"/>
                <a:ea typeface="Open Sans Bold"/>
                <a:cs typeface="Open Sans Bold"/>
                <a:sym typeface="Open Sans Bold"/>
              </a:rPr>
              <a:t>Comparación [2]</a:t>
            </a:r>
          </a:p>
        </p:txBody>
      </p:sp>
      <p:sp>
        <p:nvSpPr>
          <p:cNvPr name="TextBox 5" id="5"/>
          <p:cNvSpPr txBox="true"/>
          <p:nvPr/>
        </p:nvSpPr>
        <p:spPr>
          <a:xfrm rot="0">
            <a:off x="1028700" y="2544818"/>
            <a:ext cx="16347448" cy="6380480"/>
          </a:xfrm>
          <a:prstGeom prst="rect">
            <a:avLst/>
          </a:prstGeom>
        </p:spPr>
        <p:txBody>
          <a:bodyPr anchor="t" rtlCol="false" tIns="0" lIns="0" bIns="0" rIns="0">
            <a:spAutoFit/>
          </a:bodyPr>
          <a:lstStyle/>
          <a:p>
            <a:pPr algn="l">
              <a:lnSpc>
                <a:spcPts val="4269"/>
              </a:lnSpc>
            </a:pPr>
            <a:r>
              <a:rPr lang="en-US" sz="3049">
                <a:solidFill>
                  <a:srgbClr val="FFFFFF"/>
                </a:solidFill>
                <a:latin typeface="Open Sans"/>
                <a:ea typeface="Open Sans"/>
                <a:cs typeface="Open Sans"/>
                <a:sym typeface="Open Sans"/>
              </a:rPr>
              <a:t>Si MLE puede no ser universal (como menciona Ref. 4), en los casos donde sí es aplicable, cómo se reducen los sesgos que puede provocar el MLE?</a:t>
            </a:r>
          </a:p>
          <a:p>
            <a:pPr algn="l">
              <a:lnSpc>
                <a:spcPts val="4269"/>
              </a:lnSpc>
            </a:pPr>
            <a:r>
              <a:rPr lang="en-US" sz="3049">
                <a:solidFill>
                  <a:srgbClr val="FFFFFF"/>
                </a:solidFill>
                <a:latin typeface="Open Sans"/>
                <a:ea typeface="Open Sans"/>
                <a:cs typeface="Open Sans"/>
                <a:sym typeface="Open Sans"/>
              </a:rPr>
              <a:t>Ref 2., introduce el Maximum Likelihood Estimation ajustado que corrige el sesgo en los estimadores MLE, especialmente útil cuando se trabaja con muestras pequeñas o datos limitados. Este método utiliza la función de verosimilitud penalizada para ajustar los estimadores MLE y reducir el sesgo, mejorando así la precisión y la fiabilidad de las estimaciones.</a:t>
            </a:r>
          </a:p>
          <a:p>
            <a:pPr algn="l">
              <a:lnSpc>
                <a:spcPts val="4269"/>
              </a:lnSpc>
            </a:pPr>
          </a:p>
          <a:p>
            <a:pPr algn="l">
              <a:lnSpc>
                <a:spcPts val="4269"/>
              </a:lnSpc>
              <a:spcBef>
                <a:spcPct val="0"/>
              </a:spcBef>
            </a:pPr>
            <a:r>
              <a:rPr lang="en-US" sz="3049">
                <a:solidFill>
                  <a:srgbClr val="FFFFFF"/>
                </a:solidFill>
                <a:latin typeface="Open Sans"/>
                <a:ea typeface="Open Sans"/>
                <a:cs typeface="Open Sans"/>
                <a:sym typeface="Open Sans"/>
              </a:rPr>
              <a:t>En resumen, Ref 4. se enfoca en las limitaciones prácticas del MLE y los problemas asociados con la maximización de la función de verosimilitud, al contrario de Ref 2, que propone un método específico de corrección del sesgo, el estimador penalizado, que modifica la función de verosimilitud para obtener estimaciones menos sesgadas.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E081D"/>
        </a:solidFill>
      </p:bgPr>
    </p:bg>
    <p:spTree>
      <p:nvGrpSpPr>
        <p:cNvPr id="1" name=""/>
        <p:cNvGrpSpPr/>
        <p:nvPr/>
      </p:nvGrpSpPr>
      <p:grpSpPr>
        <a:xfrm>
          <a:off x="0" y="0"/>
          <a:ext cx="0" cy="0"/>
          <a:chOff x="0" y="0"/>
          <a:chExt cx="0" cy="0"/>
        </a:xfrm>
      </p:grpSpPr>
      <p:sp>
        <p:nvSpPr>
          <p:cNvPr name="TextBox 2" id="2"/>
          <p:cNvSpPr txBox="true"/>
          <p:nvPr/>
        </p:nvSpPr>
        <p:spPr>
          <a:xfrm rot="0">
            <a:off x="2668935" y="962025"/>
            <a:ext cx="2803843" cy="580390"/>
          </a:xfrm>
          <a:prstGeom prst="rect">
            <a:avLst/>
          </a:prstGeom>
        </p:spPr>
        <p:txBody>
          <a:bodyPr anchor="t" rtlCol="false" tIns="0" lIns="0" bIns="0" rIns="0">
            <a:spAutoFit/>
          </a:bodyPr>
          <a:lstStyle/>
          <a:p>
            <a:pPr algn="l">
              <a:lnSpc>
                <a:spcPts val="4759"/>
              </a:lnSpc>
              <a:spcBef>
                <a:spcPct val="0"/>
              </a:spcBef>
            </a:pPr>
            <a:r>
              <a:rPr lang="en-US" sz="3399">
                <a:solidFill>
                  <a:srgbClr val="FFFFFF"/>
                </a:solidFill>
                <a:latin typeface="Open Sans"/>
                <a:ea typeface="Open Sans"/>
                <a:cs typeface="Open Sans"/>
                <a:sym typeface="Open Sans"/>
              </a:rPr>
              <a:t>Research Stay</a:t>
            </a:r>
          </a:p>
        </p:txBody>
      </p:sp>
      <p:sp>
        <p:nvSpPr>
          <p:cNvPr name="TextBox 3" id="3"/>
          <p:cNvSpPr txBox="true"/>
          <p:nvPr/>
        </p:nvSpPr>
        <p:spPr>
          <a:xfrm rot="0">
            <a:off x="1028700" y="962025"/>
            <a:ext cx="1470025" cy="580390"/>
          </a:xfrm>
          <a:prstGeom prst="rect">
            <a:avLst/>
          </a:prstGeom>
        </p:spPr>
        <p:txBody>
          <a:bodyPr anchor="t" rtlCol="false" tIns="0" lIns="0" bIns="0" rIns="0">
            <a:spAutoFit/>
          </a:bodyPr>
          <a:lstStyle/>
          <a:p>
            <a:pPr algn="ctr">
              <a:lnSpc>
                <a:spcPts val="4759"/>
              </a:lnSpc>
              <a:spcBef>
                <a:spcPct val="0"/>
              </a:spcBef>
            </a:pPr>
            <a:r>
              <a:rPr lang="en-US" sz="3399">
                <a:solidFill>
                  <a:srgbClr val="0E081D"/>
                </a:solidFill>
                <a:latin typeface="Open Sans"/>
                <a:ea typeface="Open Sans"/>
                <a:cs typeface="Open Sans"/>
                <a:sym typeface="Open Sans"/>
              </a:rPr>
              <a:t>Week 4</a:t>
            </a:r>
          </a:p>
        </p:txBody>
      </p:sp>
      <p:sp>
        <p:nvSpPr>
          <p:cNvPr name="TextBox 4" id="4"/>
          <p:cNvSpPr txBox="true"/>
          <p:nvPr/>
        </p:nvSpPr>
        <p:spPr>
          <a:xfrm rot="0">
            <a:off x="1028700" y="1989746"/>
            <a:ext cx="5292414" cy="1209323"/>
          </a:xfrm>
          <a:prstGeom prst="rect">
            <a:avLst/>
          </a:prstGeom>
        </p:spPr>
        <p:txBody>
          <a:bodyPr anchor="t" rtlCol="false" tIns="0" lIns="0" bIns="0" rIns="0">
            <a:spAutoFit/>
          </a:bodyPr>
          <a:lstStyle/>
          <a:p>
            <a:pPr algn="l">
              <a:lnSpc>
                <a:spcPts val="9969"/>
              </a:lnSpc>
              <a:spcBef>
                <a:spcPct val="0"/>
              </a:spcBef>
            </a:pPr>
            <a:r>
              <a:rPr lang="en-US" sz="7121" b="true">
                <a:solidFill>
                  <a:srgbClr val="FFFFFF"/>
                </a:solidFill>
                <a:latin typeface="Open Sans Bold"/>
                <a:ea typeface="Open Sans Bold"/>
                <a:cs typeface="Open Sans Bold"/>
                <a:sym typeface="Open Sans Bold"/>
              </a:rPr>
              <a:t>Referencias</a:t>
            </a:r>
          </a:p>
        </p:txBody>
      </p:sp>
      <p:sp>
        <p:nvSpPr>
          <p:cNvPr name="TextBox 5" id="5"/>
          <p:cNvSpPr txBox="true"/>
          <p:nvPr/>
        </p:nvSpPr>
        <p:spPr>
          <a:xfrm rot="0">
            <a:off x="1580678" y="3713419"/>
            <a:ext cx="14985485" cy="3580765"/>
          </a:xfrm>
          <a:prstGeom prst="rect">
            <a:avLst/>
          </a:prstGeom>
        </p:spPr>
        <p:txBody>
          <a:bodyPr anchor="t" rtlCol="false" tIns="0" lIns="0" bIns="0" rIns="0">
            <a:spAutoFit/>
          </a:bodyPr>
          <a:lstStyle/>
          <a:p>
            <a:pPr algn="l" marL="734059" indent="-367030" lvl="1">
              <a:lnSpc>
                <a:spcPts val="4759"/>
              </a:lnSpc>
              <a:buFont typeface="Arial"/>
              <a:buChar char="•"/>
            </a:pPr>
            <a:r>
              <a:rPr lang="en-US" sz="3399" u="sng">
                <a:solidFill>
                  <a:srgbClr val="FFFFFF"/>
                </a:solidFill>
                <a:latin typeface="Open Sans"/>
                <a:ea typeface="Open Sans"/>
                <a:cs typeface="Open Sans"/>
                <a:sym typeface="Open Sans"/>
                <a:hlinkClick r:id="rId2" tooltip="https://citeseerx.ist.psu.edu/document?repid=rep1&amp;type=pdf&amp;doi=4ab2cfe6766a5007b2fcf8cfffbf7fb566c077f4"/>
              </a:rPr>
              <a:t>[Ref. 1] Tutorial on maximum likelihood estimation</a:t>
            </a:r>
          </a:p>
          <a:p>
            <a:pPr algn="l" marL="734059" indent="-367030" lvl="1">
              <a:lnSpc>
                <a:spcPts val="4759"/>
              </a:lnSpc>
              <a:buFont typeface="Arial"/>
              <a:buChar char="•"/>
            </a:pPr>
            <a:r>
              <a:rPr lang="en-US" sz="3399" u="sng">
                <a:solidFill>
                  <a:srgbClr val="FFFFFF"/>
                </a:solidFill>
                <a:latin typeface="Open Sans"/>
                <a:ea typeface="Open Sans"/>
                <a:cs typeface="Open Sans"/>
                <a:sym typeface="Open Sans"/>
                <a:hlinkClick r:id="rId3" tooltip="https://citeseerx.ist.psu.edu/document?repid=rep1&amp;type=pdf&amp;doi=4ab2cfe6766a5007b2fcf8cfffbf7fb566c077f4"/>
              </a:rPr>
              <a:t>[Ref. 2] </a:t>
            </a:r>
            <a:r>
              <a:rPr lang="en-US" sz="3399" u="sng">
                <a:solidFill>
                  <a:srgbClr val="FFFFFF"/>
                </a:solidFill>
                <a:latin typeface="Open Sans"/>
                <a:ea typeface="Open Sans"/>
                <a:cs typeface="Open Sans"/>
                <a:sym typeface="Open Sans"/>
                <a:hlinkClick r:id="rId4" tooltip="https://www2.stat.duke.edu/~scs/Courses/Stat376/Papers/GibbsFieldEst/BiasReductionMLE.pdf"/>
              </a:rPr>
              <a:t>Bias reduction of maximum likelihood estimates</a:t>
            </a:r>
          </a:p>
          <a:p>
            <a:pPr algn="l" marL="734059" indent="-367030" lvl="1">
              <a:lnSpc>
                <a:spcPts val="4759"/>
              </a:lnSpc>
              <a:buFont typeface="Arial"/>
              <a:buChar char="•"/>
            </a:pPr>
            <a:r>
              <a:rPr lang="en-US" sz="3399" u="sng">
                <a:solidFill>
                  <a:srgbClr val="FFFFFF"/>
                </a:solidFill>
                <a:latin typeface="Open Sans"/>
                <a:ea typeface="Open Sans"/>
                <a:cs typeface="Open Sans"/>
                <a:sym typeface="Open Sans"/>
                <a:hlinkClick r:id="rId5" tooltip="https://citeseerx.ist.psu.edu/document?repid=rep1&amp;type=pdf&amp;doi=4ab2cfe6766a5007b2fcf8cfffbf7fb566c077f4"/>
              </a:rPr>
              <a:t>[Ref. 3]</a:t>
            </a:r>
            <a:r>
              <a:rPr lang="en-US" sz="3399">
                <a:solidFill>
                  <a:srgbClr val="FFFFFF"/>
                </a:solidFill>
                <a:latin typeface="Open Sans"/>
                <a:ea typeface="Open Sans"/>
                <a:cs typeface="Open Sans"/>
                <a:sym typeface="Open Sans"/>
              </a:rPr>
              <a:t> </a:t>
            </a:r>
            <a:r>
              <a:rPr lang="en-US" sz="3399" u="sng">
                <a:solidFill>
                  <a:srgbClr val="FFFFFF"/>
                </a:solidFill>
                <a:latin typeface="Open Sans"/>
                <a:ea typeface="Open Sans"/>
                <a:cs typeface="Open Sans"/>
                <a:sym typeface="Open Sans"/>
                <a:hlinkClick r:id="rId6" tooltip="https://saedsayad.com/docs/mlelr.pdf"/>
              </a:rPr>
              <a:t>Maximum likelihood estimation of logistic regression models: theory and implementation</a:t>
            </a:r>
          </a:p>
          <a:p>
            <a:pPr algn="l">
              <a:lnSpc>
                <a:spcPts val="4759"/>
              </a:lnSpc>
            </a:pPr>
          </a:p>
          <a:p>
            <a:pPr algn="l" marL="734059" indent="-367030" lvl="1">
              <a:lnSpc>
                <a:spcPts val="4759"/>
              </a:lnSpc>
              <a:spcBef>
                <a:spcPct val="0"/>
              </a:spcBef>
              <a:buFont typeface="Arial"/>
              <a:buChar char="•"/>
            </a:pPr>
            <a:r>
              <a:rPr lang="en-US" sz="3399" u="sng">
                <a:solidFill>
                  <a:srgbClr val="FFFFFF"/>
                </a:solidFill>
                <a:latin typeface="Open Sans"/>
                <a:ea typeface="Open Sans"/>
                <a:cs typeface="Open Sans"/>
                <a:sym typeface="Open Sans"/>
                <a:hlinkClick r:id="rId7" tooltip="http://lagrange.math.siu.edu/Olive/simle.pdf"/>
              </a:rPr>
              <a:t>[Ref. 4] Does the MLE Maximize the Likelihood?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DAGPjwrDgZc</dc:identifier>
  <dcterms:modified xsi:type="dcterms:W3CDTF">2011-08-01T06:04:30Z</dcterms:modified>
  <cp:revision>1</cp:revision>
  <dc:title>Prsttn_W04</dc:title>
</cp:coreProperties>
</file>