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70" r:id="rId9"/>
    <p:sldId id="263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993" autoAdjust="0"/>
  </p:normalViewPr>
  <p:slideViewPr>
    <p:cSldViewPr>
      <p:cViewPr varScale="1">
        <p:scale>
          <a:sx n="64" d="100"/>
          <a:sy n="64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7214C-1736-48C7-9DBF-8832CD7EC119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6CC2-07C6-418C-BF27-CEB6C22D80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sz="1100" baseline="0" dirty="0" smtClean="0"/>
              <a:t>Hybrid is a combination of 2 or more inheritance types.</a:t>
            </a:r>
          </a:p>
          <a:p>
            <a:pPr marL="228600" indent="-228600">
              <a:buAutoNum type="arabicPeriod"/>
            </a:pPr>
            <a:r>
              <a:rPr lang="en-US" sz="1100" baseline="0" dirty="0" smtClean="0"/>
              <a:t>Disadvantage of inheritance: Any change in base class will affect the derived classes.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6CC2-07C6-418C-BF27-CEB6C22D808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</a:t>
            </a:r>
            <a:r>
              <a:rPr lang="en-US" baseline="0" dirty="0" smtClean="0"/>
              <a:t>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6CC2-07C6-418C-BF27-CEB6C22D808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6025-2426-4D7C-803F-5640C293FEAA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54A-2F10-4BC7-A41C-785381CD5E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6025-2426-4D7C-803F-5640C293FEAA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54A-2F10-4BC7-A41C-785381CD5E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6025-2426-4D7C-803F-5640C293FEAA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54A-2F10-4BC7-A41C-785381CD5E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6025-2426-4D7C-803F-5640C293FEAA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54A-2F10-4BC7-A41C-785381CD5E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6025-2426-4D7C-803F-5640C293FEAA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54A-2F10-4BC7-A41C-785381CD5E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6025-2426-4D7C-803F-5640C293FEAA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54A-2F10-4BC7-A41C-785381CD5E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6025-2426-4D7C-803F-5640C293FEAA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54A-2F10-4BC7-A41C-785381CD5E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6025-2426-4D7C-803F-5640C293FEAA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54A-2F10-4BC7-A41C-785381CD5E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6025-2426-4D7C-803F-5640C293FEAA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54A-2F10-4BC7-A41C-785381CD5E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6025-2426-4D7C-803F-5640C293FEAA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54A-2F10-4BC7-A41C-785381CD5E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6025-2426-4D7C-803F-5640C293FEAA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54A-2F10-4BC7-A41C-785381CD5E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56025-2426-4D7C-803F-5640C293FEAA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E554A-2F10-4BC7-A41C-785381CD5E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142984"/>
            <a:ext cx="7772400" cy="1470025"/>
          </a:xfrm>
        </p:spPr>
        <p:txBody>
          <a:bodyPr/>
          <a:lstStyle/>
          <a:p>
            <a:r>
              <a:rPr lang="en-US" dirty="0" smtClean="0"/>
              <a:t>OOPs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2857496"/>
            <a:ext cx="6400800" cy="1752600"/>
          </a:xfrm>
        </p:spPr>
        <p:txBody>
          <a:bodyPr/>
          <a:lstStyle/>
          <a:p>
            <a:r>
              <a:rPr lang="en-US" dirty="0" err="1" smtClean="0"/>
              <a:t>Karn</a:t>
            </a:r>
            <a:r>
              <a:rPr lang="en-US" dirty="0" smtClean="0"/>
              <a:t> </a:t>
            </a:r>
            <a:r>
              <a:rPr lang="en-US" dirty="0" err="1" smtClean="0"/>
              <a:t>Pratap</a:t>
            </a:r>
            <a:r>
              <a:rPr lang="en-US" dirty="0" smtClean="0"/>
              <a:t> Singh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key points about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25963"/>
          </a:xfrm>
        </p:spPr>
        <p:txBody>
          <a:bodyPr/>
          <a:lstStyle/>
          <a:p>
            <a:r>
              <a:rPr lang="en-US" dirty="0" smtClean="0"/>
              <a:t>Hybrid is a combination of 2 or more inheritance types.</a:t>
            </a:r>
          </a:p>
          <a:p>
            <a:r>
              <a:rPr lang="en-US" dirty="0" smtClean="0"/>
              <a:t>Disadvantage of inheritance: Any change in base class will affect the derived 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Inheritance follows Is-a relationship.(Next slide)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IS-A &amp; HAS-A relationship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465373" y="3536157"/>
            <a:ext cx="392829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57356" y="1643050"/>
            <a:ext cx="77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IS-A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1643050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HAS-A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2285992"/>
            <a:ext cx="4000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2000" dirty="0" smtClean="0"/>
              <a:t>The </a:t>
            </a:r>
            <a:r>
              <a:rPr lang="en-US" sz="2000" dirty="0"/>
              <a:t>concept of IS-A is </a:t>
            </a:r>
            <a:r>
              <a:rPr lang="en-US" sz="2000" dirty="0" smtClean="0"/>
              <a:t>based </a:t>
            </a:r>
            <a:r>
              <a:rPr lang="en-US" sz="2000" dirty="0"/>
              <a:t>on </a:t>
            </a:r>
            <a:r>
              <a:rPr lang="en-US" sz="2000" dirty="0" smtClean="0"/>
              <a:t>Inheritance. </a:t>
            </a:r>
            <a:r>
              <a:rPr lang="en-US" sz="2000" dirty="0"/>
              <a:t>It is just like saying "A is a B type of thing". For example, Apple is a </a:t>
            </a:r>
            <a:r>
              <a:rPr lang="en-US" sz="2000" dirty="0" smtClean="0"/>
              <a:t>Fruit. </a:t>
            </a:r>
            <a:r>
              <a:rPr lang="en-US" sz="2000" dirty="0"/>
              <a:t>Inheritance is uni-directional. For example, House is a Building. But Building is not a House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It  uses </a:t>
            </a:r>
            <a:r>
              <a:rPr lang="en-US" sz="2000" b="1" dirty="0" smtClean="0"/>
              <a:t>extends</a:t>
            </a:r>
            <a:r>
              <a:rPr lang="en-US" sz="2000" dirty="0" smtClean="0"/>
              <a:t> </a:t>
            </a:r>
            <a:r>
              <a:rPr lang="en-US" sz="2000" dirty="0"/>
              <a:t>keyword or </a:t>
            </a:r>
            <a:r>
              <a:rPr lang="en-US" sz="2000" b="1" dirty="0"/>
              <a:t>implements</a:t>
            </a:r>
            <a:r>
              <a:rPr lang="en-US" sz="2000" dirty="0"/>
              <a:t> </a:t>
            </a:r>
            <a:r>
              <a:rPr lang="en-US" sz="2000" dirty="0" smtClean="0"/>
              <a:t>keyword.</a:t>
            </a:r>
            <a:endParaRPr lang="en-US" sz="20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7752" y="2285992"/>
            <a:ext cx="3929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sz="2000" dirty="0" smtClean="0"/>
              <a:t>Has-A </a:t>
            </a:r>
            <a:r>
              <a:rPr lang="en-US" sz="2000" dirty="0"/>
              <a:t>relationship simply means that an instance of one class has a reference to an instance of another class or an other instance of the same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Tasks\isa-has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857364"/>
            <a:ext cx="8696800" cy="35719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643306" y="571480"/>
            <a:ext cx="1837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Example: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Java does not support Multiple </a:t>
            </a:r>
            <a:r>
              <a:rPr lang="en-US" dirty="0"/>
              <a:t>I</a:t>
            </a:r>
            <a:r>
              <a:rPr lang="en-US" dirty="0" smtClean="0"/>
              <a:t>nheritance?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464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 </a:t>
            </a:r>
            <a:r>
              <a:rPr lang="en-US" sz="2000" dirty="0" smtClean="0"/>
              <a:t>Ambiguity </a:t>
            </a:r>
            <a:r>
              <a:rPr lang="en-US" sz="2000" dirty="0"/>
              <a:t>around the </a:t>
            </a:r>
            <a:r>
              <a:rPr lang="en-US" sz="2000" b="1" dirty="0"/>
              <a:t>Diamond </a:t>
            </a:r>
            <a:r>
              <a:rPr lang="en-US" sz="2000" b="1" dirty="0" smtClean="0"/>
              <a:t>problem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2714620"/>
            <a:ext cx="42148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 </a:t>
            </a:r>
            <a:r>
              <a:rPr lang="en-US" sz="2000" dirty="0"/>
              <a:t>a class A has foo() method and </a:t>
            </a:r>
            <a:r>
              <a:rPr lang="en-US" sz="2000" dirty="0" smtClean="0"/>
              <a:t>then B and </a:t>
            </a:r>
            <a:r>
              <a:rPr lang="en-US" sz="2000" dirty="0"/>
              <a:t>C derived from A and has their own foo() implementation, and now class D derives from B and C using multiple inheritance and if we refer just foo() compiler will not be able to decide which foo() it should invoke.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D:\Tasks\diamond pro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285992"/>
            <a:ext cx="2714644" cy="40535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supports Multiple Inheritance</a:t>
            </a:r>
            <a:endParaRPr lang="en-US" dirty="0"/>
          </a:p>
        </p:txBody>
      </p:sp>
      <p:pic>
        <p:nvPicPr>
          <p:cNvPr id="4098" name="Picture 2" descr="D:\Tasks\c++Multiple_Inheritan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4429156" cy="5190309"/>
          </a:xfrm>
          <a:prstGeom prst="rect">
            <a:avLst/>
          </a:prstGeom>
          <a:noFill/>
        </p:spPr>
      </p:pic>
      <p:pic>
        <p:nvPicPr>
          <p:cNvPr id="4099" name="Picture 3" descr="D:\Tasks\c++Multiple_Inheritanc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7971" y="4714884"/>
            <a:ext cx="4156029" cy="1647829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3571868" y="5429264"/>
            <a:ext cx="128588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1968" y="2285992"/>
            <a:ext cx="457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problem can be solved using </a:t>
            </a:r>
            <a:r>
              <a:rPr lang="en-US" b="1" dirty="0"/>
              <a:t>scope resolution(::)</a:t>
            </a:r>
            <a:r>
              <a:rPr lang="en-US" dirty="0"/>
              <a:t> function to specify which function to class either </a:t>
            </a:r>
            <a:r>
              <a:rPr lang="en-US" b="1" dirty="0"/>
              <a:t>base1</a:t>
            </a:r>
            <a:r>
              <a:rPr lang="en-US" dirty="0"/>
              <a:t> or </a:t>
            </a:r>
            <a:r>
              <a:rPr lang="en-US" b="1" dirty="0"/>
              <a:t>base2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&amp; it’s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74" y="1643050"/>
            <a:ext cx="90726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Polymorphism</a:t>
            </a:r>
            <a:r>
              <a:rPr lang="en-US" sz="2400" dirty="0" smtClean="0"/>
              <a:t>: Program behaves differently under different circumstances.</a:t>
            </a:r>
          </a:p>
          <a:p>
            <a:endParaRPr lang="en-US" sz="2400" dirty="0" smtClean="0"/>
          </a:p>
          <a:p>
            <a:r>
              <a:rPr lang="en-US" sz="2400" dirty="0" smtClean="0"/>
              <a:t>Two of polymorphisms are:</a:t>
            </a:r>
          </a:p>
          <a:p>
            <a:pPr marL="342900" indent="-342900">
              <a:buAutoNum type="alphaLcParenR"/>
            </a:pPr>
            <a:r>
              <a:rPr lang="en-US" sz="2400" b="1" dirty="0" smtClean="0"/>
              <a:t>Compile Time / Static Binding / Method Overloading Polymorphism</a:t>
            </a:r>
            <a:r>
              <a:rPr lang="en-US" sz="2400" dirty="0" smtClean="0"/>
              <a:t>:</a:t>
            </a:r>
          </a:p>
          <a:p>
            <a:pPr marL="342900" indent="-342900"/>
            <a:r>
              <a:rPr lang="en-US" sz="2400" dirty="0" smtClean="0"/>
              <a:t>       Happens </a:t>
            </a:r>
            <a:r>
              <a:rPr lang="en-US" sz="2400" dirty="0"/>
              <a:t>at compile time. What it means is that the compiler </a:t>
            </a:r>
            <a:r>
              <a:rPr lang="en-US" sz="2400" dirty="0" smtClean="0"/>
              <a:t>decides how the program will behave.</a:t>
            </a:r>
          </a:p>
          <a:p>
            <a:pPr marL="342900" indent="-342900"/>
            <a:endParaRPr lang="en-US" sz="2400" dirty="0" smtClean="0"/>
          </a:p>
          <a:p>
            <a:pPr marL="342900" indent="-342900">
              <a:buAutoNum type="alphaLcParenR"/>
            </a:pPr>
            <a:r>
              <a:rPr lang="en-US" sz="2400" b="1" dirty="0" smtClean="0"/>
              <a:t>Run Time/ Dynamic Binding / Method Overriding Polymorphism</a:t>
            </a:r>
            <a:r>
              <a:rPr lang="en-US" sz="2400" dirty="0" smtClean="0"/>
              <a:t>:</a:t>
            </a:r>
          </a:p>
          <a:p>
            <a:pPr marL="342900" indent="-342900"/>
            <a:r>
              <a:rPr lang="en-US" sz="2400" dirty="0"/>
              <a:t>	</a:t>
            </a:r>
            <a:r>
              <a:rPr lang="en-US" sz="2400" dirty="0" smtClean="0"/>
              <a:t>Happens </a:t>
            </a:r>
            <a:r>
              <a:rPr lang="en-US" sz="2400" dirty="0"/>
              <a:t>at the run time. What it means is it can't be decided by the compiler. Therefore </a:t>
            </a:r>
            <a:r>
              <a:rPr lang="en-US" sz="2400" dirty="0" smtClean="0"/>
              <a:t>the behavior of program depends </a:t>
            </a:r>
            <a:r>
              <a:rPr lang="en-US" sz="2400" dirty="0"/>
              <a:t>upon the execution. Hence the name Runtime Polymorphism.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dirty="0" smtClean="0"/>
              <a:t>Function Overloading Example: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038225"/>
            <a:ext cx="48387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Overriding Example: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643050"/>
            <a:ext cx="4751803" cy="43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is OOPs popular?</a:t>
            </a:r>
          </a:p>
          <a:p>
            <a:r>
              <a:rPr lang="en-US" dirty="0" smtClean="0"/>
              <a:t>Difference b/w procedural &amp; OOP </a:t>
            </a:r>
            <a:endParaRPr lang="en-US" dirty="0" smtClean="0"/>
          </a:p>
          <a:p>
            <a:r>
              <a:rPr lang="en-US" dirty="0" smtClean="0"/>
              <a:t>Encapsulation &amp; </a:t>
            </a:r>
            <a:r>
              <a:rPr lang="en-US" dirty="0" smtClean="0"/>
              <a:t>Abstraction (With examples)</a:t>
            </a:r>
            <a:endParaRPr lang="en-US" dirty="0" smtClean="0"/>
          </a:p>
          <a:p>
            <a:r>
              <a:rPr lang="en-US" dirty="0" smtClean="0"/>
              <a:t>Inheritance and it’s types</a:t>
            </a:r>
          </a:p>
          <a:p>
            <a:r>
              <a:rPr lang="en-US" dirty="0" smtClean="0"/>
              <a:t>Diamond Problem</a:t>
            </a:r>
          </a:p>
          <a:p>
            <a:r>
              <a:rPr lang="en-US" dirty="0" smtClean="0"/>
              <a:t>Polymorphism &amp; it’s </a:t>
            </a:r>
            <a:r>
              <a:rPr lang="en-US" dirty="0" smtClean="0"/>
              <a:t>types (With examples)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OOPs popular?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2285992"/>
            <a:ext cx="63579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Major reasons for popularity of OOPs:</a:t>
            </a:r>
          </a:p>
          <a:p>
            <a:endParaRPr lang="en-US" sz="2400" dirty="0"/>
          </a:p>
          <a:p>
            <a:r>
              <a:rPr lang="en-US" sz="2400" dirty="0" smtClean="0"/>
              <a:t>- </a:t>
            </a:r>
            <a:r>
              <a:rPr lang="en-US" sz="2400" dirty="0"/>
              <a:t>Reuse of code through inheritance</a:t>
            </a:r>
          </a:p>
          <a:p>
            <a:endParaRPr lang="en-US" sz="2400" dirty="0" smtClean="0"/>
          </a:p>
          <a:p>
            <a:r>
              <a:rPr lang="en-US" sz="2400" dirty="0" smtClean="0"/>
              <a:t>- </a:t>
            </a:r>
            <a:r>
              <a:rPr lang="en-US" sz="2400" dirty="0"/>
              <a:t>Flexibility through polymorphism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Difference b/w Procedural &amp; OOP paradigm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928794" y="4071942"/>
            <a:ext cx="50006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1472" y="1785926"/>
            <a:ext cx="3643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Based </a:t>
            </a:r>
            <a:r>
              <a:rPr lang="en-US" dirty="0"/>
              <a:t>upon the concept of calling procedures. It follows a step-by-step </a:t>
            </a:r>
            <a:r>
              <a:rPr lang="en-US" dirty="0" smtClean="0"/>
              <a:t>approach to execute a program.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7752" y="1785926"/>
            <a:ext cx="400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Methodology </a:t>
            </a:r>
            <a:r>
              <a:rPr lang="en-US" dirty="0"/>
              <a:t>that </a:t>
            </a:r>
            <a:r>
              <a:rPr lang="en-US" dirty="0" smtClean="0"/>
              <a:t>organizes </a:t>
            </a:r>
            <a:r>
              <a:rPr lang="en-US" dirty="0"/>
              <a:t>software design around data or </a:t>
            </a:r>
            <a:r>
              <a:rPr lang="en-US" dirty="0" smtClean="0"/>
              <a:t>objects.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3000372"/>
            <a:ext cx="13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Less </a:t>
            </a:r>
            <a:r>
              <a:rPr lang="en-US" dirty="0"/>
              <a:t>secure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7752" y="3000372"/>
            <a:ext cx="239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/>
              <a:t>Data hiding is possible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472" y="3857628"/>
            <a:ext cx="287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/>
              <a:t>There is no code reusability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37565" y="3857628"/>
            <a:ext cx="430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/>
              <a:t>There </a:t>
            </a:r>
            <a:r>
              <a:rPr lang="en-US" dirty="0" smtClean="0"/>
              <a:t>is code reusability using inheritance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2910" y="478632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/>
              <a:t>There are no access modifiers in procedural programming.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9158" y="4857760"/>
            <a:ext cx="4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/>
              <a:t>The access modifiers in OOP are named as private, public, and protected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2910" y="5929330"/>
            <a:ext cx="291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Follows top-down approach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29190" y="5929330"/>
            <a:ext cx="301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Follows bottom-up approach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Vs Bottom-Up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429654" y="3571876"/>
            <a:ext cx="399973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1472" y="1571612"/>
            <a:ext cx="378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An overview of the system is formulated without much specific details 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571612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Individual parts of the system are specified in details.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2857496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A </a:t>
            </a:r>
            <a:r>
              <a:rPr lang="en-US" dirty="0"/>
              <a:t>complex algorithm is broken down into smaller fragments, better known as ‘modules.’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0562" y="2857496"/>
            <a:ext cx="392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Focuses </a:t>
            </a:r>
            <a:r>
              <a:rPr lang="en-US" dirty="0"/>
              <a:t>on designing an algorithm by beginning at the very basic level and building up as it goes.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4214818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Advantages: less redundancy (because of data hiding) and reusability of code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4" y="4214818"/>
            <a:ext cx="3643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Advantages: </a:t>
            </a:r>
            <a:r>
              <a:rPr lang="en-US" dirty="0"/>
              <a:t>Breaking a problem down into smaller chunks makes it far easier to understand, solve and manage.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7224" y="5750004"/>
            <a:ext cx="792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NOTE</a:t>
            </a:r>
            <a:r>
              <a:rPr lang="en-US" sz="1600" dirty="0" smtClean="0"/>
              <a:t>: </a:t>
            </a:r>
            <a:r>
              <a:rPr lang="en-US" sz="1600" dirty="0"/>
              <a:t>Specification tends to change over time and in a top-down approach, all decisions made from the beginning of the project depend directly or indirectly on the high-level specification.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 &amp; Abstraction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85926"/>
            <a:ext cx="6157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Encapsulation</a:t>
            </a:r>
            <a:r>
              <a:rPr lang="en-US" dirty="0" smtClean="0"/>
              <a:t>: </a:t>
            </a:r>
          </a:p>
          <a:p>
            <a:pPr>
              <a:buFontTx/>
              <a:buChar char="-"/>
            </a:pPr>
            <a:r>
              <a:rPr lang="en-US" dirty="0" smtClean="0"/>
              <a:t>Bundling of data with methods</a:t>
            </a:r>
          </a:p>
          <a:p>
            <a:pPr>
              <a:buFontTx/>
              <a:buChar char="-"/>
            </a:pPr>
            <a:r>
              <a:rPr lang="en-US" dirty="0" smtClean="0"/>
              <a:t>Restricting </a:t>
            </a:r>
            <a:r>
              <a:rPr lang="en-US" dirty="0"/>
              <a:t>of direct access to some of an object's components.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3286124"/>
            <a:ext cx="4513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Abstraction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-Hiding </a:t>
            </a:r>
            <a:r>
              <a:rPr lang="en-US" dirty="0"/>
              <a:t>the unnecessary details from the 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4714884"/>
            <a:ext cx="784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 </a:t>
            </a:r>
            <a:r>
              <a:rPr lang="en-US" b="1" dirty="0"/>
              <a:t>A combination of data hiding and abstraction is nothing but encapsulation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of </a:t>
            </a:r>
            <a:r>
              <a:rPr lang="en-US" sz="3600" dirty="0" smtClean="0"/>
              <a:t>Encapsulation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143000"/>
            <a:ext cx="45815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857364"/>
            <a:ext cx="67722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of </a:t>
            </a:r>
            <a:r>
              <a:rPr lang="en-US" sz="3600" dirty="0" smtClean="0"/>
              <a:t>Abstraction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Inheritance &amp; it’s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071546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Definition</a:t>
            </a:r>
            <a:r>
              <a:rPr lang="en-US" dirty="0" smtClean="0"/>
              <a:t>: </a:t>
            </a:r>
            <a:r>
              <a:rPr lang="en-US" dirty="0"/>
              <a:t>Inheritance is a mechanism of acquiring the features and behaviors of a class by another class</a:t>
            </a:r>
            <a:r>
              <a:rPr lang="en-US" dirty="0" smtClean="0"/>
              <a:t>. Types are as follows: </a:t>
            </a:r>
            <a:endParaRPr lang="en-US" dirty="0"/>
          </a:p>
        </p:txBody>
      </p:sp>
      <p:pic>
        <p:nvPicPr>
          <p:cNvPr id="1026" name="Picture 2" descr="C:\Users\DELL\Downloads\Inheritance typ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928802"/>
            <a:ext cx="7500990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622</Words>
  <Application>Microsoft Office PowerPoint</Application>
  <PresentationFormat>On-screen Show (4:3)</PresentationFormat>
  <Paragraphs>78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OOPs Presentation</vt:lpstr>
      <vt:lpstr>Topics</vt:lpstr>
      <vt:lpstr>Why is OOPs popular?</vt:lpstr>
      <vt:lpstr>Difference b/w Procedural &amp; OOP paradigm</vt:lpstr>
      <vt:lpstr>Top-Down Vs Bottom-Up</vt:lpstr>
      <vt:lpstr>Encapsulation  &amp; Abstraction</vt:lpstr>
      <vt:lpstr>Example of Encapsulation</vt:lpstr>
      <vt:lpstr>Example of Abstraction</vt:lpstr>
      <vt:lpstr>Inheritance &amp; it’s types</vt:lpstr>
      <vt:lpstr>Some key points about Inheritance</vt:lpstr>
      <vt:lpstr>IS-A &amp; HAS-A relationship</vt:lpstr>
      <vt:lpstr>Slide 12</vt:lpstr>
      <vt:lpstr>Why Java does not support Multiple Inheritance?</vt:lpstr>
      <vt:lpstr>C++ supports Multiple Inheritance</vt:lpstr>
      <vt:lpstr>Polymorphism &amp; it’s types</vt:lpstr>
      <vt:lpstr>Function Overloading Example:</vt:lpstr>
      <vt:lpstr>Function Overriding Example: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46</cp:revision>
  <dcterms:created xsi:type="dcterms:W3CDTF">2021-11-11T10:29:48Z</dcterms:created>
  <dcterms:modified xsi:type="dcterms:W3CDTF">2021-11-15T11:40:32Z</dcterms:modified>
</cp:coreProperties>
</file>