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9AAB8E-23C2-4E7E-8ED6-DC57F1B45137}" type="datetimeFigureOut">
              <a:rPr lang="en-US" smtClean="0"/>
              <a:pPr/>
              <a:t>11/18/2021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38A4C-A73F-467F-A8BE-B04EE5E7FA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Secondly, abstractions should not depend upon details; details should depend upon abstractions. </a:t>
            </a:r>
            <a:endParaRPr lang="en-US" dirty="0"/>
          </a:p>
        </p:txBody>
      </p:sp>
      <p:sp>
        <p:nvSpPr>
          <p:cNvPr id="4" name="Slide Number Placeholder 3"/>
          <p:cNvSpPr>
            <a:spLocks noGrp="1"/>
          </p:cNvSpPr>
          <p:nvPr>
            <p:ph type="sldNum" sz="quarter" idx="10"/>
          </p:nvPr>
        </p:nvSpPr>
        <p:spPr/>
        <p:txBody>
          <a:bodyPr/>
          <a:lstStyle/>
          <a:p>
            <a:fld id="{90F38A4C-A73F-467F-A8BE-B04EE5E7FA7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3958B-4D5C-4A33-9EEF-15C3FE16FEFD}"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69D28-5FAD-4267-BD3B-36956232BA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3958B-4D5C-4A33-9EEF-15C3FE16FEFD}"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69D28-5FAD-4267-BD3B-36956232BA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a:t>
            </a:r>
            <a:endParaRPr lang="en-US" dirty="0"/>
          </a:p>
        </p:txBody>
      </p:sp>
      <p:sp>
        <p:nvSpPr>
          <p:cNvPr id="3" name="Subtitle 2"/>
          <p:cNvSpPr>
            <a:spLocks noGrp="1"/>
          </p:cNvSpPr>
          <p:nvPr>
            <p:ph type="subTitle" idx="1"/>
          </p:nvPr>
        </p:nvSpPr>
        <p:spPr/>
        <p:txBody>
          <a:bodyPr/>
          <a:lstStyle/>
          <a:p>
            <a:r>
              <a:rPr lang="en-US" dirty="0" err="1" smtClean="0"/>
              <a:t>Karn</a:t>
            </a:r>
            <a:r>
              <a:rPr lang="en-US" dirty="0" smtClean="0"/>
              <a:t> </a:t>
            </a:r>
            <a:r>
              <a:rPr lang="en-US" dirty="0" err="1" smtClean="0"/>
              <a:t>Pratap</a:t>
            </a:r>
            <a:r>
              <a:rPr lang="en-US" dirty="0" smtClean="0"/>
              <a:t> 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857232"/>
            <a:ext cx="5029200" cy="5800725"/>
          </a:xfrm>
          <a:prstGeom prst="rect">
            <a:avLst/>
          </a:prstGeom>
          <a:noFill/>
          <a:ln w="9525">
            <a:noFill/>
            <a:miter lim="800000"/>
            <a:headEnd/>
            <a:tailEnd/>
          </a:ln>
          <a:effectLst/>
        </p:spPr>
      </p:pic>
      <p:sp>
        <p:nvSpPr>
          <p:cNvPr id="5" name="TextBox 4"/>
          <p:cNvSpPr txBox="1"/>
          <p:nvPr/>
        </p:nvSpPr>
        <p:spPr>
          <a:xfrm>
            <a:off x="2428860" y="214290"/>
            <a:ext cx="4164794" cy="461665"/>
          </a:xfrm>
          <a:prstGeom prst="rect">
            <a:avLst/>
          </a:prstGeom>
          <a:noFill/>
        </p:spPr>
        <p:txBody>
          <a:bodyPr wrap="none" rtlCol="0">
            <a:spAutoFit/>
          </a:bodyPr>
          <a:lstStyle/>
          <a:p>
            <a:r>
              <a:rPr lang="en-US" sz="2400" b="1" dirty="0" smtClean="0"/>
              <a:t>Example of Liskov Substitution:</a:t>
            </a:r>
            <a:endParaRPr lang="en-US" sz="2400" b="1" dirty="0"/>
          </a:p>
        </p:txBody>
      </p:sp>
      <p:sp>
        <p:nvSpPr>
          <p:cNvPr id="6" name="TextBox 5"/>
          <p:cNvSpPr txBox="1"/>
          <p:nvPr/>
        </p:nvSpPr>
        <p:spPr>
          <a:xfrm>
            <a:off x="5715008" y="2500306"/>
            <a:ext cx="3071802" cy="1754326"/>
          </a:xfrm>
          <a:prstGeom prst="rect">
            <a:avLst/>
          </a:prstGeom>
          <a:noFill/>
        </p:spPr>
        <p:txBody>
          <a:bodyPr wrap="square" rtlCol="0">
            <a:spAutoFit/>
          </a:bodyPr>
          <a:lstStyle/>
          <a:p>
            <a:r>
              <a:rPr lang="en-US" dirty="0" smtClean="0"/>
              <a:t>In this code example we can see that penguin class cannot substitute the bird class properly. Hence this code does not follow the Liskov Substitution principle.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2844" y="1714488"/>
            <a:ext cx="4286280" cy="4900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0" y="3786190"/>
            <a:ext cx="3169925" cy="2786067"/>
          </a:xfrm>
          <a:prstGeom prst="rect">
            <a:avLst/>
          </a:prstGeom>
          <a:noFill/>
          <a:ln w="9525">
            <a:noFill/>
            <a:miter lim="800000"/>
            <a:headEnd/>
            <a:tailEnd/>
          </a:ln>
          <a:effectLst/>
        </p:spPr>
      </p:pic>
      <p:sp>
        <p:nvSpPr>
          <p:cNvPr id="6" name="TextBox 5"/>
          <p:cNvSpPr txBox="1"/>
          <p:nvPr/>
        </p:nvSpPr>
        <p:spPr>
          <a:xfrm>
            <a:off x="1785918" y="1285860"/>
            <a:ext cx="793679" cy="369332"/>
          </a:xfrm>
          <a:prstGeom prst="rect">
            <a:avLst/>
          </a:prstGeom>
          <a:noFill/>
        </p:spPr>
        <p:txBody>
          <a:bodyPr wrap="none" rtlCol="0">
            <a:spAutoFit/>
          </a:bodyPr>
          <a:lstStyle/>
          <a:p>
            <a:r>
              <a:rPr lang="en-US" dirty="0" smtClean="0"/>
              <a:t>Part 1.</a:t>
            </a:r>
            <a:endParaRPr lang="en-US" dirty="0"/>
          </a:p>
        </p:txBody>
      </p:sp>
      <p:sp>
        <p:nvSpPr>
          <p:cNvPr id="7" name="TextBox 6"/>
          <p:cNvSpPr txBox="1"/>
          <p:nvPr/>
        </p:nvSpPr>
        <p:spPr>
          <a:xfrm>
            <a:off x="5715008" y="3357562"/>
            <a:ext cx="793679" cy="369332"/>
          </a:xfrm>
          <a:prstGeom prst="rect">
            <a:avLst/>
          </a:prstGeom>
          <a:noFill/>
        </p:spPr>
        <p:txBody>
          <a:bodyPr wrap="none" rtlCol="0">
            <a:spAutoFit/>
          </a:bodyPr>
          <a:lstStyle/>
          <a:p>
            <a:r>
              <a:rPr lang="en-US" dirty="0" smtClean="0"/>
              <a:t>Part 2.</a:t>
            </a:r>
            <a:endParaRPr lang="en-US" dirty="0"/>
          </a:p>
        </p:txBody>
      </p:sp>
      <p:sp>
        <p:nvSpPr>
          <p:cNvPr id="8" name="TextBox 7"/>
          <p:cNvSpPr txBox="1"/>
          <p:nvPr/>
        </p:nvSpPr>
        <p:spPr>
          <a:xfrm>
            <a:off x="214282" y="357166"/>
            <a:ext cx="8572560" cy="646331"/>
          </a:xfrm>
          <a:prstGeom prst="rect">
            <a:avLst/>
          </a:prstGeom>
          <a:noFill/>
        </p:spPr>
        <p:txBody>
          <a:bodyPr wrap="square" rtlCol="0">
            <a:spAutoFit/>
          </a:bodyPr>
          <a:lstStyle/>
          <a:p>
            <a:r>
              <a:rPr lang="en-US" dirty="0" smtClean="0"/>
              <a:t>The code below now follows the Liskov Substitution as each derived class can substitute it’s parent class.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a:t>
            </a:r>
            <a:endParaRPr lang="en-US" dirty="0"/>
          </a:p>
        </p:txBody>
      </p:sp>
      <p:sp>
        <p:nvSpPr>
          <p:cNvPr id="3" name="Content Placeholder 2"/>
          <p:cNvSpPr>
            <a:spLocks noGrp="1"/>
          </p:cNvSpPr>
          <p:nvPr>
            <p:ph idx="1"/>
          </p:nvPr>
        </p:nvSpPr>
        <p:spPr/>
        <p:txBody>
          <a:bodyPr/>
          <a:lstStyle/>
          <a:p>
            <a:r>
              <a:rPr lang="en-US" dirty="0"/>
              <a:t> </a:t>
            </a:r>
            <a:r>
              <a:rPr lang="en-US" dirty="0" smtClean="0"/>
              <a:t>The </a:t>
            </a:r>
            <a:r>
              <a:rPr lang="en-US" dirty="0"/>
              <a:t>interface-segregation principle (ISP) states that no client should be forced to depend on methods it does not use</a:t>
            </a:r>
            <a:r>
              <a:rPr lang="en-US" dirty="0" smtClean="0"/>
              <a:t>.</a:t>
            </a:r>
          </a:p>
          <a:p>
            <a:r>
              <a:rPr lang="en-US" dirty="0" smtClean="0"/>
              <a:t>Advantage: We </a:t>
            </a:r>
            <a:r>
              <a:rPr lang="en-US" dirty="0"/>
              <a:t>are reducing our class implementation only to required actions without any additional or unnecessary 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3214709"/>
            <a:ext cx="5457825" cy="32861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786446" y="3195658"/>
            <a:ext cx="3057525" cy="3162300"/>
          </a:xfrm>
          <a:prstGeom prst="rect">
            <a:avLst/>
          </a:prstGeom>
          <a:noFill/>
          <a:ln w="9525">
            <a:noFill/>
            <a:miter lim="800000"/>
            <a:headEnd/>
            <a:tailEnd/>
          </a:ln>
          <a:effectLst/>
        </p:spPr>
      </p:pic>
      <p:cxnSp>
        <p:nvCxnSpPr>
          <p:cNvPr id="7" name="Straight Connector 6"/>
          <p:cNvCxnSpPr/>
          <p:nvPr/>
        </p:nvCxnSpPr>
        <p:spPr>
          <a:xfrm rot="5400000">
            <a:off x="3536149" y="4464057"/>
            <a:ext cx="40719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Curved Down Arrow 7"/>
          <p:cNvSpPr/>
          <p:nvPr/>
        </p:nvSpPr>
        <p:spPr>
          <a:xfrm>
            <a:off x="4572000" y="2071678"/>
            <a:ext cx="2000264" cy="7858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643174" y="214290"/>
            <a:ext cx="3745705" cy="400110"/>
          </a:xfrm>
          <a:prstGeom prst="rect">
            <a:avLst/>
          </a:prstGeom>
          <a:noFill/>
        </p:spPr>
        <p:txBody>
          <a:bodyPr wrap="none" rtlCol="0">
            <a:spAutoFit/>
          </a:bodyPr>
          <a:lstStyle/>
          <a:p>
            <a:r>
              <a:rPr lang="en-US" sz="2000" b="1" dirty="0" smtClean="0"/>
              <a:t>Example of Interface segregation:</a:t>
            </a:r>
            <a:endParaRPr lang="en-US" sz="2000" b="1" dirty="0"/>
          </a:p>
        </p:txBody>
      </p:sp>
      <p:sp>
        <p:nvSpPr>
          <p:cNvPr id="10" name="TextBox 9"/>
          <p:cNvSpPr txBox="1"/>
          <p:nvPr/>
        </p:nvSpPr>
        <p:spPr>
          <a:xfrm>
            <a:off x="214282" y="928670"/>
            <a:ext cx="8643998" cy="923330"/>
          </a:xfrm>
          <a:prstGeom prst="rect">
            <a:avLst/>
          </a:prstGeom>
          <a:noFill/>
        </p:spPr>
        <p:txBody>
          <a:bodyPr wrap="square" rtlCol="0">
            <a:spAutoFit/>
          </a:bodyPr>
          <a:lstStyle/>
          <a:p>
            <a:r>
              <a:rPr lang="en-US" dirty="0" smtClean="0"/>
              <a:t>In the first code we see that out tiger class has no need of groom() function, yet we have to include it in that class, just so that our code compiles successfully. But in the second class we eliminate this dependency over unnecessary functions by creating a new class.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smtClean="0"/>
              <a:t>Dependency Inversion Principle (</a:t>
            </a:r>
            <a:r>
              <a:rPr lang="en-US" dirty="0"/>
              <a:t>DIP) states that high level modules should not depend on low level </a:t>
            </a:r>
            <a:r>
              <a:rPr lang="en-US" dirty="0" smtClean="0"/>
              <a:t>modules.</a:t>
            </a:r>
            <a:r>
              <a:rPr lang="en-US" b="1" dirty="0" smtClean="0"/>
              <a:t> </a:t>
            </a:r>
            <a:r>
              <a:rPr lang="en-US" dirty="0" smtClean="0"/>
              <a:t>Secondly, abstractions should not depend upon details; details should depend upon abstractions. </a:t>
            </a:r>
            <a:endParaRPr lang="en-US" dirty="0" smtClean="0"/>
          </a:p>
          <a:p>
            <a:r>
              <a:rPr lang="en-US" dirty="0" smtClean="0"/>
              <a:t>It gives</a:t>
            </a:r>
            <a:r>
              <a:rPr lang="en-US" dirty="0"/>
              <a:t> flexibility and stability at the level of the entire architecture of your application. It will allow your application to evolve more securely and stable.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SOLID Design Principles?</a:t>
            </a:r>
            <a:endParaRPr lang="en-US" dirty="0"/>
          </a:p>
        </p:txBody>
      </p:sp>
      <p:sp>
        <p:nvSpPr>
          <p:cNvPr id="4" name="TextBox 3"/>
          <p:cNvSpPr txBox="1"/>
          <p:nvPr/>
        </p:nvSpPr>
        <p:spPr>
          <a:xfrm>
            <a:off x="285721" y="1785926"/>
            <a:ext cx="8429684" cy="830997"/>
          </a:xfrm>
          <a:prstGeom prst="rect">
            <a:avLst/>
          </a:prstGeom>
          <a:noFill/>
        </p:spPr>
        <p:txBody>
          <a:bodyPr wrap="square" rtlCol="0">
            <a:spAutoFit/>
          </a:bodyPr>
          <a:lstStyle/>
          <a:p>
            <a:r>
              <a:rPr lang="en-US" sz="2400" b="1" dirty="0" smtClean="0"/>
              <a:t>SOLID</a:t>
            </a:r>
            <a:r>
              <a:rPr lang="en-US" sz="2400" dirty="0" smtClean="0"/>
              <a:t> </a:t>
            </a:r>
            <a:r>
              <a:rPr lang="en-US" sz="2400" dirty="0"/>
              <a:t>is a popular set of design principles that are used in object-oriented software development.</a:t>
            </a:r>
            <a:endParaRPr lang="en-US" dirty="0"/>
          </a:p>
        </p:txBody>
      </p:sp>
      <p:sp>
        <p:nvSpPr>
          <p:cNvPr id="5" name="TextBox 4"/>
          <p:cNvSpPr txBox="1"/>
          <p:nvPr/>
        </p:nvSpPr>
        <p:spPr>
          <a:xfrm>
            <a:off x="428596" y="3071810"/>
            <a:ext cx="4911601" cy="2308324"/>
          </a:xfrm>
          <a:prstGeom prst="rect">
            <a:avLst/>
          </a:prstGeom>
          <a:noFill/>
        </p:spPr>
        <p:txBody>
          <a:bodyPr wrap="none" rtlCol="0">
            <a:spAutoFit/>
          </a:bodyPr>
          <a:lstStyle/>
          <a:p>
            <a:r>
              <a:rPr lang="en-US" sz="2400" dirty="0" smtClean="0"/>
              <a:t>SOLID is an acronym which stands for:</a:t>
            </a:r>
          </a:p>
          <a:p>
            <a:r>
              <a:rPr lang="en-US" sz="2400" dirty="0" smtClean="0"/>
              <a:t>S  : Single Responsibility Principle</a:t>
            </a:r>
          </a:p>
          <a:p>
            <a:r>
              <a:rPr lang="en-US" sz="2400" dirty="0" smtClean="0"/>
              <a:t>O : Open- Closed Principle</a:t>
            </a:r>
          </a:p>
          <a:p>
            <a:r>
              <a:rPr lang="en-US" sz="2400" dirty="0" smtClean="0"/>
              <a:t>L  : Liskov Substitution Principle</a:t>
            </a:r>
          </a:p>
          <a:p>
            <a:r>
              <a:rPr lang="en-US" sz="2400" dirty="0" smtClean="0"/>
              <a:t>I   : Interface Segregation Principle</a:t>
            </a:r>
          </a:p>
          <a:p>
            <a:r>
              <a:rPr lang="en-US" sz="2400" dirty="0" smtClean="0"/>
              <a:t>D  : Dependency Inversion Principle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SOLID principles?</a:t>
            </a:r>
            <a:endParaRPr lang="en-US" dirty="0"/>
          </a:p>
        </p:txBody>
      </p:sp>
      <p:sp>
        <p:nvSpPr>
          <p:cNvPr id="3" name="Content Placeholder 2"/>
          <p:cNvSpPr>
            <a:spLocks noGrp="1"/>
          </p:cNvSpPr>
          <p:nvPr>
            <p:ph idx="1"/>
          </p:nvPr>
        </p:nvSpPr>
        <p:spPr/>
        <p:txBody>
          <a:bodyPr/>
          <a:lstStyle/>
          <a:p>
            <a:r>
              <a:rPr lang="en-US" dirty="0" smtClean="0"/>
              <a:t>Reduces </a:t>
            </a:r>
            <a:r>
              <a:rPr lang="en-US" dirty="0"/>
              <a:t>dependencies so that engineers change one area of software without impacting others</a:t>
            </a:r>
            <a:r>
              <a:rPr lang="en-US" dirty="0" smtClean="0"/>
              <a:t>.</a:t>
            </a:r>
          </a:p>
          <a:p>
            <a:r>
              <a:rPr lang="en-US" dirty="0" smtClean="0"/>
              <a:t>Makes the code easier to understand.</a:t>
            </a:r>
          </a:p>
          <a:p>
            <a:r>
              <a:rPr lang="en-US" dirty="0" smtClean="0"/>
              <a:t>Makes the software easier to test and maintain.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lstStyle/>
          <a:p>
            <a:r>
              <a:rPr lang="en-US" dirty="0" smtClean="0"/>
              <a:t>This principle says that each </a:t>
            </a:r>
            <a:r>
              <a:rPr lang="en-US" dirty="0"/>
              <a:t>class only does one thing and every class or module only has responsibility for one part of the software’s functionality</a:t>
            </a:r>
            <a:r>
              <a:rPr lang="en-US" dirty="0" smtClean="0"/>
              <a:t>.</a:t>
            </a:r>
          </a:p>
          <a:p>
            <a:r>
              <a:rPr lang="en-US" dirty="0" smtClean="0"/>
              <a:t>Advantage of it is that we have fewer test cases for each class.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728" y="1285860"/>
            <a:ext cx="6235582" cy="3429024"/>
          </a:xfrm>
          <a:prstGeom prst="rect">
            <a:avLst/>
          </a:prstGeom>
          <a:noFill/>
          <a:ln w="9525">
            <a:noFill/>
            <a:miter lim="800000"/>
            <a:headEnd/>
            <a:tailEnd/>
          </a:ln>
          <a:effectLst/>
        </p:spPr>
      </p:pic>
      <p:sp>
        <p:nvSpPr>
          <p:cNvPr id="5" name="TextBox 4"/>
          <p:cNvSpPr txBox="1"/>
          <p:nvPr/>
        </p:nvSpPr>
        <p:spPr>
          <a:xfrm>
            <a:off x="2357422" y="428604"/>
            <a:ext cx="4373633" cy="461665"/>
          </a:xfrm>
          <a:prstGeom prst="rect">
            <a:avLst/>
          </a:prstGeom>
          <a:noFill/>
        </p:spPr>
        <p:txBody>
          <a:bodyPr wrap="none" rtlCol="0">
            <a:spAutoFit/>
          </a:bodyPr>
          <a:lstStyle/>
          <a:p>
            <a:pPr algn="ctr"/>
            <a:r>
              <a:rPr lang="en-US" sz="2400" b="1" dirty="0" smtClean="0"/>
              <a:t>Example of Single Responsibility:</a:t>
            </a:r>
            <a:endParaRPr lang="en-US" sz="2400" b="1" dirty="0"/>
          </a:p>
        </p:txBody>
      </p:sp>
      <p:sp>
        <p:nvSpPr>
          <p:cNvPr id="6" name="TextBox 5"/>
          <p:cNvSpPr txBox="1"/>
          <p:nvPr/>
        </p:nvSpPr>
        <p:spPr>
          <a:xfrm>
            <a:off x="91907" y="5429264"/>
            <a:ext cx="9052093" cy="923330"/>
          </a:xfrm>
          <a:prstGeom prst="rect">
            <a:avLst/>
          </a:prstGeom>
          <a:noFill/>
        </p:spPr>
        <p:txBody>
          <a:bodyPr wrap="none" rtlCol="0">
            <a:spAutoFit/>
          </a:bodyPr>
          <a:lstStyle/>
          <a:p>
            <a:r>
              <a:rPr lang="en-US" dirty="0" smtClean="0"/>
              <a:t>In the above example each function has only function to perform. The ‘item()’ function only </a:t>
            </a:r>
          </a:p>
          <a:p>
            <a:r>
              <a:rPr lang="en-US" dirty="0"/>
              <a:t>c</a:t>
            </a:r>
            <a:r>
              <a:rPr lang="en-US" dirty="0" smtClean="0"/>
              <a:t>alls item api, ‘users()’ function calls users api</a:t>
            </a:r>
            <a:r>
              <a:rPr lang="en-US" dirty="0"/>
              <a:t> </a:t>
            </a:r>
            <a:r>
              <a:rPr lang="en-US" dirty="0" smtClean="0"/>
              <a:t>and ‘sorting()’ function only gives the instruction</a:t>
            </a:r>
          </a:p>
          <a:p>
            <a:r>
              <a:rPr lang="en-US" dirty="0"/>
              <a:t>a</a:t>
            </a:r>
            <a:r>
              <a:rPr lang="en-US" dirty="0" smtClean="0"/>
              <a:t>bout how to sort the list in users or items.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Open-closed principle</a:t>
            </a:r>
            <a:endParaRPr lang="en-US" dirty="0"/>
          </a:p>
        </p:txBody>
      </p:sp>
      <p:sp>
        <p:nvSpPr>
          <p:cNvPr id="3" name="Content Placeholder 2"/>
          <p:cNvSpPr>
            <a:spLocks noGrp="1"/>
          </p:cNvSpPr>
          <p:nvPr>
            <p:ph idx="1"/>
          </p:nvPr>
        </p:nvSpPr>
        <p:spPr/>
        <p:txBody>
          <a:bodyPr/>
          <a:lstStyle/>
          <a:p>
            <a:r>
              <a:rPr lang="en-US" dirty="0" smtClean="0"/>
              <a:t>This principle says that we </a:t>
            </a:r>
            <a:r>
              <a:rPr lang="en-US" dirty="0"/>
              <a:t>should be able to extend a class’s behavior without modifying it</a:t>
            </a:r>
            <a:r>
              <a:rPr lang="en-US" dirty="0" smtClean="0"/>
              <a:t>.</a:t>
            </a:r>
          </a:p>
          <a:p>
            <a:r>
              <a:rPr lang="en-US" dirty="0" smtClean="0"/>
              <a:t>Modifying the code can create new bugs. To prevent ourselves from it, we must follow this principle.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1071546"/>
            <a:ext cx="3714750" cy="5334000"/>
          </a:xfrm>
          <a:prstGeom prst="rect">
            <a:avLst/>
          </a:prstGeom>
          <a:noFill/>
          <a:ln w="9525">
            <a:noFill/>
            <a:miter lim="800000"/>
            <a:headEnd/>
            <a:tailEnd/>
          </a:ln>
          <a:effectLst/>
        </p:spPr>
      </p:pic>
      <p:sp>
        <p:nvSpPr>
          <p:cNvPr id="5" name="TextBox 4"/>
          <p:cNvSpPr txBox="1"/>
          <p:nvPr/>
        </p:nvSpPr>
        <p:spPr>
          <a:xfrm>
            <a:off x="2857488" y="357166"/>
            <a:ext cx="3817840" cy="400110"/>
          </a:xfrm>
          <a:prstGeom prst="rect">
            <a:avLst/>
          </a:prstGeom>
          <a:noFill/>
        </p:spPr>
        <p:txBody>
          <a:bodyPr wrap="none" rtlCol="0">
            <a:spAutoFit/>
          </a:bodyPr>
          <a:lstStyle/>
          <a:p>
            <a:r>
              <a:rPr lang="en-US" sz="2000" b="1" dirty="0" smtClean="0"/>
              <a:t>Example of Open-closed principle:</a:t>
            </a:r>
            <a:endParaRPr lang="en-US" sz="2000" b="1" dirty="0"/>
          </a:p>
        </p:txBody>
      </p:sp>
      <p:sp>
        <p:nvSpPr>
          <p:cNvPr id="6" name="TextBox 5"/>
          <p:cNvSpPr txBox="1"/>
          <p:nvPr/>
        </p:nvSpPr>
        <p:spPr>
          <a:xfrm>
            <a:off x="4286248" y="2071678"/>
            <a:ext cx="4708661" cy="923330"/>
          </a:xfrm>
          <a:prstGeom prst="rect">
            <a:avLst/>
          </a:prstGeom>
          <a:noFill/>
        </p:spPr>
        <p:txBody>
          <a:bodyPr wrap="none" rtlCol="0">
            <a:spAutoFit/>
          </a:bodyPr>
          <a:lstStyle/>
          <a:p>
            <a:r>
              <a:rPr lang="en-US" dirty="0" smtClean="0"/>
              <a:t>This code does not follow open-closed principle.</a:t>
            </a:r>
          </a:p>
          <a:p>
            <a:r>
              <a:rPr lang="en-US" dirty="0" smtClean="0"/>
              <a:t>As adding anything new in the questions array,</a:t>
            </a:r>
          </a:p>
          <a:p>
            <a:r>
              <a:rPr lang="en-US" dirty="0" smtClean="0"/>
              <a:t>we will have to modify the printQuiz() function.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1643050"/>
            <a:ext cx="3381375" cy="49339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643306" y="4214818"/>
            <a:ext cx="5257800" cy="2352675"/>
          </a:xfrm>
          <a:prstGeom prst="rect">
            <a:avLst/>
          </a:prstGeom>
          <a:noFill/>
          <a:ln w="9525">
            <a:noFill/>
            <a:miter lim="800000"/>
            <a:headEnd/>
            <a:tailEnd/>
          </a:ln>
          <a:effectLst/>
        </p:spPr>
      </p:pic>
      <p:sp>
        <p:nvSpPr>
          <p:cNvPr id="6" name="TextBox 5"/>
          <p:cNvSpPr txBox="1"/>
          <p:nvPr/>
        </p:nvSpPr>
        <p:spPr>
          <a:xfrm>
            <a:off x="1214414" y="1285860"/>
            <a:ext cx="793679" cy="369332"/>
          </a:xfrm>
          <a:prstGeom prst="rect">
            <a:avLst/>
          </a:prstGeom>
          <a:noFill/>
        </p:spPr>
        <p:txBody>
          <a:bodyPr wrap="none" rtlCol="0">
            <a:spAutoFit/>
          </a:bodyPr>
          <a:lstStyle/>
          <a:p>
            <a:r>
              <a:rPr lang="en-US" dirty="0" smtClean="0"/>
              <a:t>Part 1.</a:t>
            </a:r>
            <a:endParaRPr lang="en-US" dirty="0"/>
          </a:p>
        </p:txBody>
      </p:sp>
      <p:sp>
        <p:nvSpPr>
          <p:cNvPr id="7" name="TextBox 6"/>
          <p:cNvSpPr txBox="1"/>
          <p:nvPr/>
        </p:nvSpPr>
        <p:spPr>
          <a:xfrm>
            <a:off x="6000760" y="3786190"/>
            <a:ext cx="793679" cy="369332"/>
          </a:xfrm>
          <a:prstGeom prst="rect">
            <a:avLst/>
          </a:prstGeom>
          <a:noFill/>
        </p:spPr>
        <p:txBody>
          <a:bodyPr wrap="none" rtlCol="0">
            <a:spAutoFit/>
          </a:bodyPr>
          <a:lstStyle/>
          <a:p>
            <a:r>
              <a:rPr lang="en-US" dirty="0" smtClean="0"/>
              <a:t>Part 2.</a:t>
            </a:r>
            <a:endParaRPr lang="en-US" dirty="0"/>
          </a:p>
        </p:txBody>
      </p:sp>
      <p:sp>
        <p:nvSpPr>
          <p:cNvPr id="8" name="TextBox 7"/>
          <p:cNvSpPr txBox="1"/>
          <p:nvPr/>
        </p:nvSpPr>
        <p:spPr>
          <a:xfrm>
            <a:off x="428596" y="285728"/>
            <a:ext cx="8429684" cy="923330"/>
          </a:xfrm>
          <a:prstGeom prst="rect">
            <a:avLst/>
          </a:prstGeom>
          <a:noFill/>
        </p:spPr>
        <p:txBody>
          <a:bodyPr wrap="square" rtlCol="0">
            <a:spAutoFit/>
          </a:bodyPr>
          <a:lstStyle/>
          <a:p>
            <a:r>
              <a:rPr lang="en-US" dirty="0" smtClean="0"/>
              <a:t>The code below does the same operation as the previous one.</a:t>
            </a:r>
          </a:p>
          <a:p>
            <a:r>
              <a:rPr lang="en-US" dirty="0" smtClean="0"/>
              <a:t>But this one follows Open closed principle. We can easily add new classes as new functionality without disturbing the printQuiz() function.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Liskov Substitution principle</a:t>
            </a:r>
            <a:endParaRPr lang="en-US" dirty="0"/>
          </a:p>
        </p:txBody>
      </p:sp>
      <p:sp>
        <p:nvSpPr>
          <p:cNvPr id="3" name="Content Placeholder 2"/>
          <p:cNvSpPr>
            <a:spLocks noGrp="1"/>
          </p:cNvSpPr>
          <p:nvPr>
            <p:ph idx="1"/>
          </p:nvPr>
        </p:nvSpPr>
        <p:spPr/>
        <p:txBody>
          <a:bodyPr/>
          <a:lstStyle/>
          <a:p>
            <a:r>
              <a:rPr lang="en-US" dirty="0" smtClean="0"/>
              <a:t>This </a:t>
            </a:r>
            <a:r>
              <a:rPr lang="en-US" dirty="0"/>
              <a:t>principle simply requires that every derived class should be substitutable for its parent class</a:t>
            </a:r>
            <a:r>
              <a:rPr lang="en-US" dirty="0" smtClean="0"/>
              <a:t>.</a:t>
            </a:r>
          </a:p>
          <a:p>
            <a:r>
              <a:rPr lang="en-US" dirty="0"/>
              <a:t>Code that adheres to LSP is loosely dependent to each other and encourages code reusability.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486</Words>
  <Application>Microsoft Office PowerPoint</Application>
  <PresentationFormat>On-screen Show (4:3)</PresentationFormat>
  <Paragraphs>50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SOLID principles</vt:lpstr>
      <vt:lpstr>What are SOLID Design Principles?</vt:lpstr>
      <vt:lpstr>Why use SOLID principles?</vt:lpstr>
      <vt:lpstr>Single Responsibility Principle</vt:lpstr>
      <vt:lpstr>Slide 5</vt:lpstr>
      <vt:lpstr>Open-closed principle</vt:lpstr>
      <vt:lpstr>Slide 7</vt:lpstr>
      <vt:lpstr>Slide 8</vt:lpstr>
      <vt:lpstr>Liskov Substitution principle</vt:lpstr>
      <vt:lpstr>Slide 10</vt:lpstr>
      <vt:lpstr>Slide 11</vt:lpstr>
      <vt:lpstr>Interface Segregation Principle</vt:lpstr>
      <vt:lpstr>Slide 13</vt:lpstr>
      <vt:lpstr>Dependency Inversion Principle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DELL</dc:creator>
  <cp:lastModifiedBy>DELL</cp:lastModifiedBy>
  <cp:revision>24</cp:revision>
  <dcterms:created xsi:type="dcterms:W3CDTF">2021-11-16T12:36:00Z</dcterms:created>
  <dcterms:modified xsi:type="dcterms:W3CDTF">2021-11-18T15:52:11Z</dcterms:modified>
</cp:coreProperties>
</file>