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4" r:id="rId3"/>
    <p:sldId id="257" r:id="rId4"/>
    <p:sldId id="259" r:id="rId5"/>
    <p:sldId id="282" r:id="rId6"/>
    <p:sldId id="283" r:id="rId7"/>
    <p:sldId id="265" r:id="rId8"/>
    <p:sldId id="279" r:id="rId9"/>
    <p:sldId id="274" r:id="rId10"/>
    <p:sldId id="275" r:id="rId11"/>
    <p:sldId id="276" r:id="rId12"/>
    <p:sldId id="277" r:id="rId13"/>
    <p:sldId id="278" r:id="rId14"/>
    <p:sldId id="284" r:id="rId15"/>
    <p:sldId id="285" r:id="rId16"/>
    <p:sldId id="261"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94660"/>
  </p:normalViewPr>
  <p:slideViewPr>
    <p:cSldViewPr snapToGrid="0">
      <p:cViewPr varScale="1">
        <p:scale>
          <a:sx n="78" d="100"/>
          <a:sy n="78" d="100"/>
        </p:scale>
        <p:origin x="4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187F519-942F-4FDA-8ECE-1756194FA983}" type="datetimeFigureOut">
              <a:rPr lang="en-IN" smtClean="0"/>
              <a:t>21-05-2024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5197C1-41CA-4919-9AE0-DCD4FA202991}"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87F519-942F-4FDA-8ECE-1756194FA983}" type="datetimeFigureOut">
              <a:rPr lang="en-IN" smtClean="0"/>
              <a:t>21-05-2024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5197C1-41CA-4919-9AE0-DCD4FA202991}"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87F519-942F-4FDA-8ECE-1756194FA983}" type="datetimeFigureOut">
              <a:rPr lang="en-IN" smtClean="0"/>
              <a:t>21-05-2024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5197C1-41CA-4919-9AE0-DCD4FA202991}" type="slidenum">
              <a:rPr lang="en-IN" smtClean="0"/>
              <a:t>‹#›</a:t>
            </a:fld>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87F519-942F-4FDA-8ECE-1756194FA983}" type="datetimeFigureOut">
              <a:rPr lang="en-IN" smtClean="0"/>
              <a:t>21-05-2024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5197C1-41CA-4919-9AE0-DCD4FA202991}"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87F519-942F-4FDA-8ECE-1756194FA983}" type="datetimeFigureOut">
              <a:rPr lang="en-IN" smtClean="0"/>
              <a:t>21-05-2024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5197C1-41CA-4919-9AE0-DCD4FA202991}"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87F519-942F-4FDA-8ECE-1756194FA983}" type="datetimeFigureOut">
              <a:rPr lang="en-IN" smtClean="0"/>
              <a:t>21-05-2024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5197C1-41CA-4919-9AE0-DCD4FA202991}"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187F519-942F-4FDA-8ECE-1756194FA983}" type="datetimeFigureOut">
              <a:rPr lang="en-IN" smtClean="0"/>
              <a:t>21-05-2024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65197C1-41CA-4919-9AE0-DCD4FA202991}"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187F519-942F-4FDA-8ECE-1756194FA983}" type="datetimeFigureOut">
              <a:rPr lang="en-IN" smtClean="0"/>
              <a:t>21-05-2024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65197C1-41CA-4919-9AE0-DCD4FA202991}"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187F519-942F-4FDA-8ECE-1756194FA983}" type="datetimeFigureOut">
              <a:rPr lang="en-IN" smtClean="0"/>
              <a:t>21-05-2024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65197C1-41CA-4919-9AE0-DCD4FA202991}"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87F519-942F-4FDA-8ECE-1756194FA983}" type="datetimeFigureOut">
              <a:rPr lang="en-IN" smtClean="0"/>
              <a:t>21-05-2024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65197C1-41CA-4919-9AE0-DCD4FA202991}"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87F519-942F-4FDA-8ECE-1756194FA983}" type="datetimeFigureOut">
              <a:rPr lang="en-IN" smtClean="0"/>
              <a:t>21-05-2024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65197C1-41CA-4919-9AE0-DCD4FA202991}"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87F519-942F-4FDA-8ECE-1756194FA983}" type="datetimeFigureOut">
              <a:rPr lang="en-IN" smtClean="0"/>
              <a:t>21-05-2024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65197C1-41CA-4919-9AE0-DCD4FA202991}"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7F519-942F-4FDA-8ECE-1756194FA983}" type="datetimeFigureOut">
              <a:rPr lang="en-IN" smtClean="0"/>
              <a:t>21-05-2024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197C1-41CA-4919-9AE0-DCD4FA202991}" type="slidenum">
              <a:rPr lang="en-IN" smtClean="0"/>
              <a:t>‹#›</a:t>
            </a:fld>
            <a:endParaRPr lang="en-IN" dirty="0"/>
          </a:p>
        </p:txBody>
      </p:sp>
      <p:pic>
        <p:nvPicPr>
          <p:cNvPr id="7" name="Picture 6"/>
          <p:cNvPicPr/>
          <p:nvPr userDrawn="1"/>
        </p:nvPicPr>
        <p:blipFill>
          <a:blip r:embed="rId14" cstate="print"/>
          <a:srcRect/>
          <a:stretch>
            <a:fillRect/>
          </a:stretch>
        </p:blipFill>
        <p:spPr bwMode="auto">
          <a:xfrm>
            <a:off x="10912355" y="185739"/>
            <a:ext cx="441445" cy="401116"/>
          </a:xfrm>
          <a:prstGeom prst="rect">
            <a:avLst/>
          </a:prstGeom>
          <a:noFill/>
          <a:ln w="9525">
            <a:noFill/>
            <a:miter lim="800000"/>
            <a:headEnd/>
            <a:tailEnd/>
          </a:ln>
        </p:spPr>
      </p:pic>
      <p:pic>
        <p:nvPicPr>
          <p:cNvPr id="8" name="Picture 7"/>
          <p:cNvPicPr>
            <a:picLocks noChangeAspect="1"/>
          </p:cNvPicPr>
          <p:nvPr userDrawn="1"/>
        </p:nvPicPr>
        <p:blipFill>
          <a:blip r:embed="rId15"/>
          <a:stretch>
            <a:fillRect/>
          </a:stretch>
        </p:blipFill>
        <p:spPr>
          <a:xfrm>
            <a:off x="186549" y="51435"/>
            <a:ext cx="2675278" cy="1040386"/>
          </a:xfrm>
          <a:prstGeom prst="rect">
            <a:avLst/>
          </a:prstGeom>
        </p:spPr>
      </p:pic>
      <p:pic>
        <p:nvPicPr>
          <p:cNvPr id="9" name="Picture 8"/>
          <p:cNvPicPr>
            <a:picLocks noChangeAspect="1"/>
          </p:cNvPicPr>
          <p:nvPr userDrawn="1"/>
        </p:nvPicPr>
        <p:blipFill>
          <a:blip r:embed="rId16"/>
          <a:stretch>
            <a:fillRect/>
          </a:stretch>
        </p:blipFill>
        <p:spPr>
          <a:xfrm>
            <a:off x="5731287" y="51435"/>
            <a:ext cx="891186" cy="89118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8715" y="1696728"/>
            <a:ext cx="5743272" cy="460375"/>
          </a:xfrm>
          <a:prstGeom prst="rect">
            <a:avLst/>
          </a:prstGeom>
        </p:spPr>
        <p:txBody>
          <a:bodyPr wrap="square">
            <a:spAutoFit/>
          </a:bodyPr>
          <a:lstStyle/>
          <a:p>
            <a:r>
              <a:rPr lang="en-US" sz="2400" b="1" dirty="0">
                <a:solidFill>
                  <a:srgbClr val="FF0000"/>
                </a:solidFill>
                <a:latin typeface="Times New Roman" panose="02020603050405020304" pitchFamily="18" charset="0"/>
                <a:cs typeface="Times New Roman" panose="02020603050405020304" pitchFamily="18" charset="0"/>
              </a:rPr>
              <a:t>18EEP20</a:t>
            </a:r>
            <a:r>
              <a:rPr lang="en-IN" altLang="en-US" sz="2400" b="1" dirty="0">
                <a:solidFill>
                  <a:srgbClr val="FF0000"/>
                </a:solidFill>
                <a:latin typeface="Times New Roman" panose="02020603050405020304" pitchFamily="18" charset="0"/>
                <a:cs typeface="Times New Roman" panose="02020603050405020304" pitchFamily="18" charset="0"/>
              </a:rPr>
              <a:t>2</a:t>
            </a:r>
            <a:r>
              <a:rPr lang="en-US" sz="2400" b="1" dirty="0">
                <a:solidFill>
                  <a:srgbClr val="FF0000"/>
                </a:solidFill>
                <a:latin typeface="Times New Roman" panose="02020603050405020304" pitchFamily="18" charset="0"/>
                <a:cs typeface="Times New Roman" panose="02020603050405020304" pitchFamily="18" charset="0"/>
              </a:rPr>
              <a:t>L-MINOR PROJECT </a:t>
            </a:r>
            <a:endParaRPr lang="en-US" sz="2400" b="1" dirty="0">
              <a:solidFill>
                <a:srgbClr val="FF0000"/>
              </a:solidFill>
            </a:endParaRPr>
          </a:p>
        </p:txBody>
      </p:sp>
      <p:sp>
        <p:nvSpPr>
          <p:cNvPr id="3" name="Rectangle 2"/>
          <p:cNvSpPr/>
          <p:nvPr/>
        </p:nvSpPr>
        <p:spPr>
          <a:xfrm>
            <a:off x="1987432" y="1144385"/>
            <a:ext cx="8598310" cy="40011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DEPARTMENT OF ELECTRICAL AND ELECTRONICS ENGINEERING</a:t>
            </a:r>
            <a:endParaRPr lang="en-US" sz="2000" b="1" dirty="0"/>
          </a:p>
        </p:txBody>
      </p:sp>
      <p:sp>
        <p:nvSpPr>
          <p:cNvPr id="4" name="Rectangle 3"/>
          <p:cNvSpPr/>
          <p:nvPr/>
        </p:nvSpPr>
        <p:spPr>
          <a:xfrm>
            <a:off x="4549633" y="2310626"/>
            <a:ext cx="2564163"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FINAL  REVIEW</a:t>
            </a:r>
            <a:endParaRPr lang="en-US" sz="2400" b="1" dirty="0"/>
          </a:p>
        </p:txBody>
      </p:sp>
      <p:sp>
        <p:nvSpPr>
          <p:cNvPr id="5" name="Rectangle 4"/>
          <p:cNvSpPr/>
          <p:nvPr/>
        </p:nvSpPr>
        <p:spPr>
          <a:xfrm>
            <a:off x="25897" y="3479895"/>
            <a:ext cx="2919730" cy="1753235"/>
          </a:xfrm>
          <a:prstGeom prst="rect">
            <a:avLst/>
          </a:prstGeom>
        </p:spPr>
        <p:txBody>
          <a:bodyPr wrap="none">
            <a:spAutoFit/>
          </a:bodyPr>
          <a:lstStyle/>
          <a:p>
            <a:pPr>
              <a:lnSpc>
                <a:spcPct val="150000"/>
              </a:lnSpc>
            </a:pPr>
            <a:r>
              <a:rPr lang="en-US" b="1" dirty="0">
                <a:solidFill>
                  <a:srgbClr val="7030A0"/>
                </a:solidFill>
                <a:latin typeface="Times New Roman" panose="02020603050405020304" pitchFamily="18" charset="0"/>
                <a:cs typeface="Times New Roman" panose="02020603050405020304" pitchFamily="18" charset="0"/>
              </a:rPr>
              <a:t>YEAR/ SEMESTER – II/I</a:t>
            </a:r>
            <a:r>
              <a:rPr lang="en-IN" altLang="en-US" b="1" dirty="0">
                <a:solidFill>
                  <a:srgbClr val="7030A0"/>
                </a:solidFill>
                <a:latin typeface="Times New Roman" panose="02020603050405020304" pitchFamily="18" charset="0"/>
                <a:cs typeface="Times New Roman" panose="02020603050405020304" pitchFamily="18" charset="0"/>
              </a:rPr>
              <a:t>V</a:t>
            </a:r>
            <a:endParaRPr lang="en-US" b="1" dirty="0">
              <a:solidFill>
                <a:srgbClr val="7030A0"/>
              </a:solidFill>
              <a:latin typeface="Times New Roman" panose="02020603050405020304" pitchFamily="18" charset="0"/>
              <a:cs typeface="Times New Roman" panose="02020603050405020304" pitchFamily="18" charset="0"/>
            </a:endParaRPr>
          </a:p>
          <a:p>
            <a:pPr>
              <a:lnSpc>
                <a:spcPct val="150000"/>
              </a:lnSpc>
            </a:pPr>
            <a:r>
              <a:rPr lang="en-US" b="1" dirty="0">
                <a:solidFill>
                  <a:srgbClr val="7030A0"/>
                </a:solidFill>
                <a:latin typeface="Times New Roman" panose="02020603050405020304" pitchFamily="18" charset="0"/>
                <a:cs typeface="Times New Roman" panose="02020603050405020304" pitchFamily="18" charset="0"/>
              </a:rPr>
              <a:t>BATCH NUMBER :13</a:t>
            </a:r>
          </a:p>
          <a:p>
            <a:pPr>
              <a:lnSpc>
                <a:spcPct val="150000"/>
              </a:lnSpc>
            </a:pPr>
            <a:r>
              <a:rPr lang="en-US" b="1" dirty="0">
                <a:solidFill>
                  <a:srgbClr val="7030A0"/>
                </a:solidFill>
                <a:latin typeface="Times New Roman" panose="02020603050405020304" pitchFamily="18" charset="0"/>
                <a:cs typeface="Times New Roman" panose="02020603050405020304" pitchFamily="18" charset="0"/>
              </a:rPr>
              <a:t>DATE :  </a:t>
            </a:r>
            <a:r>
              <a:rPr lang="en-IN" altLang="en-US" b="1" dirty="0">
                <a:solidFill>
                  <a:srgbClr val="7030A0"/>
                </a:solidFill>
                <a:latin typeface="Times New Roman" panose="02020603050405020304" pitchFamily="18" charset="0"/>
                <a:cs typeface="Times New Roman" panose="02020603050405020304" pitchFamily="18" charset="0"/>
              </a:rPr>
              <a:t>22</a:t>
            </a:r>
            <a:r>
              <a:rPr lang="en-US" b="1" dirty="0">
                <a:solidFill>
                  <a:srgbClr val="7030A0"/>
                </a:solidFill>
                <a:latin typeface="Times New Roman" panose="02020603050405020304" pitchFamily="18" charset="0"/>
                <a:cs typeface="Times New Roman" panose="02020603050405020304" pitchFamily="18" charset="0"/>
              </a:rPr>
              <a:t> /05/2024</a:t>
            </a:r>
            <a:endParaRPr lang="en-US" b="1" dirty="0">
              <a:solidFill>
                <a:srgbClr val="7030A0"/>
              </a:solidFill>
            </a:endParaRPr>
          </a:p>
          <a:p>
            <a:pPr>
              <a:lnSpc>
                <a:spcPct val="150000"/>
              </a:lnSpc>
            </a:pPr>
            <a:endParaRPr lang="en-US" b="1" dirty="0"/>
          </a:p>
        </p:txBody>
      </p:sp>
      <p:sp>
        <p:nvSpPr>
          <p:cNvPr id="7" name="Rectangle 6"/>
          <p:cNvSpPr/>
          <p:nvPr/>
        </p:nvSpPr>
        <p:spPr>
          <a:xfrm>
            <a:off x="3588632" y="2833564"/>
            <a:ext cx="6625532" cy="646331"/>
          </a:xfrm>
          <a:prstGeom prst="rect">
            <a:avLst/>
          </a:prstGeom>
        </p:spPr>
        <p:txBody>
          <a:bodyPr wrap="none">
            <a:spAutoFit/>
          </a:bodyPr>
          <a:lstStyle/>
          <a:p>
            <a:r>
              <a:rPr lang="en-US" sz="3600" b="1" dirty="0">
                <a:solidFill>
                  <a:schemeClr val="accent1">
                    <a:lumMod val="50000"/>
                  </a:schemeClr>
                </a:solidFill>
                <a:latin typeface="Algerian" panose="04020705040A02060702" pitchFamily="82" charset="0"/>
                <a:cs typeface="Times New Roman" panose="02020603050405020304" pitchFamily="18" charset="0"/>
              </a:rPr>
              <a:t>AUTOMATIC STREET LIGHTING</a:t>
            </a:r>
            <a:endParaRPr lang="en-US" sz="3600" b="1" dirty="0">
              <a:solidFill>
                <a:schemeClr val="accent1">
                  <a:lumMod val="50000"/>
                </a:schemeClr>
              </a:solidFill>
              <a:latin typeface="Algerian" panose="04020705040A02060702" pitchFamily="82" charset="0"/>
            </a:endParaRPr>
          </a:p>
        </p:txBody>
      </p:sp>
      <p:sp>
        <p:nvSpPr>
          <p:cNvPr id="9" name="Rectangle 8"/>
          <p:cNvSpPr/>
          <p:nvPr/>
        </p:nvSpPr>
        <p:spPr>
          <a:xfrm>
            <a:off x="1987432" y="4812617"/>
            <a:ext cx="2740025" cy="984885"/>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GUIDED BY:</a:t>
            </a:r>
          </a:p>
          <a:p>
            <a:r>
              <a:rPr lang="en-US" dirty="0" err="1">
                <a:latin typeface="Times New Roman" panose="02020603050405020304" pitchFamily="18" charset="0"/>
                <a:cs typeface="Times New Roman" panose="02020603050405020304" pitchFamily="18" charset="0"/>
              </a:rPr>
              <a:t>Dr.S.BANUMATHI</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PROFESSOR/EEE</a:t>
            </a:r>
            <a:endParaRPr lang="en-US" dirty="0"/>
          </a:p>
        </p:txBody>
      </p:sp>
      <p:sp>
        <p:nvSpPr>
          <p:cNvPr id="10" name="Rectangle 9"/>
          <p:cNvSpPr/>
          <p:nvPr/>
        </p:nvSpPr>
        <p:spPr>
          <a:xfrm>
            <a:off x="7012414" y="4812617"/>
            <a:ext cx="4499146" cy="1231106"/>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PRESENTED BY: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S.ATHIKESAVAN (927622BEE009)</a:t>
            </a:r>
          </a:p>
          <a:p>
            <a:r>
              <a:rPr lang="en-US" dirty="0">
                <a:latin typeface="Times New Roman" panose="02020603050405020304" pitchFamily="18" charset="0"/>
                <a:cs typeface="Times New Roman" panose="02020603050405020304" pitchFamily="18" charset="0"/>
              </a:rPr>
              <a:t>P.S.CHARMITHA  (927622BEE015)</a:t>
            </a:r>
          </a:p>
          <a:p>
            <a:r>
              <a:rPr lang="en-US" dirty="0">
                <a:latin typeface="Times New Roman" panose="02020603050405020304" pitchFamily="18" charset="0"/>
                <a:cs typeface="Times New Roman" panose="02020603050405020304" pitchFamily="18" charset="0"/>
              </a:rPr>
              <a:t>S.KARNA               (927622BEE051)</a:t>
            </a:r>
            <a:endParaRPr lang="en-US" dirty="0"/>
          </a:p>
        </p:txBody>
      </p:sp>
      <p:sp>
        <p:nvSpPr>
          <p:cNvPr id="6" name="Text Box 5"/>
          <p:cNvSpPr txBox="1"/>
          <p:nvPr/>
        </p:nvSpPr>
        <p:spPr>
          <a:xfrm>
            <a:off x="8384540" y="1922780"/>
            <a:ext cx="4064000" cy="368300"/>
          </a:xfrm>
          <a:prstGeom prst="rect">
            <a:avLst/>
          </a:prstGeom>
          <a:noFill/>
        </p:spPr>
        <p:txBody>
          <a:bodyPr wrap="square" rtlCol="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819785" y="1271905"/>
            <a:ext cx="10024110" cy="5477510"/>
          </a:xfrm>
          <a:prstGeom prst="rect">
            <a:avLst/>
          </a:prstGeom>
          <a:noFill/>
          <a:ln w="9525">
            <a:noFill/>
          </a:ln>
        </p:spPr>
        <p:txBody>
          <a:bodyPr wrap="square">
            <a:noAutofit/>
          </a:bodyPr>
          <a:lstStyle/>
          <a:p>
            <a:pPr indent="0" algn="just"/>
            <a:r>
              <a:rPr lang="en-US" sz="2400" b="1" dirty="0">
                <a:latin typeface="Times New Roman" panose="02020603050405020304" pitchFamily="18" charset="0"/>
              </a:rPr>
              <a:t>3.IR sensor.</a:t>
            </a:r>
            <a:r>
              <a:rPr lang="en-US" sz="2400" b="0" dirty="0">
                <a:latin typeface="Times New Roman" panose="02020603050405020304" pitchFamily="18" charset="0"/>
              </a:rPr>
              <a:t> </a:t>
            </a:r>
          </a:p>
          <a:p>
            <a:pPr indent="0" algn="just"/>
            <a:r>
              <a:rPr lang="en-US" sz="2200" b="0" dirty="0">
                <a:latin typeface="Times New Roman" panose="02020603050405020304" pitchFamily="18" charset="0"/>
              </a:rPr>
              <a:t>	We are using three sensors with the three lights. If any persons or any persons comes in front of the sensor then light will turn on. The sensor will connect respectively with the light. Such as the first sensor connect with first light, the second sensor connect with the second light, and the third sensor connect with the third light. </a:t>
            </a:r>
          </a:p>
          <a:p>
            <a:pPr indent="0" algn="just"/>
            <a:r>
              <a:rPr lang="en-US" sz="2200" dirty="0">
                <a:latin typeface="Times New Roman" panose="02020603050405020304" pitchFamily="18" charset="0"/>
              </a:rPr>
              <a:t>	</a:t>
            </a:r>
            <a:r>
              <a:rPr lang="en-US" sz="2200" b="0" dirty="0">
                <a:latin typeface="Times New Roman" panose="02020603050405020304" pitchFamily="18" charset="0"/>
              </a:rPr>
              <a:t>If someone comes in front of the sensor the sensor will notify the Arduino. Arduino, send the instruction the light to turn ON the light and when the person passes, the light will turn OFF.</a:t>
            </a:r>
          </a:p>
        </p:txBody>
      </p:sp>
      <p:pic>
        <p:nvPicPr>
          <p:cNvPr id="13"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4640" y="4406265"/>
            <a:ext cx="5280660" cy="23425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951231" y="1516380"/>
            <a:ext cx="9942912" cy="5223510"/>
          </a:xfrm>
          <a:prstGeom prst="rect">
            <a:avLst/>
          </a:prstGeom>
          <a:noFill/>
          <a:ln w="9525">
            <a:noFill/>
          </a:ln>
        </p:spPr>
        <p:txBody>
          <a:bodyPr wrap="square">
            <a:noAutofit/>
          </a:bodyPr>
          <a:lstStyle/>
          <a:p>
            <a:pPr indent="0" algn="just"/>
            <a:r>
              <a:rPr lang="en-US" sz="2400" b="1" dirty="0">
                <a:latin typeface="Times New Roman" panose="02020603050405020304" pitchFamily="18" charset="0"/>
              </a:rPr>
              <a:t>4.Arduino.</a:t>
            </a:r>
            <a:endParaRPr lang="en-US" sz="2400" b="0" dirty="0">
              <a:latin typeface="Times New Roman" panose="02020603050405020304" pitchFamily="18" charset="0"/>
            </a:endParaRPr>
          </a:p>
          <a:p>
            <a:pPr indent="0" algn="just"/>
            <a:r>
              <a:rPr lang="en-US" sz="2200" b="0" dirty="0">
                <a:latin typeface="Times New Roman" panose="02020603050405020304" pitchFamily="18" charset="0"/>
              </a:rPr>
              <a:t>	Street lights are made with Arduino have become increasingly popular due to their impressive efficiency. They are designed using a combination of sensors, microcontrollers and LED bulbs that can detect the presence of vehicles or pedestrians in order optimize lighting level as needed. </a:t>
            </a:r>
          </a:p>
        </p:txBody>
      </p:sp>
      <p:pic>
        <p:nvPicPr>
          <p:cNvPr id="15"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7335" y="3545205"/>
            <a:ext cx="5671820" cy="3073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819786" y="1346200"/>
            <a:ext cx="10103854" cy="5120640"/>
          </a:xfrm>
          <a:prstGeom prst="rect">
            <a:avLst/>
          </a:prstGeom>
          <a:noFill/>
          <a:ln w="9525">
            <a:noFill/>
          </a:ln>
        </p:spPr>
        <p:txBody>
          <a:bodyPr wrap="square">
            <a:noAutofit/>
          </a:bodyPr>
          <a:lstStyle/>
          <a:p>
            <a:pPr indent="0" algn="just"/>
            <a:r>
              <a:rPr lang="en-US" sz="2600" b="1" dirty="0">
                <a:latin typeface="Times New Roman" panose="02020603050405020304" pitchFamily="18" charset="0"/>
              </a:rPr>
              <a:t>5.LDR.</a:t>
            </a:r>
          </a:p>
          <a:p>
            <a:pPr indent="0" algn="just"/>
            <a:r>
              <a:rPr lang="en-US" sz="2000" b="0" dirty="0">
                <a:latin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LDR is a Light Dependent Resistor that changes its resistance when different amounts of light fall on it.</a:t>
            </a:r>
            <a:r>
              <a:rPr lang="en-US" sz="2000" b="0" dirty="0">
                <a:solidFill>
                  <a:srgbClr val="231F1F"/>
                </a:solidFill>
                <a:latin typeface="Times New Roman" panose="02020603050405020304" pitchFamily="18" charset="0"/>
                <a:cs typeface="Times New Roman" panose="02020603050405020304" pitchFamily="18" charset="0"/>
              </a:rPr>
              <a:t>  They work on the principle of photo conductivity where it gives less resistance in high light intensity and high resistance in low light intensity.  In other words, it gives high resistance at night and low resistance in day.  </a:t>
            </a:r>
          </a:p>
          <a:p>
            <a:pPr indent="0" algn="just"/>
            <a:r>
              <a:rPr lang="en-US" sz="2000" dirty="0">
                <a:solidFill>
                  <a:srgbClr val="231F1F"/>
                </a:solidFill>
                <a:latin typeface="Times New Roman" panose="02020603050405020304" pitchFamily="18" charset="0"/>
                <a:cs typeface="Times New Roman" panose="02020603050405020304" pitchFamily="18" charset="0"/>
              </a:rPr>
              <a:t>	</a:t>
            </a:r>
            <a:r>
              <a:rPr lang="en-US" sz="2000" b="0" dirty="0">
                <a:solidFill>
                  <a:srgbClr val="231F1F"/>
                </a:solidFill>
                <a:latin typeface="Times New Roman" panose="02020603050405020304" pitchFamily="18" charset="0"/>
                <a:cs typeface="Times New Roman" panose="02020603050405020304" pitchFamily="18" charset="0"/>
              </a:rPr>
              <a:t>LDRs are made from semiconductor materials like cadmium </a:t>
            </a:r>
            <a:r>
              <a:rPr lang="en-US" sz="2000" b="0" dirty="0" err="1">
                <a:solidFill>
                  <a:srgbClr val="231F1F"/>
                </a:solidFill>
                <a:latin typeface="Times New Roman" panose="02020603050405020304" pitchFamily="18" charset="0"/>
                <a:cs typeface="Times New Roman" panose="02020603050405020304" pitchFamily="18" charset="0"/>
              </a:rPr>
              <a:t>sulphide</a:t>
            </a:r>
            <a:r>
              <a:rPr lang="en-US" sz="2000" b="0" dirty="0">
                <a:solidFill>
                  <a:srgbClr val="231F1F"/>
                </a:solidFill>
                <a:latin typeface="Times New Roman" panose="02020603050405020304" pitchFamily="18" charset="0"/>
                <a:cs typeface="Times New Roman" panose="02020603050405020304" pitchFamily="18" charset="0"/>
              </a:rPr>
              <a:t>, which help the lights to have their light sensitive properties. </a:t>
            </a:r>
            <a:r>
              <a:rPr lang="en-US" sz="2000" b="0" dirty="0">
                <a:latin typeface="Times New Roman" panose="02020603050405020304" pitchFamily="18" charset="0"/>
                <a:cs typeface="Times New Roman" panose="02020603050405020304" pitchFamily="18" charset="0"/>
              </a:rPr>
              <a:t>LDR sensor used for detecting the presence of surrounding light so that during the day time when sun is bright, the street light is switched off automatically. During the night time when there is no light, the LDR sends signal to microcontroller to turn on the street light.</a:t>
            </a:r>
          </a:p>
        </p:txBody>
      </p:sp>
      <p:pic>
        <p:nvPicPr>
          <p:cNvPr id="18"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2715" y="4907280"/>
            <a:ext cx="6176010" cy="18484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786580" y="1721485"/>
            <a:ext cx="10392697" cy="3817199"/>
          </a:xfrm>
          <a:prstGeom prst="rect">
            <a:avLst/>
          </a:prstGeom>
          <a:noFill/>
          <a:ln w="9525">
            <a:noFill/>
          </a:ln>
        </p:spPr>
        <p:txBody>
          <a:bodyPr wrap="square">
            <a:spAutoFit/>
          </a:bodyPr>
          <a:lstStyle/>
          <a:p>
            <a:pPr indent="0" algn="just"/>
            <a:r>
              <a:rPr lang="en-US" sz="2400" b="1" dirty="0">
                <a:latin typeface="Times New Roman" panose="02020603050405020304" pitchFamily="18" charset="0"/>
              </a:rPr>
              <a:t>5.LED LIGHT.</a:t>
            </a:r>
          </a:p>
          <a:p>
            <a:pPr indent="0" algn="just"/>
            <a:endParaRPr lang="en-US" sz="2400" b="0" dirty="0">
              <a:solidFill>
                <a:srgbClr val="202122"/>
              </a:solidFill>
              <a:latin typeface="Times New Roman" panose="02020603050405020304" pitchFamily="18" charset="0"/>
            </a:endParaRPr>
          </a:p>
          <a:p>
            <a:pPr indent="0" algn="just">
              <a:lnSpc>
                <a:spcPct val="150000"/>
              </a:lnSpc>
            </a:pPr>
            <a:r>
              <a:rPr lang="en-US" sz="2200" b="0" dirty="0">
                <a:solidFill>
                  <a:srgbClr val="202122"/>
                </a:solidFill>
                <a:latin typeface="Times New Roman" panose="02020603050405020304" pitchFamily="18" charset="0"/>
              </a:rPr>
              <a:t>	An LED street light is an integrated light that uses light emitting diodes (LED) as it light source. Different types of LED lights are used for the lighting operation of the street light</a:t>
            </a:r>
            <a:r>
              <a:rPr lang="en-US" sz="2200" b="0" dirty="0">
                <a:latin typeface="Times New Roman" panose="02020603050405020304" pitchFamily="18" charset="0"/>
              </a:rPr>
              <a:t>. </a:t>
            </a:r>
            <a:r>
              <a:rPr lang="en-US" sz="2200" b="0" dirty="0">
                <a:solidFill>
                  <a:srgbClr val="202122"/>
                </a:solidFill>
                <a:latin typeface="Times New Roman" panose="02020603050405020304" pitchFamily="18" charset="0"/>
              </a:rPr>
              <a:t>Either few high-power LEDs or many low-power LEDs may be used. The primary appeal of LED street lighting is </a:t>
            </a:r>
            <a:r>
              <a:rPr lang="en-US" sz="2200" b="0" dirty="0">
                <a:latin typeface="Times New Roman" panose="02020603050405020304" pitchFamily="18" charset="0"/>
              </a:rPr>
              <a:t>energy efficiency</a:t>
            </a:r>
            <a:r>
              <a:rPr lang="en-US" sz="2200" b="0" dirty="0">
                <a:solidFill>
                  <a:srgbClr val="202122"/>
                </a:solidFill>
                <a:latin typeface="Times New Roman" panose="02020603050405020304" pitchFamily="18" charset="0"/>
              </a:rPr>
              <a:t> compared to conventional street lighting fixture technologies such as high pressure sodium (HPS) and metal halide (MH). Research continues to improve the efficiency of newer models of LED street lights.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A1737-C1CA-AE86-E20E-4C4CDA9CAE80}"/>
              </a:ext>
            </a:extLst>
          </p:cNvPr>
          <p:cNvSpPr>
            <a:spLocks noGrp="1"/>
          </p:cNvSpPr>
          <p:nvPr>
            <p:ph type="title"/>
          </p:nvPr>
        </p:nvSpPr>
        <p:spPr>
          <a:xfrm>
            <a:off x="838200" y="973394"/>
            <a:ext cx="10515600" cy="865238"/>
          </a:xfrm>
        </p:spPr>
        <p:txBody>
          <a:bodyPr>
            <a:normAutofit/>
          </a:bodyPr>
          <a:lstStyle/>
          <a:p>
            <a:pPr algn="ctr"/>
            <a:r>
              <a:rPr lang="en-IN" sz="2800" b="1" dirty="0">
                <a:latin typeface="Times New Roman" panose="02020603050405020304" pitchFamily="18" charset="0"/>
                <a:cs typeface="Times New Roman" panose="02020603050405020304" pitchFamily="18" charset="0"/>
              </a:rPr>
              <a:t>WORKING</a:t>
            </a:r>
          </a:p>
        </p:txBody>
      </p:sp>
      <p:sp>
        <p:nvSpPr>
          <p:cNvPr id="4" name="TextBox 3">
            <a:extLst>
              <a:ext uri="{FF2B5EF4-FFF2-40B4-BE49-F238E27FC236}">
                <a16:creationId xmlns:a16="http://schemas.microsoft.com/office/drawing/2014/main" id="{D5E8D3F7-B8CB-ABBD-E114-F75F040DAEBE}"/>
              </a:ext>
            </a:extLst>
          </p:cNvPr>
          <p:cNvSpPr txBox="1"/>
          <p:nvPr/>
        </p:nvSpPr>
        <p:spPr>
          <a:xfrm>
            <a:off x="707923" y="1838632"/>
            <a:ext cx="10805651" cy="5115311"/>
          </a:xfrm>
          <a:prstGeom prst="rect">
            <a:avLst/>
          </a:prstGeom>
          <a:noFill/>
        </p:spPr>
        <p:txBody>
          <a:bodyPr wrap="square">
            <a:spAutoFit/>
          </a:bodyPr>
          <a:lstStyle/>
          <a:p>
            <a:pPr algn="just">
              <a:lnSpc>
                <a:spcPct val="150000"/>
              </a:lnSpc>
              <a:spcBef>
                <a:spcPts val="45"/>
              </a:spcBef>
            </a:pPr>
            <a:r>
              <a:rPr lang="en-US" sz="2000" dirty="0">
                <a:solidFill>
                  <a:srgbClr val="0D0D0D"/>
                </a:solidFill>
                <a:effectLst/>
                <a:highlight>
                  <a:srgbClr val="FFFFFF"/>
                </a:highlight>
                <a:latin typeface="Times New Roman" panose="02020603050405020304" pitchFamily="18" charset="0"/>
                <a:ea typeface="Segoe UI" panose="020B0502040204020203" pitchFamily="34" charset="0"/>
              </a:rPr>
              <a:t>	Automatic street light intensity control systems are designed to adjust the brightness of street lights based on various factors such as ambient light levels, time of day, weather conditions, and pedestrian or vehicular traffic. This not only enhances energy efficiency but also ensures adequate lighting for safety. During daytime, light sensors detect high ambient light levels and keep the street lights off. </a:t>
            </a:r>
          </a:p>
          <a:p>
            <a:pPr algn="just">
              <a:lnSpc>
                <a:spcPct val="150000"/>
              </a:lnSpc>
              <a:spcBef>
                <a:spcPts val="45"/>
              </a:spcBef>
            </a:pPr>
            <a:r>
              <a:rPr lang="en-US" sz="2000" dirty="0">
                <a:solidFill>
                  <a:srgbClr val="0D0D0D"/>
                </a:solidFill>
                <a:effectLst/>
                <a:highlight>
                  <a:srgbClr val="FFFFFF"/>
                </a:highlight>
                <a:latin typeface="Times New Roman" panose="02020603050405020304" pitchFamily="18" charset="0"/>
                <a:ea typeface="Segoe UI" panose="020B0502040204020203" pitchFamily="34" charset="0"/>
              </a:rPr>
              <a:t>	As ambient light levels decrease during dusk, the sensors signal the microcontroller to turn the lights on. After the lights are turned on, their intensity can be adjusted based on the level of ambient light detected. For example, during cloudy evenings or nights with bright moonlight, the lights can be dimmed to save energy. Motion sensors detect the presence of vehicles or pedestrians. When motion is detected, the microcontroller increases the brightness of the lights to maximum or a pre-set level to ensure safety.</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49390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F192-1C89-9205-FF65-07288B8B33A7}"/>
              </a:ext>
            </a:extLst>
          </p:cNvPr>
          <p:cNvSpPr>
            <a:spLocks noGrp="1"/>
          </p:cNvSpPr>
          <p:nvPr>
            <p:ph type="title"/>
          </p:nvPr>
        </p:nvSpPr>
        <p:spPr>
          <a:xfrm>
            <a:off x="1317523" y="1150373"/>
            <a:ext cx="10036277" cy="884903"/>
          </a:xfrm>
        </p:spPr>
        <p:txBody>
          <a:bodyPr>
            <a:normAutofit/>
          </a:bodyPr>
          <a:lstStyle/>
          <a:p>
            <a:pPr algn="ctr"/>
            <a:r>
              <a:rPr lang="en-IN" sz="2800" dirty="0">
                <a:latin typeface="Times New Roman" panose="02020603050405020304" pitchFamily="18" charset="0"/>
                <a:cs typeface="Times New Roman" panose="02020603050405020304" pitchFamily="18" charset="0"/>
              </a:rPr>
              <a:t>WORKING</a:t>
            </a:r>
          </a:p>
        </p:txBody>
      </p:sp>
      <p:sp>
        <p:nvSpPr>
          <p:cNvPr id="4" name="TextBox 3">
            <a:extLst>
              <a:ext uri="{FF2B5EF4-FFF2-40B4-BE49-F238E27FC236}">
                <a16:creationId xmlns:a16="http://schemas.microsoft.com/office/drawing/2014/main" id="{CBD5F913-0049-82E1-9166-F4A1C35DD49F}"/>
              </a:ext>
            </a:extLst>
          </p:cNvPr>
          <p:cNvSpPr txBox="1"/>
          <p:nvPr/>
        </p:nvSpPr>
        <p:spPr>
          <a:xfrm>
            <a:off x="838200" y="2035277"/>
            <a:ext cx="10036277" cy="4197944"/>
          </a:xfrm>
          <a:prstGeom prst="rect">
            <a:avLst/>
          </a:prstGeom>
          <a:noFill/>
        </p:spPr>
        <p:txBody>
          <a:bodyPr wrap="square">
            <a:spAutoFit/>
          </a:bodyPr>
          <a:lstStyle/>
          <a:p>
            <a:pPr>
              <a:lnSpc>
                <a:spcPct val="150000"/>
              </a:lnSpc>
            </a:pPr>
            <a:r>
              <a:rPr lang="en-US" dirty="0">
                <a:solidFill>
                  <a:srgbClr val="0D0D0D"/>
                </a:solidFill>
                <a:highlight>
                  <a:srgbClr val="FFFFFF"/>
                </a:highlight>
                <a:latin typeface="Times New Roman" panose="02020603050405020304" pitchFamily="18" charset="0"/>
                <a:ea typeface="Segoe UI" panose="020B0502040204020203" pitchFamily="34" charset="0"/>
              </a:rPr>
              <a:t>	</a:t>
            </a:r>
            <a:r>
              <a:rPr lang="en-US" sz="2000" dirty="0">
                <a:solidFill>
                  <a:srgbClr val="0D0D0D"/>
                </a:solidFill>
                <a:effectLst/>
                <a:highlight>
                  <a:srgbClr val="FFFFFF"/>
                </a:highlight>
                <a:latin typeface="Times New Roman" panose="02020603050405020304" pitchFamily="18" charset="0"/>
                <a:ea typeface="Segoe UI" panose="020B0502040204020203" pitchFamily="34" charset="0"/>
              </a:rPr>
              <a:t>If no motion is detected for a certain period, the lights are dimmed to a lower intensity to conserve energy. The system can be programmed with a schedule to adjust the light intensity at different times of the night. For instance, lights can be set to dim after midnight when traffic is typically lower. Advanced systems can integrate data from weather forecasts and traffic flow sensors. </a:t>
            </a:r>
          </a:p>
          <a:p>
            <a:pPr>
              <a:lnSpc>
                <a:spcPct val="150000"/>
              </a:lnSpc>
            </a:pPr>
            <a:r>
              <a:rPr lang="en-US" sz="2000" dirty="0">
                <a:solidFill>
                  <a:srgbClr val="0D0D0D"/>
                </a:solidFill>
                <a:effectLst/>
                <a:highlight>
                  <a:srgbClr val="FFFFFF"/>
                </a:highlight>
                <a:latin typeface="Times New Roman" panose="02020603050405020304" pitchFamily="18" charset="0"/>
                <a:ea typeface="Segoe UI" panose="020B0502040204020203" pitchFamily="34" charset="0"/>
              </a:rPr>
              <a:t>	During adverse weather conditions (e.g., fog, rain), the light intensity can be increased. Higher traffic areas can have consistently higher light levels compared to less frequented streets. The communication module allows for real-time monitoring and remote control. Operators can adjust settings, monitor energy consumption, and receive alerts for maintenance.</a:t>
            </a:r>
            <a:endParaRPr lang="en-IN" sz="2000" dirty="0"/>
          </a:p>
        </p:txBody>
      </p:sp>
    </p:spTree>
    <p:extLst>
      <p:ext uri="{BB962C8B-B14F-4D97-AF65-F5344CB8AC3E}">
        <p14:creationId xmlns:p14="http://schemas.microsoft.com/office/powerpoint/2010/main" val="4132177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2274" y="1302041"/>
            <a:ext cx="8968293" cy="504625"/>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PROJECT TOTAL COST ESTIMATION</a:t>
            </a:r>
            <a:endParaRPr lang="en-IN" sz="2000" dirty="0"/>
          </a:p>
        </p:txBody>
      </p:sp>
      <p:graphicFrame>
        <p:nvGraphicFramePr>
          <p:cNvPr id="3" name="Table 2"/>
          <p:cNvGraphicFramePr>
            <a:graphicFrameLocks noGrp="1"/>
          </p:cNvGraphicFramePr>
          <p:nvPr>
            <p:extLst>
              <p:ext uri="{D42A27DB-BD31-4B8C-83A1-F6EECF244321}">
                <p14:modId xmlns:p14="http://schemas.microsoft.com/office/powerpoint/2010/main" val="3185546596"/>
              </p:ext>
            </p:extLst>
          </p:nvPr>
        </p:nvGraphicFramePr>
        <p:xfrm>
          <a:off x="1119601" y="2165004"/>
          <a:ext cx="10030179" cy="3980158"/>
        </p:xfrm>
        <a:graphic>
          <a:graphicData uri="http://schemas.openxmlformats.org/drawingml/2006/table">
            <a:tbl>
              <a:tblPr firstRow="1" bandRow="1">
                <a:tableStyleId>{5C22544A-7EE6-4342-B048-85BDC9FD1C3A}</a:tableStyleId>
              </a:tblPr>
              <a:tblGrid>
                <a:gridCol w="859148">
                  <a:extLst>
                    <a:ext uri="{9D8B030D-6E8A-4147-A177-3AD203B41FA5}">
                      <a16:colId xmlns:a16="http://schemas.microsoft.com/office/drawing/2014/main" val="20000"/>
                    </a:ext>
                  </a:extLst>
                </a:gridCol>
                <a:gridCol w="4155941">
                  <a:extLst>
                    <a:ext uri="{9D8B030D-6E8A-4147-A177-3AD203B41FA5}">
                      <a16:colId xmlns:a16="http://schemas.microsoft.com/office/drawing/2014/main" val="20001"/>
                    </a:ext>
                  </a:extLst>
                </a:gridCol>
                <a:gridCol w="2507545">
                  <a:extLst>
                    <a:ext uri="{9D8B030D-6E8A-4147-A177-3AD203B41FA5}">
                      <a16:colId xmlns:a16="http://schemas.microsoft.com/office/drawing/2014/main" val="20002"/>
                    </a:ext>
                  </a:extLst>
                </a:gridCol>
                <a:gridCol w="2507545">
                  <a:extLst>
                    <a:ext uri="{9D8B030D-6E8A-4147-A177-3AD203B41FA5}">
                      <a16:colId xmlns:a16="http://schemas.microsoft.com/office/drawing/2014/main" val="20003"/>
                    </a:ext>
                  </a:extLst>
                </a:gridCol>
              </a:tblGrid>
              <a:tr h="568594">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S.NO</a:t>
                      </a:r>
                      <a:endParaRPr lang="en-IN" b="1"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COMPONENT</a:t>
                      </a:r>
                      <a:r>
                        <a:rPr lang="en-US" b="1" baseline="0" dirty="0">
                          <a:solidFill>
                            <a:schemeClr val="tx1"/>
                          </a:solidFill>
                          <a:latin typeface="Times New Roman" panose="02020603050405020304" pitchFamily="18" charset="0"/>
                          <a:cs typeface="Times New Roman" panose="02020603050405020304" pitchFamily="18" charset="0"/>
                        </a:rPr>
                        <a:t> DESCRIPTION</a:t>
                      </a:r>
                      <a:endParaRPr lang="en-IN" b="1"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QUANTITY</a:t>
                      </a:r>
                      <a:endParaRPr lang="en-IN" b="1"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COST</a:t>
                      </a:r>
                      <a:endParaRPr lang="en-IN" b="1"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568594">
                <a:tc>
                  <a:txBody>
                    <a:bodyPr/>
                    <a:lstStyle/>
                    <a:p>
                      <a:r>
                        <a:rPr lang="en-US" b="1" dirty="0">
                          <a:latin typeface="Times New Roman" panose="02020603050405020304" pitchFamily="18" charset="0"/>
                          <a:cs typeface="Times New Roman" panose="02020603050405020304" pitchFamily="18" charset="0"/>
                        </a:rPr>
                        <a:t>01</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ARDUINO</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01</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1500</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568594">
                <a:tc>
                  <a:txBody>
                    <a:bodyPr/>
                    <a:lstStyle/>
                    <a:p>
                      <a:r>
                        <a:rPr lang="en-US" b="1" dirty="0">
                          <a:latin typeface="Times New Roman" panose="02020603050405020304" pitchFamily="18" charset="0"/>
                          <a:cs typeface="Times New Roman" panose="02020603050405020304" pitchFamily="18" charset="0"/>
                        </a:rPr>
                        <a:t>02</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LDR</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01</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100</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68594">
                <a:tc>
                  <a:txBody>
                    <a:bodyPr/>
                    <a:lstStyle/>
                    <a:p>
                      <a:r>
                        <a:rPr lang="en-US" b="1" dirty="0">
                          <a:latin typeface="Times New Roman" panose="02020603050405020304" pitchFamily="18" charset="0"/>
                          <a:cs typeface="Times New Roman" panose="02020603050405020304" pitchFamily="18" charset="0"/>
                        </a:rPr>
                        <a:t>03</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IR SENSOR</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02</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200</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568594">
                <a:tc>
                  <a:txBody>
                    <a:bodyPr/>
                    <a:lstStyle/>
                    <a:p>
                      <a:r>
                        <a:rPr lang="en-US" b="1" dirty="0">
                          <a:latin typeface="Times New Roman" panose="02020603050405020304" pitchFamily="18" charset="0"/>
                          <a:cs typeface="Times New Roman" panose="02020603050405020304" pitchFamily="18" charset="0"/>
                        </a:rPr>
                        <a:t>04</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a:latin typeface="Times New Roman" panose="02020603050405020304" pitchFamily="18" charset="0"/>
                          <a:cs typeface="Times New Roman" panose="02020603050405020304" pitchFamily="18" charset="0"/>
                        </a:rPr>
                        <a:t>LED LIGHT</a:t>
                      </a:r>
                    </a:p>
                  </a:txBody>
                  <a:tcPr/>
                </a:tc>
                <a:tc>
                  <a:txBody>
                    <a:bodyPr/>
                    <a:lstStyle/>
                    <a:p>
                      <a:r>
                        <a:rPr lang="en-US" b="1" dirty="0">
                          <a:latin typeface="Times New Roman" panose="02020603050405020304" pitchFamily="18" charset="0"/>
                          <a:cs typeface="Times New Roman" panose="02020603050405020304" pitchFamily="18" charset="0"/>
                        </a:rPr>
                        <a:t>03</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30</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68594">
                <a:tc>
                  <a:txBody>
                    <a:bodyPr/>
                    <a:lstStyle/>
                    <a:p>
                      <a:r>
                        <a:rPr lang="en-US" b="1" dirty="0">
                          <a:latin typeface="Times New Roman" panose="02020603050405020304" pitchFamily="18" charset="0"/>
                          <a:cs typeface="Times New Roman" panose="02020603050405020304" pitchFamily="18" charset="0"/>
                        </a:rPr>
                        <a:t>05</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OTHERS</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300</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568594">
                <a:tc>
                  <a:txBody>
                    <a:bodyPr/>
                    <a:lstStyle/>
                    <a:p>
                      <a:endParaRPr lang="en-IN" b="1" dirty="0">
                        <a:latin typeface="Times New Roman" panose="02020603050405020304" pitchFamily="18" charset="0"/>
                        <a:cs typeface="Times New Roman" panose="02020603050405020304" pitchFamily="18" charset="0"/>
                      </a:endParaRPr>
                    </a:p>
                  </a:txBody>
                  <a:tcPr/>
                </a:tc>
                <a:tc>
                  <a:txBody>
                    <a:bodyPr/>
                    <a:lstStyle/>
                    <a:p>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TOTAL</a:t>
                      </a:r>
                      <a:endParaRPr lang="en-IN" b="1" dirty="0">
                        <a:latin typeface="Times New Roman" panose="02020603050405020304" pitchFamily="18" charset="0"/>
                        <a:cs typeface="Times New Roman" panose="02020603050405020304" pitchFamily="18" charset="0"/>
                      </a:endParaRPr>
                    </a:p>
                  </a:txBody>
                  <a:tcPr anchor="ctr"/>
                </a:tc>
                <a:tc>
                  <a:txBody>
                    <a:bodyPr/>
                    <a:lstStyle/>
                    <a:p>
                      <a:r>
                        <a:rPr lang="en-US" b="1" dirty="0">
                          <a:latin typeface="Times New Roman" panose="02020603050405020304" pitchFamily="18" charset="0"/>
                          <a:cs typeface="Times New Roman" panose="02020603050405020304" pitchFamily="18" charset="0"/>
                        </a:rPr>
                        <a:t>2130</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6D9D5B-6FA3-D7C5-8170-2E2DE63B9BF5}"/>
              </a:ext>
            </a:extLst>
          </p:cNvPr>
          <p:cNvSpPr txBox="1"/>
          <p:nvPr/>
        </p:nvSpPr>
        <p:spPr>
          <a:xfrm>
            <a:off x="884903" y="1415845"/>
            <a:ext cx="10009239" cy="4745979"/>
          </a:xfrm>
          <a:prstGeom prst="rect">
            <a:avLst/>
          </a:prstGeom>
          <a:noFill/>
        </p:spPr>
        <p:txBody>
          <a:bodyPr wrap="square">
            <a:spAutoFit/>
          </a:bodyPr>
          <a:lstStyle/>
          <a:p>
            <a:pPr algn="ctr">
              <a:lnSpc>
                <a:spcPct val="150000"/>
              </a:lnSpc>
            </a:pPr>
            <a:r>
              <a:rPr lang="en-IN" sz="2400" b="1" dirty="0">
                <a:solidFill>
                  <a:srgbClr val="000000"/>
                </a:solidFill>
                <a:effectLst/>
                <a:highlight>
                  <a:srgbClr val="FFFFFF"/>
                </a:highlight>
                <a:latin typeface="Times New Roman" panose="02020603050405020304" pitchFamily="18" charset="0"/>
                <a:ea typeface="Times New Roman" panose="02020603050405020304" pitchFamily="18" charset="0"/>
              </a:rPr>
              <a:t>CONCLUSION</a:t>
            </a:r>
          </a:p>
          <a:p>
            <a:pPr algn="just">
              <a:lnSpc>
                <a:spcPct val="150000"/>
              </a:lnSpc>
            </a:pPr>
            <a:r>
              <a:rPr lang="en-IN" sz="2000">
                <a:solidFill>
                  <a:srgbClr val="000000"/>
                </a:solidFill>
                <a:effectLst/>
                <a:highlight>
                  <a:srgbClr val="FFFFFF"/>
                </a:highlight>
                <a:latin typeface="Times New Roman" panose="02020603050405020304" pitchFamily="18" charset="0"/>
                <a:ea typeface="Times New Roman" panose="02020603050405020304" pitchFamily="18" charset="0"/>
              </a:rPr>
              <a:t>	Automatic </a:t>
            </a:r>
            <a:r>
              <a:rPr lang="en-IN" sz="2000" dirty="0">
                <a:solidFill>
                  <a:srgbClr val="000000"/>
                </a:solidFill>
                <a:effectLst/>
                <a:highlight>
                  <a:srgbClr val="FFFFFF"/>
                </a:highlight>
                <a:latin typeface="Times New Roman" panose="02020603050405020304" pitchFamily="18" charset="0"/>
                <a:ea typeface="Times New Roman" panose="02020603050405020304" pitchFamily="18" charset="0"/>
              </a:rPr>
              <a:t>street lighting systems offer numerous benefits, ranging from energy efficiency and cost savings to enhanced safety and security. By leveraging sensors and smart technologies, these systems intelligently adjust lighting levels based on environmental conditions and human presence, thereby reducing energy wastage and light pollution. Additionally, automatic street lighting contributes to safer roads and pedestrian pathways by ensuring adequate illumination when needed, while also minimizing the risk of accidents and criminal activities in poorly lit areas. Overall, the implementation of automatic street lighting represents a significant step towards creating more sustainable, safer, and smarter urban environments.</a:t>
            </a:r>
            <a:endParaRPr lang="en-IN" sz="2000" dirty="0">
              <a:effectLst/>
              <a:highlight>
                <a:srgbClr val="FFFFFF"/>
              </a:highligh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82422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6333" y="1312295"/>
            <a:ext cx="5249961" cy="5215274"/>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LIST OF CONTENTS</a:t>
            </a:r>
          </a:p>
          <a:p>
            <a:pPr algn="ctr"/>
            <a:endParaRPr lang="en-US" sz="2400" b="1" u="sng"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Problem Statement</a:t>
            </a:r>
          </a:p>
          <a:p>
            <a:pPr marL="342900"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Abstract</a:t>
            </a:r>
          </a:p>
          <a:p>
            <a:pPr marL="342900"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Problem Description</a:t>
            </a:r>
          </a:p>
          <a:p>
            <a:pPr marL="342900"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Components Used</a:t>
            </a:r>
          </a:p>
          <a:p>
            <a:pPr marL="342900"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Block Diagram</a:t>
            </a:r>
          </a:p>
          <a:p>
            <a:pPr marL="342900" indent="-342900">
              <a:lnSpc>
                <a:spcPct val="150000"/>
              </a:lnSpc>
              <a:buFont typeface="Wingdings" panose="05000000000000000000" pitchFamily="2" charset="2"/>
              <a:buChar char="ü"/>
            </a:pPr>
            <a:r>
              <a:rPr lang="en-IN" altLang="en-US" sz="2000" dirty="0">
                <a:latin typeface="Times New Roman" panose="02020603050405020304" pitchFamily="18" charset="0"/>
                <a:cs typeface="Times New Roman" panose="02020603050405020304" pitchFamily="18" charset="0"/>
              </a:rPr>
              <a:t>Hardware components</a:t>
            </a:r>
          </a:p>
          <a:p>
            <a:pPr marL="34290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Working</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Cost Estimation</a:t>
            </a:r>
          </a:p>
          <a:p>
            <a:pPr marL="342900"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Conclusion</a:t>
            </a: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0261" y="1213550"/>
            <a:ext cx="8968293"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PROBLEM STATEMENT</a:t>
            </a:r>
          </a:p>
        </p:txBody>
      </p:sp>
      <p:sp>
        <p:nvSpPr>
          <p:cNvPr id="3" name="Rectangle 2"/>
          <p:cNvSpPr/>
          <p:nvPr/>
        </p:nvSpPr>
        <p:spPr>
          <a:xfrm>
            <a:off x="845574" y="2664061"/>
            <a:ext cx="10166555" cy="1785104"/>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	Street lights are continuously on even when there is sufficient amount of light is present. Existing light system needs man power, High Power consumption of electricity. Manual hectic operation due to change in season and climate. Street light are also on in the presence of sunlight. Due to carelessness of user large amount of power is consumed and thus energy is wasted. IR sensors are insensitive to very slow motion of the object.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7021" y="1153759"/>
            <a:ext cx="8968293"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ABSTRACT</a:t>
            </a:r>
          </a:p>
        </p:txBody>
      </p:sp>
      <p:sp>
        <p:nvSpPr>
          <p:cNvPr id="3" name="TextBox 2"/>
          <p:cNvSpPr txBox="1"/>
          <p:nvPr/>
        </p:nvSpPr>
        <p:spPr>
          <a:xfrm>
            <a:off x="762132" y="1739804"/>
            <a:ext cx="10387649" cy="510986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today's </a:t>
            </a:r>
            <a:r>
              <a:rPr lang="en-US" sz="2200" dirty="0" err="1">
                <a:latin typeface="Times New Roman" panose="02020603050405020304" pitchFamily="18" charset="0"/>
                <a:cs typeface="Times New Roman" panose="02020603050405020304" pitchFamily="18" charset="0"/>
              </a:rPr>
              <a:t>world,more</a:t>
            </a:r>
            <a:r>
              <a:rPr lang="en-US" sz="2200" dirty="0">
                <a:latin typeface="Times New Roman" panose="02020603050405020304" pitchFamily="18" charset="0"/>
                <a:cs typeface="Times New Roman" panose="02020603050405020304" pitchFamily="18" charset="0"/>
              </a:rPr>
              <a:t> amount  of electricity is consumed due to street light. </a:t>
            </a: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This is due to continuous operation of lighting during the night time.</a:t>
            </a: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In order to reduce the electricity consumption  and wastage of energy, the system  that has to combine the existing network with intelligence to think it self. </a:t>
            </a: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newly developed concept will be enabled in the street light to adjust automatically based on the real time traffic conditions and change  according to naturalistic condition. </a:t>
            </a: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paper is concerned  with  the development  and implementation of low cost sensor based  street light. </a:t>
            </a: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helps to  reduce the  energy  consumption .It consists of IR sensor  ,low cost embedded controller and store device</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B328-E84A-D26D-F260-FDF6DC3D95E7}"/>
              </a:ext>
            </a:extLst>
          </p:cNvPr>
          <p:cNvSpPr>
            <a:spLocks noGrp="1"/>
          </p:cNvSpPr>
          <p:nvPr>
            <p:ph type="title"/>
          </p:nvPr>
        </p:nvSpPr>
        <p:spPr>
          <a:xfrm>
            <a:off x="838200" y="1258529"/>
            <a:ext cx="10515600" cy="825910"/>
          </a:xfrm>
        </p:spPr>
        <p:txBody>
          <a:bodyPr>
            <a:normAutofit/>
          </a:bodyPr>
          <a:lstStyle/>
          <a:p>
            <a:pPr algn="ctr"/>
            <a:r>
              <a:rPr lang="en-IN" sz="2800" b="1" dirty="0"/>
              <a:t>DESCRIPTION</a:t>
            </a:r>
          </a:p>
        </p:txBody>
      </p:sp>
      <p:sp>
        <p:nvSpPr>
          <p:cNvPr id="4" name="TextBox 3">
            <a:extLst>
              <a:ext uri="{FF2B5EF4-FFF2-40B4-BE49-F238E27FC236}">
                <a16:creationId xmlns:a16="http://schemas.microsoft.com/office/drawing/2014/main" id="{AB00010D-9EEB-D73D-B3D2-2383E9EADFE0}"/>
              </a:ext>
            </a:extLst>
          </p:cNvPr>
          <p:cNvSpPr txBox="1"/>
          <p:nvPr/>
        </p:nvSpPr>
        <p:spPr>
          <a:xfrm>
            <a:off x="757084" y="2084439"/>
            <a:ext cx="10274710" cy="4191981"/>
          </a:xfrm>
          <a:prstGeom prst="rect">
            <a:avLst/>
          </a:prstGeom>
          <a:noFill/>
        </p:spPr>
        <p:txBody>
          <a:bodyPr wrap="square">
            <a:spAutoFit/>
          </a:bodyPr>
          <a:lstStyle/>
          <a:p>
            <a:pPr algn="just">
              <a:lnSpc>
                <a:spcPct val="150000"/>
              </a:lnSpc>
            </a:pPr>
            <a:r>
              <a:rPr lang="en-US" sz="2000" dirty="0">
                <a:effectLst/>
                <a:latin typeface="Times New Roman" panose="02020603050405020304" pitchFamily="18" charset="0"/>
                <a:ea typeface="Times New Roman" panose="02020603050405020304" pitchFamily="18" charset="0"/>
              </a:rPr>
              <a:t>	Street light comprises of a main power supply for providing power to the system, sensor for detecting the presence of an object, a light dependent resistor (LDR) for detecting the presence of light, a microcontroller for receiving the signal from both the sensors and control the system accordingly. A dual power supply unit for providing power to integrated chip embedded inside the micro controller and LEDs. As the vehicle passes on the road it can be sensed by the IR sensor. The system can adjust the intensity of light to provide brighter illumination in the movement of vehicles, When there is no movement of vehicles it automatically reduces the intensity of light. By implementing this system we can adjust the brightness of the light. It can Reduce the electrical power consumption around 35% to 40% of electricity.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9076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878C4-5C42-3EC6-71F9-C67ADBEDFFE2}"/>
              </a:ext>
            </a:extLst>
          </p:cNvPr>
          <p:cNvSpPr>
            <a:spLocks noGrp="1"/>
          </p:cNvSpPr>
          <p:nvPr>
            <p:ph type="title"/>
          </p:nvPr>
        </p:nvSpPr>
        <p:spPr>
          <a:xfrm>
            <a:off x="838200" y="1071715"/>
            <a:ext cx="10515600" cy="943897"/>
          </a:xfrm>
        </p:spPr>
        <p:txBody>
          <a:bodyPr>
            <a:normAutofit/>
          </a:bodyPr>
          <a:lstStyle/>
          <a:p>
            <a:pPr algn="ctr"/>
            <a:r>
              <a:rPr lang="en-IN" sz="2800" b="1" dirty="0"/>
              <a:t>COMPONENTS USED</a:t>
            </a:r>
          </a:p>
        </p:txBody>
      </p:sp>
      <p:sp>
        <p:nvSpPr>
          <p:cNvPr id="4" name="TextBox 3">
            <a:extLst>
              <a:ext uri="{FF2B5EF4-FFF2-40B4-BE49-F238E27FC236}">
                <a16:creationId xmlns:a16="http://schemas.microsoft.com/office/drawing/2014/main" id="{988B6703-B040-D04A-8B9E-381615800247}"/>
              </a:ext>
            </a:extLst>
          </p:cNvPr>
          <p:cNvSpPr txBox="1"/>
          <p:nvPr/>
        </p:nvSpPr>
        <p:spPr>
          <a:xfrm>
            <a:off x="3048000" y="3246792"/>
            <a:ext cx="6096000" cy="281295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Arduino</a:t>
            </a:r>
          </a:p>
          <a:p>
            <a:pPr marL="342900" indent="-342900">
              <a:lnSpc>
                <a:spcPct val="150000"/>
              </a:lnSpc>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LDR</a:t>
            </a:r>
          </a:p>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IR Sensor</a:t>
            </a:r>
          </a:p>
          <a:p>
            <a:pPr marL="342900" indent="-342900">
              <a:lnSpc>
                <a:spcPct val="150000"/>
              </a:lnSpc>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Microcontroller</a:t>
            </a:r>
            <a:endParaRPr lang="en-US" sz="2000" dirty="0">
              <a:effectLst/>
              <a:latin typeface="Times New Roman" panose="02020603050405020304" pitchFamily="18" charset="0"/>
              <a:ea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Resistor</a:t>
            </a:r>
          </a:p>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LED Light</a:t>
            </a:r>
            <a:endParaRPr lang="en-IN" sz="2000" dirty="0"/>
          </a:p>
        </p:txBody>
      </p:sp>
    </p:spTree>
    <p:extLst>
      <p:ext uri="{BB962C8B-B14F-4D97-AF65-F5344CB8AC3E}">
        <p14:creationId xmlns:p14="http://schemas.microsoft.com/office/powerpoint/2010/main" val="249620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83280" y="1272544"/>
            <a:ext cx="8968293"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BLOCK DIAGRAM</a:t>
            </a:r>
          </a:p>
        </p:txBody>
      </p:sp>
      <p:sp>
        <p:nvSpPr>
          <p:cNvPr id="10" name="Rectangle 11">
            <a:extLst>
              <a:ext uri="{FF2B5EF4-FFF2-40B4-BE49-F238E27FC236}">
                <a16:creationId xmlns:a16="http://schemas.microsoft.com/office/drawing/2014/main" id="{E0B00DFC-081C-0A75-CFE2-1B8D041826F7}"/>
              </a:ext>
            </a:extLst>
          </p:cNvPr>
          <p:cNvSpPr>
            <a:spLocks noChangeArrowheads="1"/>
          </p:cNvSpPr>
          <p:nvPr/>
        </p:nvSpPr>
        <p:spPr bwMode="auto">
          <a:xfrm flipH="1">
            <a:off x="5853788" y="2063559"/>
            <a:ext cx="237281" cy="16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34" name="Picture 2">
            <a:extLst>
              <a:ext uri="{FF2B5EF4-FFF2-40B4-BE49-F238E27FC236}">
                <a16:creationId xmlns:a16="http://schemas.microsoft.com/office/drawing/2014/main" id="{5B22B103-0039-251C-E6EC-0C139A3C8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H="1" flipV="1">
            <a:off x="2517058" y="2228407"/>
            <a:ext cx="6971071" cy="445752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2">
            <a:extLst>
              <a:ext uri="{FF2B5EF4-FFF2-40B4-BE49-F238E27FC236}">
                <a16:creationId xmlns:a16="http://schemas.microsoft.com/office/drawing/2014/main" id="{0BC56FC5-A8B0-F70F-4529-458269DEADD5}"/>
              </a:ext>
            </a:extLst>
          </p:cNvPr>
          <p:cNvSpPr>
            <a:spLocks noChangeArrowheads="1"/>
          </p:cNvSpPr>
          <p:nvPr/>
        </p:nvSpPr>
        <p:spPr bwMode="auto">
          <a:xfrm flipH="1" flipV="1">
            <a:off x="5853788" y="5970927"/>
            <a:ext cx="237281" cy="83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2"/>
          <a:stretch>
            <a:fillRect/>
          </a:stretch>
        </p:blipFill>
        <p:spPr>
          <a:xfrm>
            <a:off x="1543666" y="1455174"/>
            <a:ext cx="7606050" cy="4925961"/>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835742" y="1211067"/>
            <a:ext cx="10087897" cy="5528945"/>
          </a:xfrm>
          <a:prstGeom prst="rect">
            <a:avLst/>
          </a:prstGeom>
          <a:noFill/>
          <a:ln w="9525">
            <a:noFill/>
          </a:ln>
        </p:spPr>
        <p:txBody>
          <a:bodyPr wrap="square">
            <a:noAutofit/>
          </a:bodyPr>
          <a:lstStyle/>
          <a:p>
            <a:pPr indent="0" algn="ctr"/>
            <a:r>
              <a:rPr lang="en-US" b="1" dirty="0">
                <a:latin typeface="Times New Roman" panose="02020603050405020304" pitchFamily="18" charset="0"/>
              </a:rPr>
              <a:t> </a:t>
            </a:r>
            <a:r>
              <a:rPr lang="en-US" sz="2400" b="1" dirty="0">
                <a:latin typeface="Times New Roman" panose="02020603050405020304" pitchFamily="18" charset="0"/>
              </a:rPr>
              <a:t>HARDWARE COMPONENTS</a:t>
            </a:r>
          </a:p>
          <a:p>
            <a:pPr indent="0" algn="just"/>
            <a:endParaRPr lang="en-US" sz="2400" b="1" dirty="0">
              <a:latin typeface="Times New Roman" panose="02020603050405020304" pitchFamily="18" charset="0"/>
            </a:endParaRPr>
          </a:p>
          <a:p>
            <a:pPr indent="0" algn="just"/>
            <a:r>
              <a:rPr lang="en-US" sz="2200" b="1" dirty="0">
                <a:latin typeface="Times New Roman" panose="02020603050405020304" pitchFamily="18" charset="0"/>
              </a:rPr>
              <a:t>1.Battery.</a:t>
            </a:r>
            <a:endParaRPr lang="en-US" sz="2200" b="0" dirty="0">
              <a:latin typeface="Times New Roman" panose="02020603050405020304" pitchFamily="18" charset="0"/>
            </a:endParaRPr>
          </a:p>
          <a:p>
            <a:pPr indent="0" algn="just"/>
            <a:r>
              <a:rPr lang="en-US" sz="2200" b="0" dirty="0">
                <a:latin typeface="Times New Roman" panose="02020603050405020304" pitchFamily="18" charset="0"/>
              </a:rPr>
              <a:t>	The batteries will store the electricity and provide the energy to the street light during the lighting condition. The life cycle of the battery is very important to the lifetime of the light and the capacity of the battery will affect the backup   days of the lights.</a:t>
            </a:r>
          </a:p>
          <a:p>
            <a:pPr indent="0" algn="just"/>
            <a:r>
              <a:rPr lang="en-US" sz="2200" b="0" dirty="0">
                <a:latin typeface="Times New Roman" panose="02020603050405020304" pitchFamily="18" charset="0"/>
              </a:rPr>
              <a:t> </a:t>
            </a:r>
            <a:endParaRPr lang="en-US" sz="2200" b="1" dirty="0">
              <a:latin typeface="Times New Roman" panose="02020603050405020304" pitchFamily="18" charset="0"/>
            </a:endParaRPr>
          </a:p>
          <a:p>
            <a:pPr indent="0" algn="just"/>
            <a:r>
              <a:rPr lang="en-US" sz="2200" b="1" dirty="0">
                <a:latin typeface="Times New Roman" panose="02020603050405020304" pitchFamily="18" charset="0"/>
              </a:rPr>
              <a:t>2.Switch.</a:t>
            </a:r>
            <a:endParaRPr lang="en-US" sz="2200" b="0" dirty="0">
              <a:latin typeface="Times New Roman" panose="02020603050405020304" pitchFamily="18" charset="0"/>
            </a:endParaRPr>
          </a:p>
          <a:p>
            <a:pPr indent="0" algn="just"/>
            <a:r>
              <a:rPr lang="en-US" sz="2200" b="0" dirty="0">
                <a:latin typeface="Times New Roman" panose="02020603050405020304" pitchFamily="18" charset="0"/>
              </a:rPr>
              <a:t>	Switch is used as circuit breaker. It is a special type of resistance whose value depends on the brightness of light which falling on it. It can be used to turn ON/OFF the light during the lighting operation of the light. When the switch is turn ON the light can be glows and the switch is in OFF condition the light cannot be glows.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1441</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Calibri</vt:lpstr>
      <vt:lpstr>Calibri Light</vt:lpstr>
      <vt:lpstr>Times New Roman</vt:lpstr>
      <vt:lpstr>Wingdings</vt:lpstr>
      <vt:lpstr>Custom Design</vt:lpstr>
      <vt:lpstr>PowerPoint Presentation</vt:lpstr>
      <vt:lpstr>PowerPoint Presentation</vt:lpstr>
      <vt:lpstr>PowerPoint Presentation</vt:lpstr>
      <vt:lpstr>PowerPoint Presentation</vt:lpstr>
      <vt:lpstr>DESCRIPTION</vt:lpstr>
      <vt:lpstr>COMPONENTS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vt:lpstr>
      <vt:lpstr>WORKING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sudarsan kalai</cp:lastModifiedBy>
  <cp:revision>38</cp:revision>
  <dcterms:created xsi:type="dcterms:W3CDTF">2023-08-04T04:12:00Z</dcterms:created>
  <dcterms:modified xsi:type="dcterms:W3CDTF">2024-05-21T13:46:29Z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322A5B001A8B4F9492B78D0680514D72_13</vt:lpwstr>
  </property>
  <property fmtid="{D5CDD505-2E9C-101B-9397-08002B2CF9AE}" pid="3" name="KSOProductBuildVer">
    <vt:lpwstr>1033-12.2.0.16909</vt:lpwstr>
  </property>
</Properties>
</file>