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511656-F4F1-46A6-A85D-D700BA5EE464}">
  <a:tblStyle styleId="{65511656-F4F1-46A6-A85D-D700BA5EE4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ec80e13f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ec80e13f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ec80e13f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ec80e13f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ec80e13f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ec80e13f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c80e13f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c80e13f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ec80e13f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ec80e13f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c80e13f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c80e13f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ec80e13f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ec80e13f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c80e13f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c80e13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80e13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80e13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c80e13f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c80e13f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ec80e13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ec80e13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ec80e13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ec80e13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ec80e13f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ec80e13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ec80e13f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ec80e13f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ec80e13f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ec80e13f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13" y="3180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LogicalForest 2</a:t>
            </a:r>
            <a:br>
              <a:rPr lang="pt-BR"/>
            </a:br>
            <a:r>
              <a:rPr lang="pt-BR">
                <a:solidFill>
                  <a:srgbClr val="9900FF"/>
                </a:solidFill>
              </a:rPr>
              <a:t>Projeto Final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88" y="1095350"/>
            <a:ext cx="4633825" cy="18349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4758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Felipe Ripplinger Dupont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990325" y="5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7163350"/>
              </a:tblGrid>
              <a:tr h="27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CFT02 </a:t>
                      </a:r>
                      <a:r>
                        <a:rPr lang="pt-BR" sz="1100"/>
                        <a:t>- Fluxo de usuário administrador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9900FF"/>
                    </a:solidFill>
                  </a:tcPr>
                </a:tc>
              </a:tr>
              <a:tr h="4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Simular as atividades que um novo usuário administrador pode realizar.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Etapas do Fluxo: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1.Cadastrar como administrador.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2.Logar como administrador.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3.Olhar os produtos cadastrados.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4.Cadastrar um novo produto.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5.Editar um produto cadastrado.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6.Excluir um produto cadastrado.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Status codes:</a:t>
                      </a:r>
                      <a:endParaRPr b="1"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201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200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200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201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200</a:t>
                      </a:r>
                      <a:endParaRPr sz="1100"/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AutoNum type="arabicPeriod"/>
                      </a:pPr>
                      <a:r>
                        <a:rPr lang="pt-BR" sz="1100"/>
                        <a:t>200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Ferramentas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1001350" y="8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3570650"/>
                <a:gridCol w="3570650"/>
              </a:tblGrid>
              <a:tr h="29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>
                          <a:solidFill>
                            <a:schemeClr val="lt1"/>
                          </a:solidFill>
                        </a:rPr>
                        <a:t>Ferramenta</a:t>
                      </a:r>
                      <a:endParaRPr b="1" sz="1200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 u="sng">
                          <a:solidFill>
                            <a:schemeClr val="lt1"/>
                          </a:solidFill>
                        </a:rPr>
                        <a:t>Função</a:t>
                      </a:r>
                      <a:endParaRPr b="1" sz="1200" u="sng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Google Docs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Documentação do projeto.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Google Slides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Apresentação em slides do projeto.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Postman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Realização de um mapeamento básico das rotas e para conferir defeitos manualmente.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XMind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Criação do Mapa Mental das rotas e seus respectivos status code.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VSCode(JS,Cypress &amp; Mocha)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Desenvolvimento do código dos testes e report automatizado.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Git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Versionamento do código.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GitHub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Hospedagem de código e arquivos.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Relatório de execução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232225" y="902575"/>
            <a:ext cx="85959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Análise de resultados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Todos os 42 testes da suíte de testes foram automatizados com sucesso. M</a:t>
            </a:r>
            <a:r>
              <a:rPr lang="pt-BR">
                <a:solidFill>
                  <a:schemeClr val="lt1"/>
                </a:solidFill>
              </a:rPr>
              <a:t>e comprometi durante o desenvolvimento dos testes, que a execução dos testes regressivos não afetasse o ambiente excessivamente.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Cobertura de testes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Path coverage de 100%, tratando todas as funcionalidades e suas possíveis falhas documentadas.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1692000" y="1749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57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BUG-01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412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Local afetado: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Rotas que exijam uma quantidade do body da requisição.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Caso a quantidade a ser enviada seja um número muito grande  (maior que 9007199254740991) ou não válido, a api considera como um número não seguro e não envia ele na requisição, então o erro retornado é " não contém 1 valor obrigatório".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Sugestão de correção: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Criar uma mensagem de erro específica para a situação, como “O valor da quantidade não é um número válido ”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Relatório de execução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232225" y="902575"/>
            <a:ext cx="85959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Erros encontrados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1692000" y="22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57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BUG-03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412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Local afetado: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[GET  /carrinhos] e [GET  /carrinhos/{_id}].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Os endpoints afetados estão com o body resposta incorreta na documentação, possuindo um par de colchetes extra dentro da chave produtos.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Sugestão de correção: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Ajustar o body da resposta na documentação ou na API para que fiquem idênticos.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26"/>
          <p:cNvGraphicFramePr/>
          <p:nvPr/>
        </p:nvGraphicFramePr>
        <p:xfrm>
          <a:off x="1692000" y="292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57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BUG-02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412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Local afetado: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[POST /login].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 erro de email e/ou senha inválidos, na documentação está como se retornasse um código 400, quando na verdade ele retorna um código 401.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Sugestão de correção: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Ajustar o código de erro na documentação ou na API para que fiquem idênticos.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1692000" y="240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57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BUG-05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412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Local afetado: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Todas as rotas que exijam um body com algum valor.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Ao enviar um body com valores sem aspas, o código de erro retornado é um 500 que não está documentado, o erro também acontece se o body estiver de alguma outra maneira errado. Esse problema não pode ser visto através do site da API apenas por requisições de terceiros.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Sugestão de correção: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Desenvolver mais este código de erro para que ele se adapte melhor a situação e registrar ele na documentação.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27"/>
          <p:cNvGraphicFramePr/>
          <p:nvPr/>
        </p:nvGraphicFramePr>
        <p:xfrm>
          <a:off x="1692000" y="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576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BUG-04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4125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Local afetado: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[GET  /produtos].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O endpoint afetado está com o body resposta incorreta na documentação, possuindo a chave usuários ao invés de produtos.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Sugestão de correção: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Ajustar o body da resposta na documentação para que fique idêntico ao da API.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Relatório de execução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232225" y="902575"/>
            <a:ext cx="87195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Sugestões: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Adicionar os códigos de erro 5xx na documentação.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Um método PUT para a rota carrinhos, uma função básica, entretanto essencial para qualquer sistema que use carrinhos.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pt-BR" sz="1600">
                <a:solidFill>
                  <a:schemeClr val="lt1"/>
                </a:solidFill>
              </a:rPr>
              <a:t>A implementação do código 404 seria uma boa ideia para rotas não existentes, atualmente elas retornam o erro 405, que segundo o RFC 7231, indica que o método recebido na requisição é conhecido pelo servidor de origem, mas não é suportado pelo recurso de destino, algo que não se encaixa muito bem.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Plano de testes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32225" y="902575"/>
            <a:ext cx="85959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u="sng">
                <a:solidFill>
                  <a:schemeClr val="lt1"/>
                </a:solidFill>
              </a:rPr>
              <a:t>Objetivos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Selecionar, priorizar e planejar os testes das funcionalidades da API ServeRest.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u="sng">
                <a:solidFill>
                  <a:schemeClr val="lt1"/>
                </a:solidFill>
              </a:rPr>
              <a:t>Escopo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Todos os endpoints presentes.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Plano de testes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32225" y="902575"/>
            <a:ext cx="85959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Prioridade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</a:t>
            </a:r>
            <a:r>
              <a:rPr lang="pt-BR">
                <a:solidFill>
                  <a:schemeClr val="lt1"/>
                </a:solidFill>
              </a:rPr>
              <a:t>odas as rotas serão testadas conforme sua funcionalidade. Testes de carga e destrutivos não serão aplicados, focando apenas em testes funcionais.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Estratégia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estratégia escolhida para os testes foi a de caixa preta. Os tipos de testes que serão realizados se dividem em dois: regressivos e de fluxo.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Testes regressivos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50" y="24737"/>
            <a:ext cx="5322747" cy="50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>
                <a:solidFill>
                  <a:schemeClr val="lt1"/>
                </a:solidFill>
              </a:rPr>
              <a:t>Informações gerais da API</a:t>
            </a:r>
            <a:endParaRPr sz="3220">
              <a:solidFill>
                <a:schemeClr val="lt1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74175" y="8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1920000"/>
                <a:gridCol w="1920000"/>
                <a:gridCol w="1920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CODE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TEXTO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DESCRIÇÃO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200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OK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Sucesso.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201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Created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Cadastrado com sucesso.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400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Bad Request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Inválido ou não pode ser realizado.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401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Unauthorized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Token ausente, inválido ou expirado.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403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Forbidden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Rota exclusiva para administradores (administrador = true).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lt1"/>
                          </a:solidFill>
                        </a:rPr>
                        <a:t>405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Method Not Allowed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</a:rPr>
                        <a:t>Não é possível realizar GET em /{}. Acesse https://serverest.dev para ver as rotas disponíveis e como utilizá-las.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672450" y="1791125"/>
            <a:ext cx="3538800" cy="18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Métodos de autenticação presente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</a:rPr>
              <a:t>Bearer Token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Formato de retorno e envio padrão</a:t>
            </a:r>
            <a:endParaRPr b="1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</a:rPr>
              <a:t>JSON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365975" y="1108050"/>
            <a:ext cx="22008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8122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60B3FD"/>
                </a:solidFill>
              </a:rPr>
              <a:t>GET 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8122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4CCC93"/>
                </a:solidFill>
              </a:rPr>
              <a:t>POST </a:t>
            </a:r>
            <a:endParaRPr b="1" sz="2100">
              <a:solidFill>
                <a:srgbClr val="4CCC93"/>
              </a:solidFill>
            </a:endParaRPr>
          </a:p>
          <a:p>
            <a:pPr indent="0" lvl="0" marL="0" marR="8122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82E39"/>
                </a:solidFill>
              </a:rPr>
              <a:t>DELETE</a:t>
            </a:r>
            <a:endParaRPr b="1" sz="2100">
              <a:solidFill>
                <a:srgbClr val="F82E39"/>
              </a:solidFill>
            </a:endParaRPr>
          </a:p>
          <a:p>
            <a:pPr indent="0" lvl="0" marL="0" marR="8122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C9C33"/>
                </a:solidFill>
              </a:rPr>
              <a:t>PUT</a:t>
            </a:r>
            <a:endParaRPr sz="2100"/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0" y="148375"/>
            <a:ext cx="91440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3220">
                <a:solidFill>
                  <a:schemeClr val="lt1"/>
                </a:solidFill>
              </a:rPr>
              <a:t>Suítes de casos de teste</a:t>
            </a:r>
            <a:endParaRPr sz="322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>
              <a:solidFill>
                <a:schemeClr val="lt1"/>
              </a:solidFill>
            </a:endParaRPr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2577225" y="102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1667475"/>
              </a:tblGrid>
              <a:tr h="45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/>
                        <a:t>CTP 01-19 </a:t>
                      </a:r>
                      <a:endParaRPr sz="23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2577225" y="167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1667475"/>
              </a:tblGrid>
              <a:tr h="45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/>
                        <a:t>CTN 01-21 </a:t>
                      </a:r>
                      <a:endParaRPr sz="23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2577225" y="233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1667475"/>
              </a:tblGrid>
              <a:tr h="45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300"/>
                        <a:t>CFT 01&amp;02 </a:t>
                      </a:r>
                      <a:endParaRPr sz="2300"/>
                    </a:p>
                  </a:txBody>
                  <a:tcPr marT="63500" marB="63500" marR="63500" marL="63500"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938475" y="3100625"/>
            <a:ext cx="55638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lt1"/>
                </a:solidFill>
              </a:rPr>
              <a:t>Candidatos para automação</a:t>
            </a:r>
            <a:r>
              <a:rPr lang="pt-B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</a:t>
            </a:r>
            <a:r>
              <a:rPr lang="pt-BR">
                <a:solidFill>
                  <a:schemeClr val="lt1"/>
                </a:solidFill>
              </a:rPr>
              <a:t>odos os testes presentes na suíte serão automatizados e irão gerar um relatório, também automatizado.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990325" y="73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7163350"/>
              </a:tblGrid>
              <a:tr h="3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CTP05 </a:t>
                      </a:r>
                      <a:r>
                        <a:rPr lang="pt-BR" sz="1100"/>
                        <a:t>- Buscar usuário por ID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60B3FD"/>
                    </a:solidFill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Deve buscar um usuário com sucesso.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65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Etapas do Teste: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1.Obter o ID de um usuário cadastrado.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2.Realizar requisição na rota /usuarios/{_id} com o método GET.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7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Padrão da resposta esperada: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200 - Usuário encontrado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35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{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"nome": "Fulano da Silva",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"email": "beltrano@qa.com.br",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"password": "teste",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"administrador": "true",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"_id": "0uxuPY0cbmQhpEz1"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990325" y="13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7163350"/>
              </a:tblGrid>
              <a:tr h="2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CTP11 </a:t>
                      </a:r>
                      <a:r>
                        <a:rPr lang="pt-BR" sz="1100"/>
                        <a:t>- Cadastrar produto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4CCC93"/>
                    </a:solidFill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Deve cadastrar um novo produto com sucesso.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60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Etapas do Teste: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1.Logar com sucesso(Usuário administrador).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2.Obter um nome não cadastrado, preço, descrição e quantidade, colocar isso no body da requisição.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3.Realizar requisição na rota /produtos com o método POST.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Método de Autenticação: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Bearer Token.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99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Padrão do Body: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{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"nome": "Logitech MX Vertical",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"preco": 470,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"descricao": "Mouse",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"quantidade": 381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3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Padrão da resposta esperada: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201 - Cadastro com sucesso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60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{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"message": "Cadastro realizado com sucesso",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"_id": "jogfODIlXsqxNFS2"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4983000"/>
            <a:ext cx="9144000" cy="160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990325" y="5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{65511656-F4F1-46A6-A85D-D700BA5EE464}</a:tableStyleId>
              </a:tblPr>
              <a:tblGrid>
                <a:gridCol w="7163350"/>
              </a:tblGrid>
              <a:tr h="30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CTN10 </a:t>
                      </a:r>
                      <a:r>
                        <a:rPr lang="pt-BR" sz="1100"/>
                        <a:t>- Excluir produto sem sucesso (Em carrinho)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82E39"/>
                    </a:solidFill>
                  </a:tcPr>
                </a:tc>
              </a:tr>
              <a:tr h="4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Descrição: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deve excluir um produto caso o mesmo esteja em um carrinho.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83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Etapas do Teste: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1.Logar com sucesso(Usuário administrador).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2.Obter o ID de um produto cadastrado que esteja em um carrinho.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3.Realizar requisição na rota /produto /{_id} com o método DELETE.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Método de Autenticação: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Bearer Token.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48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Padrão da resposta esperada: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400- Bad Request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1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{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"message": "Não é permitido excluir produto que faz parte de carrinho",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"idCarrinho": [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  "qbMqntef4iTOwWfg, yILJY1eaAUC6hyRc"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  ]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