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Arial Black"/>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8" roundtripDataSignature="AMtx7mid1lrIrrpJ49hTFY9el2PDUWRf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rialBlack-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1792288" y="612775"/>
            <a:ext cx="5486400" cy="4114800"/>
          </a:xfrm>
          <a:prstGeom prst="rect">
            <a:avLst/>
          </a:prstGeom>
          <a:noFill/>
          <a:ln>
            <a:noFill/>
          </a:ln>
        </p:spPr>
      </p:sp>
      <p:sp>
        <p:nvSpPr>
          <p:cNvPr id="68" name="Google Shape;68;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406B"/>
        </a:solidFill>
      </p:bgPr>
    </p:bg>
    <p:spTree>
      <p:nvGrpSpPr>
        <p:cNvPr id="87" name="Shape 87"/>
        <p:cNvGrpSpPr/>
        <p:nvPr/>
      </p:nvGrpSpPr>
      <p:grpSpPr>
        <a:xfrm>
          <a:off x="0" y="0"/>
          <a:ext cx="0" cy="0"/>
          <a:chOff x="0" y="0"/>
          <a:chExt cx="0" cy="0"/>
        </a:xfrm>
      </p:grpSpPr>
      <p:sp>
        <p:nvSpPr>
          <p:cNvPr id="88" name="Google Shape;88;p1"/>
          <p:cNvSpPr/>
          <p:nvPr/>
        </p:nvSpPr>
        <p:spPr>
          <a:xfrm>
            <a:off x="1802030" y="0"/>
            <a:ext cx="16485970" cy="7581900"/>
          </a:xfrm>
          <a:custGeom>
            <a:rect b="b" l="l" r="r" t="t"/>
            <a:pathLst>
              <a:path extrusionOk="0" h="7581900" w="16485970">
                <a:moveTo>
                  <a:pt x="0" y="0"/>
                </a:moveTo>
                <a:lnTo>
                  <a:pt x="16485970" y="0"/>
                </a:lnTo>
                <a:lnTo>
                  <a:pt x="16485970" y="7581900"/>
                </a:lnTo>
                <a:lnTo>
                  <a:pt x="0" y="7581900"/>
                </a:lnTo>
                <a:lnTo>
                  <a:pt x="0" y="0"/>
                </a:lnTo>
                <a:close/>
              </a:path>
            </a:pathLst>
          </a:custGeom>
          <a:blipFill rotWithShape="1">
            <a:blip r:embed="rId3">
              <a:alphaModFix amt="61000"/>
            </a:blip>
            <a:stretch>
              <a:fillRect b="-22431" l="0" r="0" t="-22430"/>
            </a:stretch>
          </a:blipFill>
          <a:ln>
            <a:noFill/>
          </a:ln>
        </p:spPr>
      </p:sp>
      <p:sp>
        <p:nvSpPr>
          <p:cNvPr id="89" name="Google Shape;89;p1"/>
          <p:cNvSpPr/>
          <p:nvPr/>
        </p:nvSpPr>
        <p:spPr>
          <a:xfrm>
            <a:off x="17223649" y="1028700"/>
            <a:ext cx="35651" cy="114212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
          <p:cNvGrpSpPr/>
          <p:nvPr/>
        </p:nvGrpSpPr>
        <p:grpSpPr>
          <a:xfrm>
            <a:off x="1181338" y="2901926"/>
            <a:ext cx="11704500" cy="3810971"/>
            <a:chOff x="0" y="219075"/>
            <a:chExt cx="15606000" cy="5081295"/>
          </a:xfrm>
        </p:grpSpPr>
        <p:sp>
          <p:nvSpPr>
            <p:cNvPr id="91" name="Google Shape;91;p1"/>
            <p:cNvSpPr txBox="1"/>
            <p:nvPr/>
          </p:nvSpPr>
          <p:spPr>
            <a:xfrm>
              <a:off x="0" y="219075"/>
              <a:ext cx="15606000" cy="2182500"/>
            </a:xfrm>
            <a:prstGeom prst="rect">
              <a:avLst/>
            </a:prstGeom>
            <a:noFill/>
            <a:ln>
              <a:noFill/>
            </a:ln>
          </p:spPr>
          <p:txBody>
            <a:bodyPr anchorCtr="0" anchor="t" bIns="0" lIns="0" spcFirstLastPara="1" rIns="0" wrap="square" tIns="0">
              <a:spAutoFit/>
            </a:bodyPr>
            <a:lstStyle/>
            <a:p>
              <a:pPr indent="0" lvl="0" marL="0" marR="0" rtl="0" algn="l">
                <a:lnSpc>
                  <a:spcPct val="98000"/>
                </a:lnSpc>
                <a:spcBef>
                  <a:spcPts val="0"/>
                </a:spcBef>
                <a:spcAft>
                  <a:spcPts val="0"/>
                </a:spcAft>
                <a:buNone/>
              </a:pPr>
              <a:r>
                <a:t/>
              </a:r>
              <a:endParaRPr b="0" i="0" sz="10851" u="none" cap="none" strike="noStrike">
                <a:solidFill>
                  <a:srgbClr val="FFFFFF"/>
                </a:solidFill>
                <a:latin typeface="Arial"/>
                <a:ea typeface="Arial"/>
                <a:cs typeface="Arial"/>
                <a:sym typeface="Arial"/>
              </a:endParaRPr>
            </a:p>
          </p:txBody>
        </p:sp>
        <p:sp>
          <p:nvSpPr>
            <p:cNvPr id="92" name="Google Shape;92;p1"/>
            <p:cNvSpPr txBox="1"/>
            <p:nvPr/>
          </p:nvSpPr>
          <p:spPr>
            <a:xfrm>
              <a:off x="0" y="4756170"/>
              <a:ext cx="9179400" cy="544200"/>
            </a:xfrm>
            <a:prstGeom prst="rect">
              <a:avLst/>
            </a:prstGeom>
            <a:noFill/>
            <a:ln>
              <a:noFill/>
            </a:ln>
          </p:spPr>
          <p:txBody>
            <a:bodyPr anchorCtr="0" anchor="t" bIns="0" lIns="0" spcFirstLastPara="1" rIns="0" wrap="square" tIns="0">
              <a:spAutoFit/>
            </a:bodyPr>
            <a:lstStyle/>
            <a:p>
              <a:pPr indent="0" lvl="0" marL="0" marR="0" rtl="0" algn="l">
                <a:lnSpc>
                  <a:spcPct val="140022"/>
                </a:lnSpc>
                <a:spcBef>
                  <a:spcPts val="0"/>
                </a:spcBef>
                <a:spcAft>
                  <a:spcPts val="0"/>
                </a:spcAft>
                <a:buNone/>
              </a:pPr>
              <a:r>
                <a:t/>
              </a:r>
              <a:endParaRPr b="0" i="0" sz="2651" u="none" cap="none" strike="noStrike">
                <a:solidFill>
                  <a:srgbClr val="FFFFFF"/>
                </a:solidFill>
                <a:latin typeface="Arial"/>
                <a:ea typeface="Arial"/>
                <a:cs typeface="Arial"/>
                <a:sym typeface="Arial"/>
              </a:endParaRPr>
            </a:p>
          </p:txBody>
        </p:sp>
      </p:grpSp>
      <p:sp>
        <p:nvSpPr>
          <p:cNvPr id="93" name="Google Shape;93;p1"/>
          <p:cNvSpPr txBox="1"/>
          <p:nvPr/>
        </p:nvSpPr>
        <p:spPr>
          <a:xfrm>
            <a:off x="283564" y="8297145"/>
            <a:ext cx="3414300" cy="4311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800" u="none" cap="none" strike="noStrike">
                <a:solidFill>
                  <a:srgbClr val="FFFFFF"/>
                </a:solidFill>
                <a:latin typeface="Arial"/>
                <a:ea typeface="Arial"/>
                <a:cs typeface="Arial"/>
                <a:sym typeface="Arial"/>
              </a:rPr>
              <a:t>PRESENTED BY:</a:t>
            </a:r>
            <a:endParaRPr/>
          </a:p>
        </p:txBody>
      </p:sp>
      <p:sp>
        <p:nvSpPr>
          <p:cNvPr id="94" name="Google Shape;94;p1"/>
          <p:cNvSpPr txBox="1"/>
          <p:nvPr/>
        </p:nvSpPr>
        <p:spPr>
          <a:xfrm>
            <a:off x="1981200" y="2019300"/>
            <a:ext cx="163068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800" u="none" cap="none" strike="noStrike">
                <a:solidFill>
                  <a:schemeClr val="lt1"/>
                </a:solidFill>
                <a:latin typeface="Arial Black"/>
                <a:ea typeface="Arial Black"/>
                <a:cs typeface="Arial Black"/>
                <a:sym typeface="Arial Black"/>
              </a:rPr>
              <a:t>KEYLOGGER &amp; SECURITY IMPLEMENTATION USING PYTHON</a:t>
            </a:r>
            <a:endParaRPr sz="4800">
              <a:solidFill>
                <a:schemeClr val="lt1"/>
              </a:solidFill>
              <a:latin typeface="Arial Black"/>
              <a:ea typeface="Arial Black"/>
              <a:cs typeface="Arial Black"/>
              <a:sym typeface="Arial Black"/>
            </a:endParaRPr>
          </a:p>
        </p:txBody>
      </p:sp>
      <p:sp>
        <p:nvSpPr>
          <p:cNvPr id="95" name="Google Shape;95;p1"/>
          <p:cNvSpPr txBox="1"/>
          <p:nvPr/>
        </p:nvSpPr>
        <p:spPr>
          <a:xfrm>
            <a:off x="1597125" y="8858450"/>
            <a:ext cx="163068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rPr>
              <a:t>C.karnan</a:t>
            </a:r>
            <a:r>
              <a:rPr lang="en-US" sz="2800">
                <a:solidFill>
                  <a:schemeClr val="lt1"/>
                </a:solidFill>
                <a:latin typeface="Arial"/>
                <a:ea typeface="Arial"/>
                <a:cs typeface="Arial"/>
                <a:sym typeface="Arial"/>
              </a:rPr>
              <a:t>, Anjalai  Ammal Mahalingam engineering College, B.E.Computer science and engineering</a:t>
            </a:r>
            <a:endParaRPr sz="2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406B"/>
        </a:solidFill>
      </p:bgPr>
    </p:bg>
    <p:spTree>
      <p:nvGrpSpPr>
        <p:cNvPr id="187" name="Shape 187"/>
        <p:cNvGrpSpPr/>
        <p:nvPr/>
      </p:nvGrpSpPr>
      <p:grpSpPr>
        <a:xfrm>
          <a:off x="0" y="0"/>
          <a:ext cx="0" cy="0"/>
          <a:chOff x="0" y="0"/>
          <a:chExt cx="0" cy="0"/>
        </a:xfrm>
      </p:grpSpPr>
      <p:grpSp>
        <p:nvGrpSpPr>
          <p:cNvPr id="188" name="Google Shape;188;p10"/>
          <p:cNvGrpSpPr/>
          <p:nvPr/>
        </p:nvGrpSpPr>
        <p:grpSpPr>
          <a:xfrm>
            <a:off x="0" y="0"/>
            <a:ext cx="2933700" cy="10287000"/>
            <a:chOff x="0" y="0"/>
            <a:chExt cx="3911600" cy="13716000"/>
          </a:xfrm>
        </p:grpSpPr>
        <p:pic>
          <p:nvPicPr>
            <p:cNvPr id="189" name="Google Shape;189;p10"/>
            <p:cNvPicPr preferRelativeResize="0"/>
            <p:nvPr/>
          </p:nvPicPr>
          <p:blipFill rotWithShape="1">
            <a:blip r:embed="rId3">
              <a:alphaModFix/>
            </a:blip>
            <a:srcRect b="0" l="20943" r="20942" t="0"/>
            <a:stretch/>
          </p:blipFill>
          <p:spPr>
            <a:xfrm>
              <a:off x="0" y="0"/>
              <a:ext cx="3911600" cy="4487333"/>
            </a:xfrm>
            <a:prstGeom prst="rect">
              <a:avLst/>
            </a:prstGeom>
            <a:noFill/>
            <a:ln>
              <a:noFill/>
            </a:ln>
          </p:spPr>
        </p:pic>
        <p:pic>
          <p:nvPicPr>
            <p:cNvPr id="190" name="Google Shape;190;p10"/>
            <p:cNvPicPr preferRelativeResize="0"/>
            <p:nvPr/>
          </p:nvPicPr>
          <p:blipFill rotWithShape="1">
            <a:blip r:embed="rId4">
              <a:alphaModFix/>
            </a:blip>
            <a:srcRect b="0" l="20943" r="20942" t="0"/>
            <a:stretch/>
          </p:blipFill>
          <p:spPr>
            <a:xfrm>
              <a:off x="0" y="4614333"/>
              <a:ext cx="3911600" cy="4487333"/>
            </a:xfrm>
            <a:prstGeom prst="rect">
              <a:avLst/>
            </a:prstGeom>
            <a:noFill/>
            <a:ln>
              <a:noFill/>
            </a:ln>
          </p:spPr>
        </p:pic>
        <p:pic>
          <p:nvPicPr>
            <p:cNvPr id="191" name="Google Shape;191;p10"/>
            <p:cNvPicPr preferRelativeResize="0"/>
            <p:nvPr/>
          </p:nvPicPr>
          <p:blipFill rotWithShape="1">
            <a:blip r:embed="rId5">
              <a:alphaModFix/>
            </a:blip>
            <a:srcRect b="0" l="20943" r="20942" t="0"/>
            <a:stretch/>
          </p:blipFill>
          <p:spPr>
            <a:xfrm>
              <a:off x="0" y="9228667"/>
              <a:ext cx="3911600" cy="4487333"/>
            </a:xfrm>
            <a:prstGeom prst="rect">
              <a:avLst/>
            </a:prstGeom>
            <a:noFill/>
            <a:ln>
              <a:noFill/>
            </a:ln>
          </p:spPr>
        </p:pic>
      </p:grpSp>
      <p:sp>
        <p:nvSpPr>
          <p:cNvPr id="192" name="Google Shape;192;p10"/>
          <p:cNvSpPr/>
          <p:nvPr/>
        </p:nvSpPr>
        <p:spPr>
          <a:xfrm>
            <a:off x="10420272" y="0"/>
            <a:ext cx="7867728" cy="10287000"/>
          </a:xfrm>
          <a:prstGeom prst="rect">
            <a:avLst/>
          </a:prstGeom>
          <a:solidFill>
            <a:srgbClr val="FFFFFF">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10"/>
          <p:cNvGrpSpPr/>
          <p:nvPr/>
        </p:nvGrpSpPr>
        <p:grpSpPr>
          <a:xfrm>
            <a:off x="3566028" y="1292430"/>
            <a:ext cx="5158872" cy="1272934"/>
            <a:chOff x="0" y="-9525"/>
            <a:chExt cx="6878496" cy="1697245"/>
          </a:xfrm>
        </p:grpSpPr>
        <p:sp>
          <p:nvSpPr>
            <p:cNvPr id="194" name="Google Shape;194;p10"/>
            <p:cNvSpPr txBox="1"/>
            <p:nvPr/>
          </p:nvSpPr>
          <p:spPr>
            <a:xfrm>
              <a:off x="0" y="-9525"/>
              <a:ext cx="6878496" cy="651289"/>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t/>
              </a:r>
              <a:endParaRPr sz="3199">
                <a:solidFill>
                  <a:srgbClr val="FFFFFF"/>
                </a:solidFill>
                <a:latin typeface="Arial"/>
                <a:ea typeface="Arial"/>
                <a:cs typeface="Arial"/>
                <a:sym typeface="Arial"/>
              </a:endParaRPr>
            </a:p>
          </p:txBody>
        </p:sp>
        <p:sp>
          <p:nvSpPr>
            <p:cNvPr id="195" name="Google Shape;195;p10"/>
            <p:cNvSpPr txBox="1"/>
            <p:nvPr/>
          </p:nvSpPr>
          <p:spPr>
            <a:xfrm>
              <a:off x="0" y="995308"/>
              <a:ext cx="6878496" cy="69241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3000">
                <a:solidFill>
                  <a:srgbClr val="FFFFFF"/>
                </a:solidFill>
                <a:latin typeface="Arial"/>
                <a:ea typeface="Arial"/>
                <a:cs typeface="Arial"/>
                <a:sym typeface="Arial"/>
              </a:endParaRPr>
            </a:p>
          </p:txBody>
        </p:sp>
      </p:grpSp>
      <p:sp>
        <p:nvSpPr>
          <p:cNvPr id="196" name="Google Shape;196;p10"/>
          <p:cNvSpPr txBox="1"/>
          <p:nvPr/>
        </p:nvSpPr>
        <p:spPr>
          <a:xfrm>
            <a:off x="15729971" y="981075"/>
            <a:ext cx="1529329" cy="40131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lang="en-US" sz="2400">
                <a:solidFill>
                  <a:srgbClr val="FFFFFF"/>
                </a:solidFill>
                <a:latin typeface="Arial"/>
                <a:ea typeface="Arial"/>
                <a:cs typeface="Arial"/>
                <a:sym typeface="Arial"/>
              </a:rPr>
              <a:t>08</a:t>
            </a:r>
            <a:endParaRPr/>
          </a:p>
        </p:txBody>
      </p:sp>
      <p:grpSp>
        <p:nvGrpSpPr>
          <p:cNvPr id="197" name="Google Shape;197;p10"/>
          <p:cNvGrpSpPr/>
          <p:nvPr/>
        </p:nvGrpSpPr>
        <p:grpSpPr>
          <a:xfrm>
            <a:off x="3566028" y="4241473"/>
            <a:ext cx="5158872" cy="1272934"/>
            <a:chOff x="0" y="-9525"/>
            <a:chExt cx="6878496" cy="1697245"/>
          </a:xfrm>
        </p:grpSpPr>
        <p:sp>
          <p:nvSpPr>
            <p:cNvPr id="198" name="Google Shape;198;p10"/>
            <p:cNvSpPr txBox="1"/>
            <p:nvPr/>
          </p:nvSpPr>
          <p:spPr>
            <a:xfrm>
              <a:off x="0" y="-9525"/>
              <a:ext cx="6878496" cy="651289"/>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t/>
              </a:r>
              <a:endParaRPr sz="3199">
                <a:solidFill>
                  <a:srgbClr val="FFFFFF"/>
                </a:solidFill>
                <a:latin typeface="Arial"/>
                <a:ea typeface="Arial"/>
                <a:cs typeface="Arial"/>
                <a:sym typeface="Arial"/>
              </a:endParaRPr>
            </a:p>
          </p:txBody>
        </p:sp>
        <p:sp>
          <p:nvSpPr>
            <p:cNvPr id="199" name="Google Shape;199;p10"/>
            <p:cNvSpPr txBox="1"/>
            <p:nvPr/>
          </p:nvSpPr>
          <p:spPr>
            <a:xfrm>
              <a:off x="0" y="995308"/>
              <a:ext cx="6878496" cy="69241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3000">
                <a:solidFill>
                  <a:srgbClr val="FFFFFF"/>
                </a:solidFill>
                <a:latin typeface="Arial"/>
                <a:ea typeface="Arial"/>
                <a:cs typeface="Arial"/>
                <a:sym typeface="Arial"/>
              </a:endParaRPr>
            </a:p>
          </p:txBody>
        </p:sp>
      </p:grpSp>
      <p:grpSp>
        <p:nvGrpSpPr>
          <p:cNvPr id="200" name="Google Shape;200;p10"/>
          <p:cNvGrpSpPr/>
          <p:nvPr/>
        </p:nvGrpSpPr>
        <p:grpSpPr>
          <a:xfrm>
            <a:off x="3566028" y="7204534"/>
            <a:ext cx="5158872" cy="1272934"/>
            <a:chOff x="0" y="-9525"/>
            <a:chExt cx="6878496" cy="1697245"/>
          </a:xfrm>
        </p:grpSpPr>
        <p:sp>
          <p:nvSpPr>
            <p:cNvPr id="201" name="Google Shape;201;p10"/>
            <p:cNvSpPr txBox="1"/>
            <p:nvPr/>
          </p:nvSpPr>
          <p:spPr>
            <a:xfrm>
              <a:off x="0" y="-9525"/>
              <a:ext cx="6878496" cy="651289"/>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t/>
              </a:r>
              <a:endParaRPr sz="3199">
                <a:solidFill>
                  <a:srgbClr val="FFFFFF"/>
                </a:solidFill>
                <a:latin typeface="Arial"/>
                <a:ea typeface="Arial"/>
                <a:cs typeface="Arial"/>
                <a:sym typeface="Arial"/>
              </a:endParaRPr>
            </a:p>
          </p:txBody>
        </p:sp>
        <p:sp>
          <p:nvSpPr>
            <p:cNvPr id="202" name="Google Shape;202;p10"/>
            <p:cNvSpPr txBox="1"/>
            <p:nvPr/>
          </p:nvSpPr>
          <p:spPr>
            <a:xfrm>
              <a:off x="0" y="995308"/>
              <a:ext cx="6878496" cy="69241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3000">
                <a:solidFill>
                  <a:srgbClr val="FFFFFF"/>
                </a:solidFill>
                <a:latin typeface="Arial"/>
                <a:ea typeface="Arial"/>
                <a:cs typeface="Arial"/>
                <a:sym typeface="Arial"/>
              </a:endParaRPr>
            </a:p>
          </p:txBody>
        </p:sp>
      </p:grpSp>
      <p:sp>
        <p:nvSpPr>
          <p:cNvPr id="203" name="Google Shape;203;p10"/>
          <p:cNvSpPr/>
          <p:nvPr/>
        </p:nvSpPr>
        <p:spPr>
          <a:xfrm rot="-5400000">
            <a:off x="11849806" y="475466"/>
            <a:ext cx="35651" cy="114212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
          <p:cNvSpPr txBox="1"/>
          <p:nvPr/>
        </p:nvSpPr>
        <p:spPr>
          <a:xfrm>
            <a:off x="3566028" y="723900"/>
            <a:ext cx="1216394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lt1"/>
                </a:solidFill>
                <a:latin typeface="Arial"/>
                <a:ea typeface="Arial"/>
                <a:cs typeface="Arial"/>
                <a:sym typeface="Arial"/>
              </a:rPr>
              <a:t>RESULT</a:t>
            </a:r>
            <a:r>
              <a:rPr lang="en-US" sz="4800">
                <a:solidFill>
                  <a:schemeClr val="lt1"/>
                </a:solidFill>
                <a:latin typeface="Calibri"/>
                <a:ea typeface="Calibri"/>
                <a:cs typeface="Calibri"/>
                <a:sym typeface="Calibri"/>
              </a:rPr>
              <a:t>:</a:t>
            </a:r>
            <a:endParaRPr sz="4800">
              <a:solidFill>
                <a:schemeClr val="lt1"/>
              </a:solidFill>
              <a:latin typeface="Calibri"/>
              <a:ea typeface="Calibri"/>
              <a:cs typeface="Calibri"/>
              <a:sym typeface="Calibri"/>
            </a:endParaRPr>
          </a:p>
        </p:txBody>
      </p:sp>
      <p:sp>
        <p:nvSpPr>
          <p:cNvPr id="205" name="Google Shape;205;p10"/>
          <p:cNvSpPr txBox="1"/>
          <p:nvPr/>
        </p:nvSpPr>
        <p:spPr>
          <a:xfrm>
            <a:off x="4495800" y="1632883"/>
            <a:ext cx="12763500" cy="7530267"/>
          </a:xfrm>
          <a:prstGeom prst="rect">
            <a:avLst/>
          </a:prstGeom>
          <a:noFill/>
          <a:ln>
            <a:noFill/>
          </a:ln>
        </p:spPr>
        <p:txBody>
          <a:bodyPr anchorCtr="0" anchor="t" bIns="45700" lIns="91425" spcFirstLastPara="1" rIns="91425" wrap="square" tIns="45700">
            <a:spAutoFit/>
          </a:bodyPr>
          <a:lstStyle/>
          <a:p>
            <a:pPr indent="-228600" lvl="0" marL="228600" marR="0" rtl="0" algn="l">
              <a:lnSpc>
                <a:spcPct val="120000"/>
              </a:lnSpc>
              <a:spcBef>
                <a:spcPts val="0"/>
              </a:spcBef>
              <a:spcAft>
                <a:spcPts val="0"/>
              </a:spcAft>
              <a:buClr>
                <a:schemeClr val="lt1"/>
              </a:buClr>
              <a:buSzPts val="1400"/>
              <a:buFont typeface="Calibri"/>
              <a:buChar char="•"/>
            </a:pPr>
            <a:r>
              <a:rPr b="1" lang="en-US" sz="2400">
                <a:solidFill>
                  <a:schemeClr val="dk1"/>
                </a:solidFill>
                <a:latin typeface="Calibri"/>
                <a:ea typeface="Calibri"/>
                <a:cs typeface="Calibri"/>
                <a:sym typeface="Calibri"/>
              </a:rPr>
              <a:t>Detection Accuracy:</a:t>
            </a:r>
            <a:r>
              <a:rPr lang="en-US" sz="2400">
                <a:solidFill>
                  <a:srgbClr val="ECECEC"/>
                </a:solidFill>
                <a:latin typeface="Calibri"/>
                <a:ea typeface="Calibri"/>
                <a:cs typeface="Calibri"/>
                <a:sym typeface="Calibri"/>
              </a:rPr>
              <a:t> Measure the accuracy of the detection algorithms in identifying keylogging activities. This can be quantified by metrics such as true positive rate, false positive rate, precision, and recall.</a:t>
            </a:r>
            <a:endParaRPr sz="2400">
              <a:solidFill>
                <a:schemeClr val="dk1"/>
              </a:solidFill>
              <a:latin typeface="Calibri"/>
              <a:ea typeface="Calibri"/>
              <a:cs typeface="Calibri"/>
              <a:sym typeface="Calibri"/>
            </a:endParaRPr>
          </a:p>
          <a:p>
            <a:pPr indent="-228600" lvl="0" marL="228600" marR="0" rtl="0" algn="l">
              <a:lnSpc>
                <a:spcPct val="120000"/>
              </a:lnSpc>
              <a:spcBef>
                <a:spcPts val="1000"/>
              </a:spcBef>
              <a:spcAft>
                <a:spcPts val="0"/>
              </a:spcAft>
              <a:buClr>
                <a:schemeClr val="lt1"/>
              </a:buClr>
              <a:buSzPts val="1400"/>
              <a:buFont typeface="Calibri"/>
              <a:buChar char="•"/>
            </a:pPr>
            <a:r>
              <a:rPr b="1" lang="en-US" sz="2400">
                <a:solidFill>
                  <a:schemeClr val="dk1"/>
                </a:solidFill>
                <a:latin typeface="Calibri"/>
                <a:ea typeface="Calibri"/>
                <a:cs typeface="Calibri"/>
                <a:sym typeface="Calibri"/>
              </a:rPr>
              <a:t>Prevention Efficacy:</a:t>
            </a:r>
            <a:r>
              <a:rPr lang="en-US" sz="2400">
                <a:solidFill>
                  <a:srgbClr val="ECECEC"/>
                </a:solidFill>
                <a:latin typeface="Calibri"/>
                <a:ea typeface="Calibri"/>
                <a:cs typeface="Calibri"/>
                <a:sym typeface="Calibri"/>
              </a:rPr>
              <a:t> Assess the effectiveness of the prevention and mitigation measures in stopping keylogging attacks before they escalate. This can be evaluated by tracking the number of successful prevention instances compared to attempted attacks.</a:t>
            </a:r>
            <a:endParaRPr sz="2400">
              <a:solidFill>
                <a:schemeClr val="dk1"/>
              </a:solidFill>
              <a:latin typeface="Calibri"/>
              <a:ea typeface="Calibri"/>
              <a:cs typeface="Calibri"/>
              <a:sym typeface="Calibri"/>
            </a:endParaRPr>
          </a:p>
          <a:p>
            <a:pPr indent="-228600" lvl="0" marL="228600" marR="0" rtl="0" algn="l">
              <a:lnSpc>
                <a:spcPct val="120000"/>
              </a:lnSpc>
              <a:spcBef>
                <a:spcPts val="1000"/>
              </a:spcBef>
              <a:spcAft>
                <a:spcPts val="0"/>
              </a:spcAft>
              <a:buClr>
                <a:schemeClr val="lt1"/>
              </a:buClr>
              <a:buSzPts val="1400"/>
              <a:buFont typeface="Calibri"/>
              <a:buChar char="•"/>
            </a:pPr>
            <a:r>
              <a:rPr b="1" lang="en-US" sz="2400">
                <a:solidFill>
                  <a:schemeClr val="dk1"/>
                </a:solidFill>
                <a:latin typeface="Calibri"/>
                <a:ea typeface="Calibri"/>
                <a:cs typeface="Calibri"/>
                <a:sym typeface="Calibri"/>
              </a:rPr>
              <a:t>System Performance:</a:t>
            </a:r>
            <a:r>
              <a:rPr lang="en-US" sz="2400">
                <a:solidFill>
                  <a:srgbClr val="ECECEC"/>
                </a:solidFill>
                <a:latin typeface="Calibri"/>
                <a:ea typeface="Calibri"/>
                <a:cs typeface="Calibri"/>
                <a:sym typeface="Calibri"/>
              </a:rPr>
              <a:t> Measure the impact of the solution on system performance, including CPU usage, memory consumption, and latency. Lower resource usage and minimal impact on system responsiveness are desirable outcomes.</a:t>
            </a:r>
            <a:endParaRPr sz="2400">
              <a:solidFill>
                <a:schemeClr val="dk1"/>
              </a:solidFill>
              <a:latin typeface="Calibri"/>
              <a:ea typeface="Calibri"/>
              <a:cs typeface="Calibri"/>
              <a:sym typeface="Calibri"/>
            </a:endParaRPr>
          </a:p>
          <a:p>
            <a:pPr indent="-228600" lvl="0" marL="228600" marR="0" rtl="0" algn="l">
              <a:lnSpc>
                <a:spcPct val="120000"/>
              </a:lnSpc>
              <a:spcBef>
                <a:spcPts val="1000"/>
              </a:spcBef>
              <a:spcAft>
                <a:spcPts val="0"/>
              </a:spcAft>
              <a:buClr>
                <a:schemeClr val="lt1"/>
              </a:buClr>
              <a:buSzPts val="1400"/>
              <a:buFont typeface="Calibri"/>
              <a:buChar char="•"/>
            </a:pPr>
            <a:r>
              <a:rPr b="1" lang="en-US" sz="2400">
                <a:solidFill>
                  <a:schemeClr val="dk1"/>
                </a:solidFill>
                <a:latin typeface="Calibri"/>
                <a:ea typeface="Calibri"/>
                <a:cs typeface="Calibri"/>
                <a:sym typeface="Calibri"/>
              </a:rPr>
              <a:t>Encryption Strength:</a:t>
            </a:r>
            <a:r>
              <a:rPr lang="en-US" sz="2400">
                <a:solidFill>
                  <a:srgbClr val="ECECEC"/>
                </a:solidFill>
                <a:latin typeface="Calibri"/>
                <a:ea typeface="Calibri"/>
                <a:cs typeface="Calibri"/>
                <a:sym typeface="Calibri"/>
              </a:rPr>
              <a:t> Evaluate the strength of the encryption techniques used to protect logged data. This can be assessed by conducting cryptographic analyses and assessing the resistance against known attacks.</a:t>
            </a:r>
            <a:endParaRPr sz="2400">
              <a:solidFill>
                <a:schemeClr val="dk1"/>
              </a:solidFill>
              <a:latin typeface="Calibri"/>
              <a:ea typeface="Calibri"/>
              <a:cs typeface="Calibri"/>
              <a:sym typeface="Calibri"/>
            </a:endParaRPr>
          </a:p>
          <a:p>
            <a:pPr indent="-228600" lvl="0" marL="228600" marR="0" rtl="0" algn="l">
              <a:lnSpc>
                <a:spcPct val="120000"/>
              </a:lnSpc>
              <a:spcBef>
                <a:spcPts val="1000"/>
              </a:spcBef>
              <a:spcAft>
                <a:spcPts val="0"/>
              </a:spcAft>
              <a:buClr>
                <a:schemeClr val="lt1"/>
              </a:buClr>
              <a:buSzPts val="1400"/>
              <a:buFont typeface="Calibri"/>
              <a:buChar char="•"/>
            </a:pPr>
            <a:r>
              <a:rPr b="1" lang="en-US" sz="2400">
                <a:solidFill>
                  <a:schemeClr val="dk1"/>
                </a:solidFill>
                <a:latin typeface="Calibri"/>
                <a:ea typeface="Calibri"/>
                <a:cs typeface="Calibri"/>
                <a:sym typeface="Calibri"/>
              </a:rPr>
              <a:t>User Satisfaction:</a:t>
            </a:r>
            <a:r>
              <a:rPr lang="en-US" sz="2400">
                <a:solidFill>
                  <a:srgbClr val="ECECEC"/>
                </a:solidFill>
                <a:latin typeface="Calibri"/>
                <a:ea typeface="Calibri"/>
                <a:cs typeface="Calibri"/>
                <a:sym typeface="Calibri"/>
              </a:rPr>
              <a:t> Gather feedback from end users regarding their satisfaction with the solution's usability, functionality, and effectiveness. Use surveys, interviews, or usability tests to quantify user satisfaction metrics.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406B"/>
        </a:solidFill>
      </p:bgPr>
    </p:bg>
    <p:spTree>
      <p:nvGrpSpPr>
        <p:cNvPr id="209" name="Shape 209"/>
        <p:cNvGrpSpPr/>
        <p:nvPr/>
      </p:nvGrpSpPr>
      <p:grpSpPr>
        <a:xfrm>
          <a:off x="0" y="0"/>
          <a:ext cx="0" cy="0"/>
          <a:chOff x="0" y="0"/>
          <a:chExt cx="0" cy="0"/>
        </a:xfrm>
      </p:grpSpPr>
      <p:sp>
        <p:nvSpPr>
          <p:cNvPr id="210" name="Google Shape;210;p11"/>
          <p:cNvSpPr/>
          <p:nvPr/>
        </p:nvSpPr>
        <p:spPr>
          <a:xfrm>
            <a:off x="0" y="6073422"/>
            <a:ext cx="18288000" cy="4213577"/>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txBox="1"/>
          <p:nvPr/>
        </p:nvSpPr>
        <p:spPr>
          <a:xfrm>
            <a:off x="15729971" y="981075"/>
            <a:ext cx="1529329" cy="40131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lang="en-US" sz="2400">
                <a:solidFill>
                  <a:srgbClr val="FFFFFF"/>
                </a:solidFill>
                <a:latin typeface="Arial"/>
                <a:ea typeface="Arial"/>
                <a:cs typeface="Arial"/>
                <a:sym typeface="Arial"/>
              </a:rPr>
              <a:t>09</a:t>
            </a:r>
            <a:endParaRPr/>
          </a:p>
        </p:txBody>
      </p:sp>
      <p:grpSp>
        <p:nvGrpSpPr>
          <p:cNvPr id="212" name="Google Shape;212;p11"/>
          <p:cNvGrpSpPr/>
          <p:nvPr/>
        </p:nvGrpSpPr>
        <p:grpSpPr>
          <a:xfrm>
            <a:off x="3020601" y="3706472"/>
            <a:ext cx="12246798" cy="1454801"/>
            <a:chOff x="0" y="-66675"/>
            <a:chExt cx="16329064" cy="1939734"/>
          </a:xfrm>
        </p:grpSpPr>
        <p:sp>
          <p:nvSpPr>
            <p:cNvPr id="213" name="Google Shape;213;p11"/>
            <p:cNvSpPr txBox="1"/>
            <p:nvPr/>
          </p:nvSpPr>
          <p:spPr>
            <a:xfrm>
              <a:off x="0" y="1180647"/>
              <a:ext cx="16329064" cy="69241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3000">
                <a:solidFill>
                  <a:srgbClr val="171717"/>
                </a:solidFill>
                <a:latin typeface="Arial"/>
                <a:ea typeface="Arial"/>
                <a:cs typeface="Arial"/>
                <a:sym typeface="Arial"/>
              </a:endParaRPr>
            </a:p>
          </p:txBody>
        </p:sp>
        <p:sp>
          <p:nvSpPr>
            <p:cNvPr id="214" name="Google Shape;214;p11"/>
            <p:cNvSpPr txBox="1"/>
            <p:nvPr/>
          </p:nvSpPr>
          <p:spPr>
            <a:xfrm>
              <a:off x="0" y="-66675"/>
              <a:ext cx="16329064" cy="78987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3400">
                <a:solidFill>
                  <a:srgbClr val="171717"/>
                </a:solidFill>
                <a:latin typeface="Arial"/>
                <a:ea typeface="Arial"/>
                <a:cs typeface="Arial"/>
                <a:sym typeface="Arial"/>
              </a:endParaRPr>
            </a:p>
          </p:txBody>
        </p:sp>
      </p:grpSp>
      <p:sp>
        <p:nvSpPr>
          <p:cNvPr id="215" name="Google Shape;215;p11"/>
          <p:cNvSpPr txBox="1"/>
          <p:nvPr/>
        </p:nvSpPr>
        <p:spPr>
          <a:xfrm>
            <a:off x="1219200" y="1238633"/>
            <a:ext cx="868680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CONCLUSION:</a:t>
            </a:r>
            <a:endParaRPr sz="4400">
              <a:solidFill>
                <a:schemeClr val="lt1"/>
              </a:solidFill>
              <a:latin typeface="Calibri"/>
              <a:ea typeface="Calibri"/>
              <a:cs typeface="Calibri"/>
              <a:sym typeface="Calibri"/>
            </a:endParaRPr>
          </a:p>
        </p:txBody>
      </p:sp>
      <p:sp>
        <p:nvSpPr>
          <p:cNvPr id="216" name="Google Shape;216;p11"/>
          <p:cNvSpPr txBox="1"/>
          <p:nvPr/>
        </p:nvSpPr>
        <p:spPr>
          <a:xfrm>
            <a:off x="1981200" y="2552700"/>
            <a:ext cx="14859000"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ECECEC"/>
                </a:solidFill>
                <a:latin typeface="Calibri"/>
                <a:ea typeface="Calibri"/>
                <a:cs typeface="Calibri"/>
                <a:sym typeface="Calibri"/>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406B"/>
        </a:solidFill>
      </p:bgPr>
    </p:bg>
    <p:spTree>
      <p:nvGrpSpPr>
        <p:cNvPr id="99" name="Shape 99"/>
        <p:cNvGrpSpPr/>
        <p:nvPr/>
      </p:nvGrpSpPr>
      <p:grpSpPr>
        <a:xfrm>
          <a:off x="0" y="0"/>
          <a:ext cx="0" cy="0"/>
          <a:chOff x="0" y="0"/>
          <a:chExt cx="0" cy="0"/>
        </a:xfrm>
      </p:grpSpPr>
      <p:sp>
        <p:nvSpPr>
          <p:cNvPr id="100" name="Google Shape;100;p2"/>
          <p:cNvSpPr/>
          <p:nvPr/>
        </p:nvSpPr>
        <p:spPr>
          <a:xfrm>
            <a:off x="990600" y="647700"/>
            <a:ext cx="15601969" cy="8991600"/>
          </a:xfrm>
          <a:prstGeom prst="rect">
            <a:avLst/>
          </a:prstGeom>
          <a:solidFill>
            <a:srgbClr val="FFFFFF">
              <a:alpha val="4705"/>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2"/>
          <p:cNvSpPr/>
          <p:nvPr/>
        </p:nvSpPr>
        <p:spPr>
          <a:xfrm rot="-5400000">
            <a:off x="503481" y="4172259"/>
            <a:ext cx="35651" cy="1978134"/>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rot="-5400000">
            <a:off x="17748868" y="4136608"/>
            <a:ext cx="35651" cy="1978134"/>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txBox="1"/>
          <p:nvPr/>
        </p:nvSpPr>
        <p:spPr>
          <a:xfrm>
            <a:off x="3821799" y="2276701"/>
            <a:ext cx="11951601" cy="6862391"/>
          </a:xfrm>
          <a:prstGeom prst="rect">
            <a:avLst/>
          </a:prstGeom>
          <a:noFill/>
          <a:ln>
            <a:noFill/>
          </a:ln>
        </p:spPr>
        <p:txBody>
          <a:bodyPr anchorCtr="0" anchor="t" bIns="45700" lIns="91425" spcFirstLastPara="1" rIns="91425" wrap="square" tIns="45700">
            <a:spAutoFit/>
          </a:bodyPr>
          <a:lstStyle/>
          <a:p>
            <a:pPr indent="-228600" lvl="0" marL="228600" marR="0" rtl="0" algn="l">
              <a:lnSpc>
                <a:spcPct val="120000"/>
              </a:lnSpc>
              <a:spcBef>
                <a:spcPts val="0"/>
              </a:spcBef>
              <a:spcAft>
                <a:spcPts val="0"/>
              </a:spcAft>
              <a:buClr>
                <a:schemeClr val="lt1"/>
              </a:buClr>
              <a:buSzPts val="2400"/>
              <a:buFont typeface="Calibri"/>
              <a:buChar char="•"/>
            </a:pPr>
            <a:r>
              <a:rPr lang="en-US" sz="3600">
                <a:solidFill>
                  <a:schemeClr val="lt1"/>
                </a:solidFill>
                <a:latin typeface="Calibri"/>
                <a:ea typeface="Calibri"/>
                <a:cs typeface="Calibri"/>
                <a:sym typeface="Calibri"/>
              </a:rPr>
              <a:t>Problem Statement</a:t>
            </a:r>
            <a:endParaRPr/>
          </a:p>
          <a:p>
            <a:pPr indent="-228600" lvl="0" marL="228600" marR="0" rtl="0" algn="l">
              <a:lnSpc>
                <a:spcPct val="120000"/>
              </a:lnSpc>
              <a:spcBef>
                <a:spcPts val="1000"/>
              </a:spcBef>
              <a:spcAft>
                <a:spcPts val="0"/>
              </a:spcAft>
              <a:buClr>
                <a:schemeClr val="lt1"/>
              </a:buClr>
              <a:buSzPts val="2400"/>
              <a:buFont typeface="Calibri"/>
              <a:buChar char="•"/>
            </a:pPr>
            <a:r>
              <a:rPr lang="en-US" sz="3600">
                <a:solidFill>
                  <a:schemeClr val="lt1"/>
                </a:solidFill>
                <a:latin typeface="Calibri"/>
                <a:ea typeface="Calibri"/>
                <a:cs typeface="Calibri"/>
                <a:sym typeface="Calibri"/>
              </a:rPr>
              <a:t>Project Overview</a:t>
            </a:r>
            <a:endParaRPr/>
          </a:p>
          <a:p>
            <a:pPr indent="-228600" lvl="0" marL="228600" marR="0" rtl="0" algn="l">
              <a:lnSpc>
                <a:spcPct val="120000"/>
              </a:lnSpc>
              <a:spcBef>
                <a:spcPts val="1000"/>
              </a:spcBef>
              <a:spcAft>
                <a:spcPts val="0"/>
              </a:spcAft>
              <a:buClr>
                <a:schemeClr val="lt1"/>
              </a:buClr>
              <a:buSzPts val="2400"/>
              <a:buFont typeface="Calibri"/>
              <a:buChar char="•"/>
            </a:pPr>
            <a:r>
              <a:rPr lang="en-US" sz="3600">
                <a:solidFill>
                  <a:schemeClr val="lt1"/>
                </a:solidFill>
                <a:latin typeface="Calibri"/>
                <a:ea typeface="Calibri"/>
                <a:cs typeface="Calibri"/>
                <a:sym typeface="Calibri"/>
              </a:rPr>
              <a:t>End Users</a:t>
            </a:r>
            <a:endParaRPr/>
          </a:p>
          <a:p>
            <a:pPr indent="-228600" lvl="0" marL="228600" marR="0" rtl="0" algn="l">
              <a:lnSpc>
                <a:spcPct val="120000"/>
              </a:lnSpc>
              <a:spcBef>
                <a:spcPts val="1000"/>
              </a:spcBef>
              <a:spcAft>
                <a:spcPts val="0"/>
              </a:spcAft>
              <a:buClr>
                <a:schemeClr val="lt1"/>
              </a:buClr>
              <a:buSzPts val="2400"/>
              <a:buFont typeface="Calibri"/>
              <a:buChar char="•"/>
            </a:pPr>
            <a:r>
              <a:rPr lang="en-US" sz="3600">
                <a:solidFill>
                  <a:schemeClr val="lt1"/>
                </a:solidFill>
                <a:latin typeface="Calibri"/>
                <a:ea typeface="Calibri"/>
                <a:cs typeface="Calibri"/>
                <a:sym typeface="Calibri"/>
              </a:rPr>
              <a:t>Solution and Its Value Proposition</a:t>
            </a:r>
            <a:endParaRPr/>
          </a:p>
          <a:p>
            <a:pPr indent="-228600" lvl="0" marL="228600" marR="0" rtl="0" algn="l">
              <a:lnSpc>
                <a:spcPct val="120000"/>
              </a:lnSpc>
              <a:spcBef>
                <a:spcPts val="1000"/>
              </a:spcBef>
              <a:spcAft>
                <a:spcPts val="0"/>
              </a:spcAft>
              <a:buClr>
                <a:schemeClr val="lt1"/>
              </a:buClr>
              <a:buSzPts val="2400"/>
              <a:buFont typeface="Calibri"/>
              <a:buChar char="•"/>
            </a:pPr>
            <a:r>
              <a:rPr lang="en-US" sz="3600">
                <a:solidFill>
                  <a:schemeClr val="lt1"/>
                </a:solidFill>
                <a:latin typeface="Calibri"/>
                <a:ea typeface="Calibri"/>
                <a:cs typeface="Calibri"/>
                <a:sym typeface="Calibri"/>
              </a:rPr>
              <a:t>Unique Features of Our Solution</a:t>
            </a:r>
            <a:endParaRPr/>
          </a:p>
          <a:p>
            <a:pPr indent="-228600" lvl="0" marL="228600" marR="0" rtl="0" algn="l">
              <a:lnSpc>
                <a:spcPct val="120000"/>
              </a:lnSpc>
              <a:spcBef>
                <a:spcPts val="1000"/>
              </a:spcBef>
              <a:spcAft>
                <a:spcPts val="0"/>
              </a:spcAft>
              <a:buClr>
                <a:schemeClr val="lt1"/>
              </a:buClr>
              <a:buSzPts val="2400"/>
              <a:buFont typeface="Calibri"/>
              <a:buChar char="•"/>
            </a:pPr>
            <a:r>
              <a:rPr lang="en-US" sz="3600">
                <a:solidFill>
                  <a:schemeClr val="lt1"/>
                </a:solidFill>
                <a:latin typeface="Calibri"/>
                <a:ea typeface="Calibri"/>
                <a:cs typeface="Calibri"/>
                <a:sym typeface="Calibri"/>
              </a:rPr>
              <a:t>Modelling</a:t>
            </a:r>
            <a:endParaRPr/>
          </a:p>
          <a:p>
            <a:pPr indent="-228600" lvl="0" marL="228600" marR="0" rtl="0" algn="l">
              <a:lnSpc>
                <a:spcPct val="120000"/>
              </a:lnSpc>
              <a:spcBef>
                <a:spcPts val="1000"/>
              </a:spcBef>
              <a:spcAft>
                <a:spcPts val="0"/>
              </a:spcAft>
              <a:buClr>
                <a:schemeClr val="lt1"/>
              </a:buClr>
              <a:buSzPts val="2400"/>
              <a:buFont typeface="Calibri"/>
              <a:buChar char="•"/>
            </a:pPr>
            <a:r>
              <a:rPr lang="en-US" sz="3600">
                <a:solidFill>
                  <a:schemeClr val="lt1"/>
                </a:solidFill>
                <a:latin typeface="Calibri"/>
                <a:ea typeface="Calibri"/>
                <a:cs typeface="Calibri"/>
                <a:sym typeface="Calibri"/>
              </a:rPr>
              <a:t>Results</a:t>
            </a:r>
            <a:endParaRPr/>
          </a:p>
          <a:p>
            <a:pPr indent="-228600" lvl="0" marL="228600" marR="0" rtl="0" algn="l">
              <a:lnSpc>
                <a:spcPct val="120000"/>
              </a:lnSpc>
              <a:spcBef>
                <a:spcPts val="1000"/>
              </a:spcBef>
              <a:spcAft>
                <a:spcPts val="0"/>
              </a:spcAft>
              <a:buClr>
                <a:schemeClr val="lt1"/>
              </a:buClr>
              <a:buSzPts val="2400"/>
              <a:buFont typeface="Calibri"/>
              <a:buChar char="•"/>
            </a:pPr>
            <a:r>
              <a:rPr lang="en-US" sz="3600">
                <a:solidFill>
                  <a:schemeClr val="lt1"/>
                </a:solidFill>
                <a:latin typeface="Calibri"/>
                <a:ea typeface="Calibri"/>
                <a:cs typeface="Calibri"/>
                <a:sym typeface="Calibri"/>
              </a:rPr>
              <a:t>Conclusion</a:t>
            </a:r>
            <a:endParaRPr/>
          </a:p>
          <a:p>
            <a:pPr indent="0" lvl="0" marL="0" marR="0" rtl="0" algn="l">
              <a:spcBef>
                <a:spcPts val="0"/>
              </a:spcBef>
              <a:spcAft>
                <a:spcPts val="0"/>
              </a:spcAft>
              <a:buNone/>
            </a:pPr>
            <a:r>
              <a:t/>
            </a:r>
            <a:endParaRPr sz="3600">
              <a:solidFill>
                <a:schemeClr val="lt1"/>
              </a:solidFill>
              <a:latin typeface="Calibri"/>
              <a:ea typeface="Calibri"/>
              <a:cs typeface="Calibri"/>
              <a:sym typeface="Calibri"/>
            </a:endParaRPr>
          </a:p>
        </p:txBody>
      </p:sp>
      <p:sp>
        <p:nvSpPr>
          <p:cNvPr id="104" name="Google Shape;104;p2"/>
          <p:cNvSpPr txBox="1"/>
          <p:nvPr/>
        </p:nvSpPr>
        <p:spPr>
          <a:xfrm>
            <a:off x="1510374" y="1333499"/>
            <a:ext cx="420462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AGENDA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406B"/>
        </a:solidFill>
      </p:bgPr>
    </p:bg>
    <p:spTree>
      <p:nvGrpSpPr>
        <p:cNvPr id="108" name="Shape 108"/>
        <p:cNvGrpSpPr/>
        <p:nvPr/>
      </p:nvGrpSpPr>
      <p:grpSpPr>
        <a:xfrm>
          <a:off x="0" y="0"/>
          <a:ext cx="0" cy="0"/>
          <a:chOff x="0" y="0"/>
          <a:chExt cx="0" cy="0"/>
        </a:xfrm>
      </p:grpSpPr>
      <p:sp>
        <p:nvSpPr>
          <p:cNvPr id="109" name="Google Shape;109;p3"/>
          <p:cNvSpPr/>
          <p:nvPr/>
        </p:nvSpPr>
        <p:spPr>
          <a:xfrm>
            <a:off x="609600" y="454752"/>
            <a:ext cx="16916400" cy="9413148"/>
          </a:xfrm>
          <a:prstGeom prst="rect">
            <a:avLst/>
          </a:prstGeom>
          <a:solidFill>
            <a:srgbClr val="FFFFFF">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3"/>
          <p:cNvGrpSpPr/>
          <p:nvPr/>
        </p:nvGrpSpPr>
        <p:grpSpPr>
          <a:xfrm>
            <a:off x="3002785" y="3944196"/>
            <a:ext cx="12211128" cy="2010095"/>
            <a:chOff x="0" y="161925"/>
            <a:chExt cx="16281504" cy="2680126"/>
          </a:xfrm>
        </p:grpSpPr>
        <p:sp>
          <p:nvSpPr>
            <p:cNvPr id="111" name="Google Shape;111;p3"/>
            <p:cNvSpPr txBox="1"/>
            <p:nvPr/>
          </p:nvSpPr>
          <p:spPr>
            <a:xfrm>
              <a:off x="0" y="161925"/>
              <a:ext cx="16281504" cy="1442863"/>
            </a:xfrm>
            <a:prstGeom prst="rect">
              <a:avLst/>
            </a:prstGeom>
            <a:noFill/>
            <a:ln>
              <a:noFill/>
            </a:ln>
          </p:spPr>
          <p:txBody>
            <a:bodyPr anchorCtr="0" anchor="t" bIns="0" lIns="0" spcFirstLastPara="1" rIns="0" wrap="square" tIns="0">
              <a:spAutoFit/>
            </a:bodyPr>
            <a:lstStyle/>
            <a:p>
              <a:pPr indent="0" lvl="0" marL="0" marR="0" rtl="0" algn="ctr">
                <a:lnSpc>
                  <a:spcPct val="97999"/>
                </a:lnSpc>
                <a:spcBef>
                  <a:spcPts val="0"/>
                </a:spcBef>
                <a:spcAft>
                  <a:spcPts val="0"/>
                </a:spcAft>
                <a:buNone/>
              </a:pPr>
              <a:r>
                <a:t/>
              </a:r>
              <a:endParaRPr sz="7999">
                <a:solidFill>
                  <a:srgbClr val="FFFFFF"/>
                </a:solidFill>
                <a:latin typeface="Arial"/>
                <a:ea typeface="Arial"/>
                <a:cs typeface="Arial"/>
                <a:sym typeface="Arial"/>
              </a:endParaRPr>
            </a:p>
          </p:txBody>
        </p:sp>
        <p:sp>
          <p:nvSpPr>
            <p:cNvPr id="112" name="Google Shape;112;p3"/>
            <p:cNvSpPr txBox="1"/>
            <p:nvPr/>
          </p:nvSpPr>
          <p:spPr>
            <a:xfrm>
              <a:off x="1512659" y="2149639"/>
              <a:ext cx="13256188" cy="69241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3000">
                <a:solidFill>
                  <a:srgbClr val="FFFFFF"/>
                </a:solidFill>
                <a:latin typeface="Arial"/>
                <a:ea typeface="Arial"/>
                <a:cs typeface="Arial"/>
                <a:sym typeface="Arial"/>
              </a:endParaRPr>
            </a:p>
          </p:txBody>
        </p:sp>
      </p:grpSp>
      <p:sp>
        <p:nvSpPr>
          <p:cNvPr id="113" name="Google Shape;113;p3"/>
          <p:cNvSpPr txBox="1"/>
          <p:nvPr/>
        </p:nvSpPr>
        <p:spPr>
          <a:xfrm>
            <a:off x="15213913" y="627390"/>
            <a:ext cx="1529329" cy="40131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lang="en-US" sz="2400">
                <a:solidFill>
                  <a:srgbClr val="FFFFFF"/>
                </a:solidFill>
                <a:latin typeface="Arial"/>
                <a:ea typeface="Arial"/>
                <a:cs typeface="Arial"/>
                <a:sym typeface="Arial"/>
              </a:rPr>
              <a:t>03</a:t>
            </a:r>
            <a:endParaRPr/>
          </a:p>
        </p:txBody>
      </p:sp>
      <p:sp>
        <p:nvSpPr>
          <p:cNvPr id="114" name="Google Shape;114;p3"/>
          <p:cNvSpPr/>
          <p:nvPr/>
        </p:nvSpPr>
        <p:spPr>
          <a:xfrm rot="-5400000">
            <a:off x="503481" y="4172259"/>
            <a:ext cx="35651" cy="1978134"/>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rot="-5400000">
            <a:off x="17748868" y="4136608"/>
            <a:ext cx="35651" cy="1978134"/>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txBox="1"/>
          <p:nvPr/>
        </p:nvSpPr>
        <p:spPr>
          <a:xfrm>
            <a:off x="990600" y="767735"/>
            <a:ext cx="73914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Arial"/>
                <a:ea typeface="Arial"/>
                <a:cs typeface="Arial"/>
                <a:sym typeface="Arial"/>
              </a:rPr>
              <a:t>PROBLEM STATEMENT :</a:t>
            </a:r>
            <a:endParaRPr/>
          </a:p>
        </p:txBody>
      </p:sp>
      <p:sp>
        <p:nvSpPr>
          <p:cNvPr id="117" name="Google Shape;117;p3"/>
          <p:cNvSpPr txBox="1"/>
          <p:nvPr/>
        </p:nvSpPr>
        <p:spPr>
          <a:xfrm>
            <a:off x="990600" y="1788605"/>
            <a:ext cx="16002000" cy="8198526"/>
          </a:xfrm>
          <a:prstGeom prst="rect">
            <a:avLst/>
          </a:prstGeom>
          <a:noFill/>
          <a:ln>
            <a:noFill/>
          </a:ln>
        </p:spPr>
        <p:txBody>
          <a:bodyPr anchorCtr="0" anchor="t" bIns="45700" lIns="91425" spcFirstLastPara="1" rIns="91425" wrap="square" tIns="45700">
            <a:spAutoFit/>
          </a:bodyPr>
          <a:lstStyle/>
          <a:p>
            <a:pPr indent="-228600" lvl="0" marL="228600" marR="0" rtl="0" algn="l">
              <a:lnSpc>
                <a:spcPct val="120000"/>
              </a:lnSpc>
              <a:spcBef>
                <a:spcPts val="0"/>
              </a:spcBef>
              <a:spcAft>
                <a:spcPts val="0"/>
              </a:spcAft>
              <a:buClr>
                <a:schemeClr val="lt1"/>
              </a:buClr>
              <a:buSzPts val="1600"/>
              <a:buFont typeface="Calibri"/>
              <a:buChar char="•"/>
            </a:pPr>
            <a:r>
              <a:rPr lang="en-US" sz="2800">
                <a:solidFill>
                  <a:schemeClr val="lt1"/>
                </a:solidFill>
                <a:latin typeface="Calibri"/>
                <a:ea typeface="Calibri"/>
                <a:cs typeface="Calibri"/>
                <a:sym typeface="Calibri"/>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endParaRPr/>
          </a:p>
          <a:p>
            <a:pPr indent="-228600" lvl="0" marL="228600" marR="0" rtl="0" algn="l">
              <a:lnSpc>
                <a:spcPct val="120000"/>
              </a:lnSpc>
              <a:spcBef>
                <a:spcPts val="1000"/>
              </a:spcBef>
              <a:spcAft>
                <a:spcPts val="0"/>
              </a:spcAft>
              <a:buClr>
                <a:schemeClr val="lt1"/>
              </a:buClr>
              <a:buSzPts val="1600"/>
              <a:buFont typeface="Calibri"/>
              <a:buChar char="•"/>
            </a:pPr>
            <a:r>
              <a:rPr lang="en-US" sz="2800">
                <a:solidFill>
                  <a:schemeClr val="lt1"/>
                </a:solidFill>
                <a:latin typeface="Calibri"/>
                <a:ea typeface="Calibri"/>
                <a:cs typeface="Calibri"/>
                <a:sym typeface="Calibri"/>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endParaRPr/>
          </a:p>
          <a:p>
            <a:pPr indent="-228600" lvl="0" marL="228600" marR="0" rtl="0" algn="l">
              <a:lnSpc>
                <a:spcPct val="120000"/>
              </a:lnSpc>
              <a:spcBef>
                <a:spcPts val="1000"/>
              </a:spcBef>
              <a:spcAft>
                <a:spcPts val="0"/>
              </a:spcAft>
              <a:buClr>
                <a:schemeClr val="lt1"/>
              </a:buClr>
              <a:buSzPts val="1600"/>
              <a:buFont typeface="Calibri"/>
              <a:buChar char="•"/>
            </a:pPr>
            <a:r>
              <a:rPr lang="en-US" sz="2800">
                <a:solidFill>
                  <a:schemeClr val="lt1"/>
                </a:solidFill>
                <a:latin typeface="Calibri"/>
                <a:ea typeface="Calibri"/>
                <a:cs typeface="Calibri"/>
                <a:sym typeface="Calibri"/>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endParaRPr/>
          </a:p>
          <a:p>
            <a:pPr indent="-228600" lvl="0" marL="228600" marR="0" rtl="0" algn="l">
              <a:lnSpc>
                <a:spcPct val="120000"/>
              </a:lnSpc>
              <a:spcBef>
                <a:spcPts val="1000"/>
              </a:spcBef>
              <a:spcAft>
                <a:spcPts val="0"/>
              </a:spcAft>
              <a:buClr>
                <a:schemeClr val="lt1"/>
              </a:buClr>
              <a:buSzPts val="1600"/>
              <a:buFont typeface="Calibri"/>
              <a:buChar char="•"/>
            </a:pPr>
            <a:r>
              <a:rPr lang="en-US" sz="2800">
                <a:solidFill>
                  <a:schemeClr val="lt1"/>
                </a:solidFill>
                <a:latin typeface="Calibri"/>
                <a:ea typeface="Calibri"/>
                <a:cs typeface="Calibri"/>
                <a:sym typeface="Calibri"/>
              </a:rPr>
              <a:t>By addressing these challenges, the project endeavors to provide a comprehensive and effective solution to mitigate the risks posed by keyloggers, enhancing cybersecurity posture and safeguarding users' sensitive information from unauthorized access and exploitation.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p:nvPr/>
        </p:nvSpPr>
        <p:spPr>
          <a:xfrm>
            <a:off x="0" y="-16329"/>
            <a:ext cx="18288000" cy="10287000"/>
          </a:xfrm>
          <a:prstGeom prst="rect">
            <a:avLst/>
          </a:prstGeom>
          <a:solidFill>
            <a:srgbClr val="62406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4"/>
          <p:cNvSpPr/>
          <p:nvPr/>
        </p:nvSpPr>
        <p:spPr>
          <a:xfrm>
            <a:off x="1028700" y="8116180"/>
            <a:ext cx="35651" cy="114212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4"/>
          <p:cNvGrpSpPr/>
          <p:nvPr/>
        </p:nvGrpSpPr>
        <p:grpSpPr>
          <a:xfrm>
            <a:off x="1494097" y="2662565"/>
            <a:ext cx="6155805" cy="2990166"/>
            <a:chOff x="0" y="161925"/>
            <a:chExt cx="8207740" cy="3986888"/>
          </a:xfrm>
        </p:grpSpPr>
        <p:sp>
          <p:nvSpPr>
            <p:cNvPr id="125" name="Google Shape;125;p4"/>
            <p:cNvSpPr txBox="1"/>
            <p:nvPr/>
          </p:nvSpPr>
          <p:spPr>
            <a:xfrm>
              <a:off x="0" y="161925"/>
              <a:ext cx="8207740" cy="1210503"/>
            </a:xfrm>
            <a:prstGeom prst="rect">
              <a:avLst/>
            </a:prstGeom>
            <a:noFill/>
            <a:ln>
              <a:noFill/>
            </a:ln>
          </p:spPr>
          <p:txBody>
            <a:bodyPr anchorCtr="0" anchor="t" bIns="0" lIns="0" spcFirstLastPara="1" rIns="0" wrap="square" tIns="0">
              <a:spAutoFit/>
            </a:bodyPr>
            <a:lstStyle/>
            <a:p>
              <a:pPr indent="0" lvl="0" marL="0" marR="0" rtl="0" algn="ctr">
                <a:lnSpc>
                  <a:spcPct val="145166"/>
                </a:lnSpc>
                <a:spcBef>
                  <a:spcPts val="0"/>
                </a:spcBef>
                <a:spcAft>
                  <a:spcPts val="0"/>
                </a:spcAft>
                <a:buNone/>
              </a:pPr>
              <a:r>
                <a:t/>
              </a:r>
              <a:endParaRPr sz="5400">
                <a:solidFill>
                  <a:srgbClr val="FFFFFF"/>
                </a:solidFill>
                <a:latin typeface="Arial"/>
                <a:ea typeface="Arial"/>
                <a:cs typeface="Arial"/>
                <a:sym typeface="Arial"/>
              </a:endParaRPr>
            </a:p>
          </p:txBody>
        </p:sp>
        <p:sp>
          <p:nvSpPr>
            <p:cNvPr id="126" name="Google Shape;126;p4"/>
            <p:cNvSpPr txBox="1"/>
            <p:nvPr/>
          </p:nvSpPr>
          <p:spPr>
            <a:xfrm>
              <a:off x="762553" y="3456401"/>
              <a:ext cx="6682635" cy="69241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3000">
                <a:solidFill>
                  <a:srgbClr val="FFFFFF"/>
                </a:solidFill>
                <a:latin typeface="Arial"/>
                <a:ea typeface="Arial"/>
                <a:cs typeface="Arial"/>
                <a:sym typeface="Arial"/>
              </a:endParaRPr>
            </a:p>
          </p:txBody>
        </p:sp>
      </p:grpSp>
      <p:sp>
        <p:nvSpPr>
          <p:cNvPr id="127" name="Google Shape;127;p4"/>
          <p:cNvSpPr txBox="1"/>
          <p:nvPr/>
        </p:nvSpPr>
        <p:spPr>
          <a:xfrm>
            <a:off x="1028700" y="981075"/>
            <a:ext cx="1529329" cy="4013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400">
                <a:solidFill>
                  <a:srgbClr val="FFFFFF"/>
                </a:solidFill>
                <a:latin typeface="Arial"/>
                <a:ea typeface="Arial"/>
                <a:cs typeface="Arial"/>
                <a:sym typeface="Arial"/>
              </a:rPr>
              <a:t>04</a:t>
            </a:r>
            <a:endParaRPr/>
          </a:p>
        </p:txBody>
      </p:sp>
      <p:sp>
        <p:nvSpPr>
          <p:cNvPr id="128" name="Google Shape;128;p4"/>
          <p:cNvSpPr txBox="1"/>
          <p:nvPr/>
        </p:nvSpPr>
        <p:spPr>
          <a:xfrm>
            <a:off x="685800" y="1458758"/>
            <a:ext cx="658310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Arial"/>
                <a:ea typeface="Arial"/>
                <a:cs typeface="Arial"/>
                <a:sym typeface="Arial"/>
              </a:rPr>
              <a:t>PROJECT OVERVIEW :</a:t>
            </a:r>
            <a:endParaRPr/>
          </a:p>
        </p:txBody>
      </p:sp>
      <p:sp>
        <p:nvSpPr>
          <p:cNvPr id="129" name="Google Shape;129;p4"/>
          <p:cNvSpPr txBox="1"/>
          <p:nvPr/>
        </p:nvSpPr>
        <p:spPr>
          <a:xfrm>
            <a:off x="1219200" y="2781300"/>
            <a:ext cx="16611600" cy="7807265"/>
          </a:xfrm>
          <a:prstGeom prst="rect">
            <a:avLst/>
          </a:prstGeom>
          <a:noFill/>
          <a:ln>
            <a:noFill/>
          </a:ln>
        </p:spPr>
        <p:txBody>
          <a:bodyPr anchorCtr="0" anchor="t" bIns="45700" lIns="91425" spcFirstLastPara="1" rIns="91425" wrap="square" tIns="45700">
            <a:spAutoFit/>
          </a:bodyPr>
          <a:lstStyle/>
          <a:p>
            <a:pPr indent="-228600" lvl="0" marL="228600" marR="0" rtl="0" algn="l">
              <a:lnSpc>
                <a:spcPct val="120000"/>
              </a:lnSpc>
              <a:spcBef>
                <a:spcPts val="0"/>
              </a:spcBef>
              <a:spcAft>
                <a:spcPts val="0"/>
              </a:spcAft>
              <a:buClr>
                <a:schemeClr val="lt1"/>
              </a:buClr>
              <a:buSzPts val="1800"/>
              <a:buFont typeface="Calibri"/>
              <a:buChar char="•"/>
            </a:pPr>
            <a:r>
              <a:rPr lang="en-US" sz="3600">
                <a:solidFill>
                  <a:schemeClr val="lt1"/>
                </a:solidFill>
                <a:latin typeface="Calibri"/>
                <a:ea typeface="Calibri"/>
                <a:cs typeface="Calibri"/>
                <a:sym typeface="Calibri"/>
              </a:rPr>
              <a:t>Development of a robust Python-based keylogger capable of discreetly capturing keystrokes on target systems.</a:t>
            </a:r>
            <a:endParaRPr/>
          </a:p>
          <a:p>
            <a:pPr indent="-228600" lvl="0" marL="228600" marR="0" rtl="0" algn="l">
              <a:lnSpc>
                <a:spcPct val="120000"/>
              </a:lnSpc>
              <a:spcBef>
                <a:spcPts val="1000"/>
              </a:spcBef>
              <a:spcAft>
                <a:spcPts val="0"/>
              </a:spcAft>
              <a:buClr>
                <a:schemeClr val="lt1"/>
              </a:buClr>
              <a:buSzPts val="1800"/>
              <a:buFont typeface="Calibri"/>
              <a:buChar char="•"/>
            </a:pPr>
            <a:r>
              <a:rPr lang="en-US" sz="3600">
                <a:solidFill>
                  <a:schemeClr val="lt1"/>
                </a:solidFill>
                <a:latin typeface="Calibri"/>
                <a:ea typeface="Calibri"/>
                <a:cs typeface="Calibri"/>
                <a:sym typeface="Calibri"/>
              </a:rPr>
              <a:t>Implementation of advanced security measures to detect and prevent keylogging activities in real-time.</a:t>
            </a:r>
            <a:endParaRPr/>
          </a:p>
          <a:p>
            <a:pPr indent="-228600" lvl="0" marL="228600" marR="0" rtl="0" algn="l">
              <a:lnSpc>
                <a:spcPct val="120000"/>
              </a:lnSpc>
              <a:spcBef>
                <a:spcPts val="1000"/>
              </a:spcBef>
              <a:spcAft>
                <a:spcPts val="0"/>
              </a:spcAft>
              <a:buClr>
                <a:schemeClr val="lt1"/>
              </a:buClr>
              <a:buSzPts val="1800"/>
              <a:buFont typeface="Calibri"/>
              <a:buChar char="•"/>
            </a:pPr>
            <a:r>
              <a:rPr lang="en-US" sz="3600">
                <a:solidFill>
                  <a:schemeClr val="lt1"/>
                </a:solidFill>
                <a:latin typeface="Calibri"/>
                <a:ea typeface="Calibri"/>
                <a:cs typeface="Calibri"/>
                <a:sym typeface="Calibri"/>
              </a:rPr>
              <a:t>Integration of encryption techniques to protect logged data from unauthorized access and interception.</a:t>
            </a:r>
            <a:endParaRPr/>
          </a:p>
          <a:p>
            <a:pPr indent="-228600" lvl="0" marL="228600" marR="0" rtl="0" algn="l">
              <a:lnSpc>
                <a:spcPct val="120000"/>
              </a:lnSpc>
              <a:spcBef>
                <a:spcPts val="1000"/>
              </a:spcBef>
              <a:spcAft>
                <a:spcPts val="0"/>
              </a:spcAft>
              <a:buClr>
                <a:schemeClr val="lt1"/>
              </a:buClr>
              <a:buSzPts val="1800"/>
              <a:buFont typeface="Calibri"/>
              <a:buChar char="•"/>
            </a:pPr>
            <a:r>
              <a:rPr lang="en-US" sz="3600">
                <a:solidFill>
                  <a:schemeClr val="lt1"/>
                </a:solidFill>
                <a:latin typeface="Calibri"/>
                <a:ea typeface="Calibri"/>
                <a:cs typeface="Calibri"/>
                <a:sym typeface="Calibri"/>
              </a:rPr>
              <a:t>Creation of an intuitive user interface for easy deployment and management of the solution.</a:t>
            </a:r>
            <a:endParaRPr/>
          </a:p>
          <a:p>
            <a:pPr indent="-228600" lvl="0" marL="228600" marR="0" rtl="0" algn="l">
              <a:lnSpc>
                <a:spcPct val="120000"/>
              </a:lnSpc>
              <a:spcBef>
                <a:spcPts val="1000"/>
              </a:spcBef>
              <a:spcAft>
                <a:spcPts val="0"/>
              </a:spcAft>
              <a:buClr>
                <a:schemeClr val="lt1"/>
              </a:buClr>
              <a:buSzPts val="1800"/>
              <a:buFont typeface="Calibri"/>
              <a:buChar char="•"/>
            </a:pPr>
            <a:r>
              <a:rPr lang="en-US" sz="3600">
                <a:solidFill>
                  <a:schemeClr val="lt1"/>
                </a:solidFill>
                <a:latin typeface="Calibri"/>
                <a:ea typeface="Calibri"/>
                <a:cs typeface="Calibri"/>
                <a:sym typeface="Calibri"/>
              </a:rPr>
              <a:t>Ensuring cross-platform compatibility to accommodate diverse user environments and requirements</a:t>
            </a:r>
            <a:endParaRPr/>
          </a:p>
          <a:p>
            <a:pPr indent="0" lvl="0" marL="0" marR="0" rtl="0" algn="l">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p:nvPr/>
        </p:nvSpPr>
        <p:spPr>
          <a:xfrm>
            <a:off x="0" y="0"/>
            <a:ext cx="18288000" cy="10287000"/>
          </a:xfrm>
          <a:prstGeom prst="rect">
            <a:avLst/>
          </a:prstGeom>
          <a:solidFill>
            <a:srgbClr val="624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5"/>
          <p:cNvGrpSpPr/>
          <p:nvPr/>
        </p:nvGrpSpPr>
        <p:grpSpPr>
          <a:xfrm>
            <a:off x="10638097" y="3152600"/>
            <a:ext cx="6155805" cy="2010095"/>
            <a:chOff x="0" y="161925"/>
            <a:chExt cx="8207740" cy="2680126"/>
          </a:xfrm>
        </p:grpSpPr>
        <p:sp>
          <p:nvSpPr>
            <p:cNvPr id="136" name="Google Shape;136;p5"/>
            <p:cNvSpPr txBox="1"/>
            <p:nvPr/>
          </p:nvSpPr>
          <p:spPr>
            <a:xfrm>
              <a:off x="0" y="161925"/>
              <a:ext cx="8207740" cy="1442863"/>
            </a:xfrm>
            <a:prstGeom prst="rect">
              <a:avLst/>
            </a:prstGeom>
            <a:noFill/>
            <a:ln>
              <a:noFill/>
            </a:ln>
          </p:spPr>
          <p:txBody>
            <a:bodyPr anchorCtr="0" anchor="t" bIns="0" lIns="0" spcFirstLastPara="1" rIns="0" wrap="square" tIns="0">
              <a:spAutoFit/>
            </a:bodyPr>
            <a:lstStyle/>
            <a:p>
              <a:pPr indent="0" lvl="0" marL="0" marR="0" rtl="0" algn="ctr">
                <a:lnSpc>
                  <a:spcPct val="97999"/>
                </a:lnSpc>
                <a:spcBef>
                  <a:spcPts val="0"/>
                </a:spcBef>
                <a:spcAft>
                  <a:spcPts val="0"/>
                </a:spcAft>
                <a:buNone/>
              </a:pPr>
              <a:r>
                <a:t/>
              </a:r>
              <a:endParaRPr sz="7999">
                <a:solidFill>
                  <a:srgbClr val="FFFFFF"/>
                </a:solidFill>
                <a:latin typeface="Arial"/>
                <a:ea typeface="Arial"/>
                <a:cs typeface="Arial"/>
                <a:sym typeface="Arial"/>
              </a:endParaRPr>
            </a:p>
          </p:txBody>
        </p:sp>
        <p:sp>
          <p:nvSpPr>
            <p:cNvPr id="137" name="Google Shape;137;p5"/>
            <p:cNvSpPr txBox="1"/>
            <p:nvPr/>
          </p:nvSpPr>
          <p:spPr>
            <a:xfrm>
              <a:off x="762553" y="2149639"/>
              <a:ext cx="6682635" cy="69241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3000">
                <a:solidFill>
                  <a:srgbClr val="FFFFFF"/>
                </a:solidFill>
                <a:latin typeface="Arial"/>
                <a:ea typeface="Arial"/>
                <a:cs typeface="Arial"/>
                <a:sym typeface="Arial"/>
              </a:endParaRPr>
            </a:p>
          </p:txBody>
        </p:sp>
      </p:grpSp>
      <p:sp>
        <p:nvSpPr>
          <p:cNvPr id="138" name="Google Shape;138;p5"/>
          <p:cNvSpPr txBox="1"/>
          <p:nvPr/>
        </p:nvSpPr>
        <p:spPr>
          <a:xfrm>
            <a:off x="15694320" y="981075"/>
            <a:ext cx="1529329" cy="40131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lang="en-US" sz="2400">
                <a:solidFill>
                  <a:srgbClr val="FFFFFF"/>
                </a:solidFill>
                <a:latin typeface="Arial"/>
                <a:ea typeface="Arial"/>
                <a:cs typeface="Arial"/>
                <a:sym typeface="Arial"/>
              </a:rPr>
              <a:t>05</a:t>
            </a:r>
            <a:endParaRPr/>
          </a:p>
        </p:txBody>
      </p:sp>
      <p:sp>
        <p:nvSpPr>
          <p:cNvPr id="139" name="Google Shape;139;p5"/>
          <p:cNvSpPr/>
          <p:nvPr/>
        </p:nvSpPr>
        <p:spPr>
          <a:xfrm>
            <a:off x="17223649" y="8068826"/>
            <a:ext cx="35651" cy="114212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txBox="1"/>
          <p:nvPr/>
        </p:nvSpPr>
        <p:spPr>
          <a:xfrm>
            <a:off x="419100" y="245338"/>
            <a:ext cx="1523712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Calibri"/>
                <a:ea typeface="Calibri"/>
                <a:cs typeface="Calibri"/>
                <a:sym typeface="Calibri"/>
              </a:rPr>
              <a:t>WHO ARE THE END USERS IN THIS PROJECT?</a:t>
            </a:r>
            <a:endParaRPr sz="5400">
              <a:solidFill>
                <a:schemeClr val="lt1"/>
              </a:solidFill>
              <a:latin typeface="Arial"/>
              <a:ea typeface="Arial"/>
              <a:cs typeface="Arial"/>
              <a:sym typeface="Arial"/>
            </a:endParaRPr>
          </a:p>
        </p:txBody>
      </p:sp>
      <p:sp>
        <p:nvSpPr>
          <p:cNvPr id="141" name="Google Shape;141;p5"/>
          <p:cNvSpPr txBox="1"/>
          <p:nvPr/>
        </p:nvSpPr>
        <p:spPr>
          <a:xfrm>
            <a:off x="609600" y="1487841"/>
            <a:ext cx="17068800" cy="8766502"/>
          </a:xfrm>
          <a:prstGeom prst="rect">
            <a:avLst/>
          </a:prstGeom>
          <a:noFill/>
          <a:ln>
            <a:noFill/>
          </a:ln>
        </p:spPr>
        <p:txBody>
          <a:bodyPr anchorCtr="0" anchor="t" bIns="45700" lIns="91425" spcFirstLastPara="1" rIns="91425" wrap="square" tIns="45700">
            <a:spAutoFit/>
          </a:bodyPr>
          <a:lstStyle/>
          <a:p>
            <a:pPr indent="-228600" lvl="0" marL="228600" marR="0" rtl="0" algn="l">
              <a:lnSpc>
                <a:spcPct val="120000"/>
              </a:lnSpc>
              <a:spcBef>
                <a:spcPts val="0"/>
              </a:spcBef>
              <a:spcAft>
                <a:spcPts val="0"/>
              </a:spcAft>
              <a:buClr>
                <a:schemeClr val="lt1"/>
              </a:buClr>
              <a:buSzPts val="2800"/>
              <a:buFont typeface="Calibri"/>
              <a:buChar char="•"/>
            </a:pPr>
            <a:r>
              <a:rPr b="1" lang="en-US" sz="2800">
                <a:solidFill>
                  <a:schemeClr val="dk1"/>
                </a:solidFill>
                <a:latin typeface="Calibri"/>
                <a:ea typeface="Calibri"/>
                <a:cs typeface="Calibri"/>
                <a:sym typeface="Calibri"/>
              </a:rPr>
              <a:t>Individual Users</a:t>
            </a:r>
            <a:r>
              <a:rPr lang="en-US" sz="2800">
                <a:solidFill>
                  <a:srgbClr val="ECECEC"/>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228600" lvl="1" marL="457200" marR="0" rtl="0" algn="l">
              <a:lnSpc>
                <a:spcPct val="120000"/>
              </a:lnSpc>
              <a:spcBef>
                <a:spcPts val="500"/>
              </a:spcBef>
              <a:spcAft>
                <a:spcPts val="0"/>
              </a:spcAft>
              <a:buClr>
                <a:srgbClr val="ECECEC"/>
              </a:buClr>
              <a:buSzPts val="2800"/>
              <a:buFont typeface="Arial"/>
              <a:buChar char="+"/>
            </a:pPr>
            <a:r>
              <a:rPr b="0" i="0" lang="en-US" sz="2800" u="none" cap="none" strike="noStrike">
                <a:solidFill>
                  <a:srgbClr val="ECECEC"/>
                </a:solidFill>
                <a:latin typeface="Calibri"/>
                <a:ea typeface="Calibri"/>
                <a:cs typeface="Calibri"/>
                <a:sym typeface="Calibri"/>
              </a:rPr>
              <a:t>Everyday computer users who want to protect their personal information, such as passwords, credit card details, and private messages, from unauthorized access.</a:t>
            </a:r>
            <a:endParaRPr b="0" i="0" sz="2800" u="none" cap="none" strike="noStrike">
              <a:solidFill>
                <a:schemeClr val="dk1"/>
              </a:solidFill>
              <a:latin typeface="Calibri"/>
              <a:ea typeface="Calibri"/>
              <a:cs typeface="Calibri"/>
              <a:sym typeface="Calibri"/>
            </a:endParaRPr>
          </a:p>
          <a:p>
            <a:pPr indent="-228600" lvl="1" marL="457200" marR="0" rtl="0" algn="l">
              <a:lnSpc>
                <a:spcPct val="120000"/>
              </a:lnSpc>
              <a:spcBef>
                <a:spcPts val="500"/>
              </a:spcBef>
              <a:spcAft>
                <a:spcPts val="0"/>
              </a:spcAft>
              <a:buClr>
                <a:srgbClr val="ECECEC"/>
              </a:buClr>
              <a:buSzPts val="2800"/>
              <a:buFont typeface="Arial"/>
              <a:buChar char="+"/>
            </a:pPr>
            <a:r>
              <a:rPr b="0" i="0" lang="en-US" sz="2800" u="none" cap="none" strike="noStrike">
                <a:solidFill>
                  <a:srgbClr val="ECECEC"/>
                </a:solidFill>
                <a:latin typeface="Calibri"/>
                <a:ea typeface="Calibri"/>
                <a:cs typeface="Calibri"/>
                <a:sym typeface="Calibri"/>
              </a:rPr>
              <a:t>Professionals who handle sensitive data on their computers, including journalists, lawyers, and healthcare professionals.</a:t>
            </a:r>
            <a:endParaRPr b="0" i="0" sz="2800" u="none" cap="none" strike="noStrike">
              <a:solidFill>
                <a:schemeClr val="dk1"/>
              </a:solidFill>
              <a:latin typeface="Calibri"/>
              <a:ea typeface="Calibri"/>
              <a:cs typeface="Calibri"/>
              <a:sym typeface="Calibri"/>
            </a:endParaRPr>
          </a:p>
          <a:p>
            <a:pPr indent="-228600" lvl="0" marL="228600" marR="0" rtl="0" algn="l">
              <a:lnSpc>
                <a:spcPct val="120000"/>
              </a:lnSpc>
              <a:spcBef>
                <a:spcPts val="1000"/>
              </a:spcBef>
              <a:spcAft>
                <a:spcPts val="0"/>
              </a:spcAft>
              <a:buClr>
                <a:schemeClr val="lt1"/>
              </a:buClr>
              <a:buSzPts val="2800"/>
              <a:buFont typeface="Calibri"/>
              <a:buChar char="•"/>
            </a:pPr>
            <a:r>
              <a:rPr b="1" lang="en-US" sz="2800">
                <a:solidFill>
                  <a:schemeClr val="dk1"/>
                </a:solidFill>
                <a:latin typeface="Calibri"/>
                <a:ea typeface="Calibri"/>
                <a:cs typeface="Calibri"/>
                <a:sym typeface="Calibri"/>
              </a:rPr>
              <a:t>Businesses and Enterprises</a:t>
            </a:r>
            <a:r>
              <a:rPr lang="en-US" sz="2800">
                <a:solidFill>
                  <a:srgbClr val="ECECEC"/>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228600" lvl="1" marL="457200" marR="0" rtl="0" algn="l">
              <a:lnSpc>
                <a:spcPct val="120000"/>
              </a:lnSpc>
              <a:spcBef>
                <a:spcPts val="500"/>
              </a:spcBef>
              <a:spcAft>
                <a:spcPts val="0"/>
              </a:spcAft>
              <a:buClr>
                <a:srgbClr val="ECECEC"/>
              </a:buClr>
              <a:buSzPts val="2800"/>
              <a:buFont typeface="Arial"/>
              <a:buChar char="+"/>
            </a:pPr>
            <a:r>
              <a:rPr b="0" i="0" lang="en-US" sz="2800" u="none" cap="none" strike="noStrike">
                <a:solidFill>
                  <a:srgbClr val="ECECEC"/>
                </a:solidFill>
                <a:latin typeface="Calibri"/>
                <a:ea typeface="Calibri"/>
                <a:cs typeface="Calibri"/>
                <a:sym typeface="Calibri"/>
              </a:rPr>
              <a:t>Small and medium-sized businesses (SMBs) seeking to safeguard their sensitive business information, financial records, and customer data from cyber threats.</a:t>
            </a:r>
            <a:endParaRPr b="0" i="0" sz="2800" u="none" cap="none" strike="noStrike">
              <a:solidFill>
                <a:schemeClr val="dk1"/>
              </a:solidFill>
              <a:latin typeface="Calibri"/>
              <a:ea typeface="Calibri"/>
              <a:cs typeface="Calibri"/>
              <a:sym typeface="Calibri"/>
            </a:endParaRPr>
          </a:p>
          <a:p>
            <a:pPr indent="-228600" lvl="1" marL="457200" marR="0" rtl="0" algn="l">
              <a:lnSpc>
                <a:spcPct val="120000"/>
              </a:lnSpc>
              <a:spcBef>
                <a:spcPts val="500"/>
              </a:spcBef>
              <a:spcAft>
                <a:spcPts val="0"/>
              </a:spcAft>
              <a:buClr>
                <a:srgbClr val="ECECEC"/>
              </a:buClr>
              <a:buSzPts val="2800"/>
              <a:buFont typeface="Arial"/>
              <a:buChar char="+"/>
            </a:pPr>
            <a:r>
              <a:rPr b="0" i="0" lang="en-US" sz="2800" u="none" cap="none" strike="noStrike">
                <a:solidFill>
                  <a:srgbClr val="ECECEC"/>
                </a:solidFill>
                <a:latin typeface="Calibri"/>
                <a:ea typeface="Calibri"/>
                <a:cs typeface="Calibri"/>
                <a:sym typeface="Calibri"/>
              </a:rPr>
              <a:t>Large enterprises and corporations aiming to enhance their cybersecurity measures to protect valuable intellectual property and confidential business data.</a:t>
            </a:r>
            <a:endParaRPr b="0" i="0" sz="2800" u="none" cap="none" strike="noStrike">
              <a:solidFill>
                <a:schemeClr val="dk1"/>
              </a:solidFill>
              <a:latin typeface="Calibri"/>
              <a:ea typeface="Calibri"/>
              <a:cs typeface="Calibri"/>
              <a:sym typeface="Calibri"/>
            </a:endParaRPr>
          </a:p>
          <a:p>
            <a:pPr indent="-228600" lvl="0" marL="228600" marR="0" rtl="0" algn="l">
              <a:lnSpc>
                <a:spcPct val="120000"/>
              </a:lnSpc>
              <a:spcBef>
                <a:spcPts val="1000"/>
              </a:spcBef>
              <a:spcAft>
                <a:spcPts val="0"/>
              </a:spcAft>
              <a:buClr>
                <a:schemeClr val="lt1"/>
              </a:buClr>
              <a:buSzPts val="2800"/>
              <a:buFont typeface="Calibri"/>
              <a:buChar char="•"/>
            </a:pPr>
            <a:r>
              <a:rPr b="1" lang="en-US" sz="2800">
                <a:solidFill>
                  <a:schemeClr val="dk1"/>
                </a:solidFill>
                <a:latin typeface="Calibri"/>
                <a:ea typeface="Calibri"/>
                <a:cs typeface="Calibri"/>
                <a:sym typeface="Calibri"/>
              </a:rPr>
              <a:t>Government Agencies and Institutions</a:t>
            </a:r>
            <a:r>
              <a:rPr lang="en-US" sz="2800">
                <a:solidFill>
                  <a:srgbClr val="ECECEC"/>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228600" lvl="1" marL="457200" marR="0" rtl="0" algn="l">
              <a:lnSpc>
                <a:spcPct val="120000"/>
              </a:lnSpc>
              <a:spcBef>
                <a:spcPts val="500"/>
              </a:spcBef>
              <a:spcAft>
                <a:spcPts val="0"/>
              </a:spcAft>
              <a:buClr>
                <a:srgbClr val="ECECEC"/>
              </a:buClr>
              <a:buSzPts val="2800"/>
              <a:buFont typeface="Arial"/>
              <a:buChar char="+"/>
            </a:pPr>
            <a:r>
              <a:rPr b="0" i="0" lang="en-US" sz="2800" u="none" cap="none" strike="noStrike">
                <a:solidFill>
                  <a:srgbClr val="ECECEC"/>
                </a:solidFill>
                <a:latin typeface="Calibri"/>
                <a:ea typeface="Calibri"/>
                <a:cs typeface="Calibri"/>
                <a:sym typeface="Calibri"/>
              </a:rPr>
              <a:t>Government organizations at local, state, and federal levels tasked with protecting classified information, national security data, and citizen privacy.</a:t>
            </a:r>
            <a:endParaRPr b="0" i="0" sz="2800" u="none" cap="none" strike="noStrike">
              <a:solidFill>
                <a:schemeClr val="dk1"/>
              </a:solidFill>
              <a:latin typeface="Calibri"/>
              <a:ea typeface="Calibri"/>
              <a:cs typeface="Calibri"/>
              <a:sym typeface="Calibri"/>
            </a:endParaRPr>
          </a:p>
          <a:p>
            <a:pPr indent="-228600" lvl="1" marL="457200" marR="0" rtl="0" algn="l">
              <a:lnSpc>
                <a:spcPct val="120000"/>
              </a:lnSpc>
              <a:spcBef>
                <a:spcPts val="500"/>
              </a:spcBef>
              <a:spcAft>
                <a:spcPts val="0"/>
              </a:spcAft>
              <a:buClr>
                <a:srgbClr val="ECECEC"/>
              </a:buClr>
              <a:buSzPts val="2800"/>
              <a:buFont typeface="Arial"/>
              <a:buChar char="+"/>
            </a:pPr>
            <a:r>
              <a:rPr b="0" i="0" lang="en-US" sz="2800" u="none" cap="none" strike="noStrike">
                <a:solidFill>
                  <a:srgbClr val="ECECEC"/>
                </a:solidFill>
                <a:latin typeface="Calibri"/>
                <a:ea typeface="Calibri"/>
                <a:cs typeface="Calibri"/>
                <a:sym typeface="Calibri"/>
              </a:rPr>
              <a:t>Educational institutions, such as universities and research facilities, safeguarding academic research, student records, and institutional data.</a:t>
            </a:r>
            <a:endParaRPr b="0" i="0" sz="2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406B"/>
        </a:solidFill>
      </p:bgPr>
    </p:bg>
    <p:spTree>
      <p:nvGrpSpPr>
        <p:cNvPr id="145" name="Shape 145"/>
        <p:cNvGrpSpPr/>
        <p:nvPr/>
      </p:nvGrpSpPr>
      <p:grpSpPr>
        <a:xfrm>
          <a:off x="0" y="0"/>
          <a:ext cx="0" cy="0"/>
          <a:chOff x="0" y="0"/>
          <a:chExt cx="0" cy="0"/>
        </a:xfrm>
      </p:grpSpPr>
      <p:sp>
        <p:nvSpPr>
          <p:cNvPr id="146" name="Google Shape;146;p6"/>
          <p:cNvSpPr txBox="1"/>
          <p:nvPr/>
        </p:nvSpPr>
        <p:spPr>
          <a:xfrm>
            <a:off x="838200" y="2095500"/>
            <a:ext cx="15087600" cy="5343514"/>
          </a:xfrm>
          <a:prstGeom prst="rect">
            <a:avLst/>
          </a:prstGeom>
          <a:noFill/>
          <a:ln>
            <a:noFill/>
          </a:ln>
        </p:spPr>
        <p:txBody>
          <a:bodyPr anchorCtr="0" anchor="t" bIns="45700" lIns="91425" spcFirstLastPara="1" rIns="91425" wrap="square" tIns="45700">
            <a:spAutoFit/>
          </a:bodyPr>
          <a:lstStyle/>
          <a:p>
            <a:pPr indent="-228600" lvl="0" marL="228600" marR="0" rtl="0" algn="l">
              <a:lnSpc>
                <a:spcPct val="120000"/>
              </a:lnSpc>
              <a:spcBef>
                <a:spcPts val="0"/>
              </a:spcBef>
              <a:spcAft>
                <a:spcPts val="0"/>
              </a:spcAft>
              <a:buClr>
                <a:schemeClr val="lt1"/>
              </a:buClr>
              <a:buSzPts val="2800"/>
              <a:buFont typeface="Calibri"/>
              <a:buChar char="•"/>
            </a:pPr>
            <a:r>
              <a:rPr b="1" lang="en-US" sz="2800">
                <a:solidFill>
                  <a:schemeClr val="dk1"/>
                </a:solidFill>
                <a:latin typeface="Calibri"/>
                <a:ea typeface="Calibri"/>
                <a:cs typeface="Calibri"/>
                <a:sym typeface="Calibri"/>
              </a:rPr>
              <a:t>Cybersecurity Professionals</a:t>
            </a:r>
            <a:r>
              <a:rPr lang="en-US" sz="2800">
                <a:solidFill>
                  <a:srgbClr val="ECECEC"/>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228600" lvl="1" marL="457200" marR="0" rtl="0" algn="l">
              <a:lnSpc>
                <a:spcPct val="120000"/>
              </a:lnSpc>
              <a:spcBef>
                <a:spcPts val="500"/>
              </a:spcBef>
              <a:spcAft>
                <a:spcPts val="0"/>
              </a:spcAft>
              <a:buClr>
                <a:srgbClr val="ECECEC"/>
              </a:buClr>
              <a:buSzPts val="2800"/>
              <a:buFont typeface="Arial"/>
              <a:buChar char="+"/>
            </a:pPr>
            <a:r>
              <a:rPr b="0" i="0" lang="en-US" sz="2800" u="none" cap="none" strike="noStrike">
                <a:solidFill>
                  <a:srgbClr val="ECECEC"/>
                </a:solidFill>
                <a:latin typeface="Calibri"/>
                <a:ea typeface="Calibri"/>
                <a:cs typeface="Calibri"/>
                <a:sym typeface="Calibri"/>
              </a:rPr>
              <a:t>Security analysts, consultants, and professionals responsible for assessing and mitigating cyber threats within organizations.</a:t>
            </a:r>
            <a:endParaRPr b="0" i="0" sz="2800" u="none" cap="none" strike="noStrike">
              <a:solidFill>
                <a:schemeClr val="dk1"/>
              </a:solidFill>
              <a:latin typeface="Calibri"/>
              <a:ea typeface="Calibri"/>
              <a:cs typeface="Calibri"/>
              <a:sym typeface="Calibri"/>
            </a:endParaRPr>
          </a:p>
          <a:p>
            <a:pPr indent="-228600" lvl="1" marL="457200" marR="0" rtl="0" algn="l">
              <a:lnSpc>
                <a:spcPct val="120000"/>
              </a:lnSpc>
              <a:spcBef>
                <a:spcPts val="500"/>
              </a:spcBef>
              <a:spcAft>
                <a:spcPts val="0"/>
              </a:spcAft>
              <a:buClr>
                <a:srgbClr val="ECECEC"/>
              </a:buClr>
              <a:buSzPts val="2800"/>
              <a:buFont typeface="Arial"/>
              <a:buChar char="+"/>
            </a:pPr>
            <a:r>
              <a:rPr b="0" i="0" lang="en-US" sz="2800" u="none" cap="none" strike="noStrike">
                <a:solidFill>
                  <a:srgbClr val="ECECEC"/>
                </a:solidFill>
                <a:latin typeface="Calibri"/>
                <a:ea typeface="Calibri"/>
                <a:cs typeface="Calibri"/>
                <a:sym typeface="Calibri"/>
              </a:rPr>
              <a:t>Ethical hackers and penetration testers seeking to evaluate and strengthen the security posture of systems and networks.</a:t>
            </a:r>
            <a:endParaRPr b="0" i="0" sz="2800" u="none" cap="none" strike="noStrike">
              <a:solidFill>
                <a:schemeClr val="dk1"/>
              </a:solidFill>
              <a:latin typeface="Calibri"/>
              <a:ea typeface="Calibri"/>
              <a:cs typeface="Calibri"/>
              <a:sym typeface="Calibri"/>
            </a:endParaRPr>
          </a:p>
          <a:p>
            <a:pPr indent="-228600" lvl="0" marL="228600" marR="0" rtl="0" algn="l">
              <a:lnSpc>
                <a:spcPct val="120000"/>
              </a:lnSpc>
              <a:spcBef>
                <a:spcPts val="1000"/>
              </a:spcBef>
              <a:spcAft>
                <a:spcPts val="0"/>
              </a:spcAft>
              <a:buClr>
                <a:schemeClr val="lt1"/>
              </a:buClr>
              <a:buSzPts val="2800"/>
              <a:buFont typeface="Calibri"/>
              <a:buChar char="•"/>
            </a:pPr>
            <a:r>
              <a:rPr b="1" lang="en-US" sz="2800">
                <a:solidFill>
                  <a:schemeClr val="dk1"/>
                </a:solidFill>
                <a:latin typeface="Calibri"/>
                <a:ea typeface="Calibri"/>
                <a:cs typeface="Calibri"/>
                <a:sym typeface="Calibri"/>
              </a:rPr>
              <a:t>Software Developers and IT Professionals</a:t>
            </a:r>
            <a:r>
              <a:rPr lang="en-US" sz="2800">
                <a:solidFill>
                  <a:srgbClr val="ECECEC"/>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228600" lvl="1" marL="457200" marR="0" rtl="0" algn="l">
              <a:lnSpc>
                <a:spcPct val="120000"/>
              </a:lnSpc>
              <a:spcBef>
                <a:spcPts val="500"/>
              </a:spcBef>
              <a:spcAft>
                <a:spcPts val="0"/>
              </a:spcAft>
              <a:buClr>
                <a:srgbClr val="ECECEC"/>
              </a:buClr>
              <a:buSzPts val="2800"/>
              <a:buFont typeface="Arial"/>
              <a:buChar char="+"/>
            </a:pPr>
            <a:r>
              <a:rPr b="0" i="0" lang="en-US" sz="2800" u="none" cap="none" strike="noStrike">
                <a:solidFill>
                  <a:srgbClr val="ECECEC"/>
                </a:solidFill>
                <a:latin typeface="Calibri"/>
                <a:ea typeface="Calibri"/>
                <a:cs typeface="Calibri"/>
                <a:sym typeface="Calibri"/>
              </a:rPr>
              <a:t>Developers and IT professionals involved in creating and managing software applications and systems, including those responsible for ensuring the security of software products and infrastructure.</a:t>
            </a:r>
            <a:endParaRPr b="0" i="0" sz="2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406B"/>
        </a:solidFill>
      </p:bgPr>
    </p:bg>
    <p:spTree>
      <p:nvGrpSpPr>
        <p:cNvPr id="150" name="Shape 150"/>
        <p:cNvGrpSpPr/>
        <p:nvPr/>
      </p:nvGrpSpPr>
      <p:grpSpPr>
        <a:xfrm>
          <a:off x="0" y="0"/>
          <a:ext cx="0" cy="0"/>
          <a:chOff x="0" y="0"/>
          <a:chExt cx="0" cy="0"/>
        </a:xfrm>
      </p:grpSpPr>
      <p:grpSp>
        <p:nvGrpSpPr>
          <p:cNvPr id="151" name="Google Shape;151;p7"/>
          <p:cNvGrpSpPr/>
          <p:nvPr/>
        </p:nvGrpSpPr>
        <p:grpSpPr>
          <a:xfrm>
            <a:off x="1028700" y="4154401"/>
            <a:ext cx="4745190" cy="2939572"/>
            <a:chOff x="0" y="-9525"/>
            <a:chExt cx="6326920" cy="3919430"/>
          </a:xfrm>
        </p:grpSpPr>
        <p:sp>
          <p:nvSpPr>
            <p:cNvPr id="152" name="Google Shape;152;p7"/>
            <p:cNvSpPr txBox="1"/>
            <p:nvPr/>
          </p:nvSpPr>
          <p:spPr>
            <a:xfrm>
              <a:off x="0" y="-9525"/>
              <a:ext cx="6326920" cy="651289"/>
            </a:xfrm>
            <a:prstGeom prst="rect">
              <a:avLst/>
            </a:prstGeom>
            <a:noFill/>
            <a:ln>
              <a:noFill/>
            </a:ln>
          </p:spPr>
          <p:txBody>
            <a:bodyPr anchorCtr="0" anchor="t" bIns="0" lIns="0" spcFirstLastPara="1" rIns="0" wrap="square" tIns="0">
              <a:spAutoFit/>
            </a:bodyPr>
            <a:lstStyle/>
            <a:p>
              <a:pPr indent="0" lvl="0" marL="0" marR="0" rtl="0" algn="ctr">
                <a:lnSpc>
                  <a:spcPct val="120006"/>
                </a:lnSpc>
                <a:spcBef>
                  <a:spcPts val="0"/>
                </a:spcBef>
                <a:spcAft>
                  <a:spcPts val="0"/>
                </a:spcAft>
                <a:buNone/>
              </a:pPr>
              <a:r>
                <a:t/>
              </a:r>
              <a:endParaRPr sz="3199">
                <a:solidFill>
                  <a:srgbClr val="FFFFFF"/>
                </a:solidFill>
                <a:latin typeface="Arial"/>
                <a:ea typeface="Arial"/>
                <a:cs typeface="Arial"/>
                <a:sym typeface="Arial"/>
              </a:endParaRPr>
            </a:p>
          </p:txBody>
        </p:sp>
        <p:sp>
          <p:nvSpPr>
            <p:cNvPr id="153" name="Google Shape;153;p7"/>
            <p:cNvSpPr txBox="1"/>
            <p:nvPr/>
          </p:nvSpPr>
          <p:spPr>
            <a:xfrm>
              <a:off x="587812" y="3217493"/>
              <a:ext cx="5151296" cy="69241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3000">
                <a:solidFill>
                  <a:srgbClr val="FFFFFF"/>
                </a:solidFill>
                <a:latin typeface="Arial"/>
                <a:ea typeface="Arial"/>
                <a:cs typeface="Arial"/>
                <a:sym typeface="Arial"/>
              </a:endParaRPr>
            </a:p>
          </p:txBody>
        </p:sp>
      </p:grpSp>
      <p:grpSp>
        <p:nvGrpSpPr>
          <p:cNvPr id="154" name="Google Shape;154;p7"/>
          <p:cNvGrpSpPr/>
          <p:nvPr/>
        </p:nvGrpSpPr>
        <p:grpSpPr>
          <a:xfrm>
            <a:off x="12514110" y="4154401"/>
            <a:ext cx="4745190" cy="2939572"/>
            <a:chOff x="0" y="-9525"/>
            <a:chExt cx="6326920" cy="3919430"/>
          </a:xfrm>
        </p:grpSpPr>
        <p:sp>
          <p:nvSpPr>
            <p:cNvPr id="155" name="Google Shape;155;p7"/>
            <p:cNvSpPr txBox="1"/>
            <p:nvPr/>
          </p:nvSpPr>
          <p:spPr>
            <a:xfrm>
              <a:off x="0" y="-9525"/>
              <a:ext cx="6326920" cy="651289"/>
            </a:xfrm>
            <a:prstGeom prst="rect">
              <a:avLst/>
            </a:prstGeom>
            <a:noFill/>
            <a:ln>
              <a:noFill/>
            </a:ln>
          </p:spPr>
          <p:txBody>
            <a:bodyPr anchorCtr="0" anchor="t" bIns="0" lIns="0" spcFirstLastPara="1" rIns="0" wrap="square" tIns="0">
              <a:spAutoFit/>
            </a:bodyPr>
            <a:lstStyle/>
            <a:p>
              <a:pPr indent="0" lvl="0" marL="0" marR="0" rtl="0" algn="ctr">
                <a:lnSpc>
                  <a:spcPct val="120006"/>
                </a:lnSpc>
                <a:spcBef>
                  <a:spcPts val="0"/>
                </a:spcBef>
                <a:spcAft>
                  <a:spcPts val="0"/>
                </a:spcAft>
                <a:buNone/>
              </a:pPr>
              <a:r>
                <a:t/>
              </a:r>
              <a:endParaRPr sz="3199">
                <a:solidFill>
                  <a:srgbClr val="FFFFFF"/>
                </a:solidFill>
                <a:latin typeface="Arial"/>
                <a:ea typeface="Arial"/>
                <a:cs typeface="Arial"/>
                <a:sym typeface="Arial"/>
              </a:endParaRPr>
            </a:p>
          </p:txBody>
        </p:sp>
        <p:sp>
          <p:nvSpPr>
            <p:cNvPr id="156" name="Google Shape;156;p7"/>
            <p:cNvSpPr txBox="1"/>
            <p:nvPr/>
          </p:nvSpPr>
          <p:spPr>
            <a:xfrm>
              <a:off x="587812" y="3217493"/>
              <a:ext cx="5151296" cy="69241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3000">
                <a:solidFill>
                  <a:srgbClr val="FFFFFF"/>
                </a:solidFill>
                <a:latin typeface="Arial"/>
                <a:ea typeface="Arial"/>
                <a:cs typeface="Arial"/>
                <a:sym typeface="Arial"/>
              </a:endParaRPr>
            </a:p>
          </p:txBody>
        </p:sp>
      </p:grpSp>
      <p:sp>
        <p:nvSpPr>
          <p:cNvPr id="157" name="Google Shape;157;p7"/>
          <p:cNvSpPr txBox="1"/>
          <p:nvPr/>
        </p:nvSpPr>
        <p:spPr>
          <a:xfrm>
            <a:off x="152400" y="339179"/>
            <a:ext cx="1524000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Arial"/>
                <a:ea typeface="Arial"/>
                <a:cs typeface="Arial"/>
                <a:sym typeface="Arial"/>
              </a:rPr>
              <a:t>SOLUTION AND ITS VALUE PROPOSITION</a:t>
            </a:r>
            <a:endParaRPr sz="4400">
              <a:solidFill>
                <a:schemeClr val="lt1"/>
              </a:solidFill>
              <a:latin typeface="Arial"/>
              <a:ea typeface="Arial"/>
              <a:cs typeface="Arial"/>
              <a:sym typeface="Arial"/>
            </a:endParaRPr>
          </a:p>
        </p:txBody>
      </p:sp>
      <p:sp>
        <p:nvSpPr>
          <p:cNvPr id="158" name="Google Shape;158;p7"/>
          <p:cNvSpPr txBox="1"/>
          <p:nvPr/>
        </p:nvSpPr>
        <p:spPr>
          <a:xfrm>
            <a:off x="685800" y="1638300"/>
            <a:ext cx="17068800" cy="8894743"/>
          </a:xfrm>
          <a:prstGeom prst="rect">
            <a:avLst/>
          </a:prstGeom>
          <a:noFill/>
          <a:ln>
            <a:noFill/>
          </a:ln>
        </p:spPr>
        <p:txBody>
          <a:bodyPr anchorCtr="0" anchor="t" bIns="45700" lIns="91425" spcFirstLastPara="1" rIns="91425" wrap="square" tIns="45700">
            <a:spAutoFit/>
          </a:bodyPr>
          <a:lstStyle/>
          <a:p>
            <a:pPr indent="-228600" lvl="0" marL="228600" marR="0" rtl="0" algn="l">
              <a:lnSpc>
                <a:spcPct val="12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Our solution offers a comprehensive approach to address the pressing concerns related to keylogging threats, providing robust security measures and advanced capabilities to safeguard sensitive information.</a:t>
            </a:r>
            <a:endParaRPr/>
          </a:p>
          <a:p>
            <a:pPr indent="0" lvl="0" marL="0" marR="0" rtl="0" algn="l">
              <a:lnSpc>
                <a:spcPct val="120000"/>
              </a:lnSpc>
              <a:spcBef>
                <a:spcPts val="1000"/>
              </a:spcBef>
              <a:spcAft>
                <a:spcPts val="0"/>
              </a:spcAft>
              <a:buClr>
                <a:schemeClr val="lt1"/>
              </a:buClr>
              <a:buSzPts val="2800"/>
              <a:buFont typeface="Calibri"/>
              <a:buNone/>
            </a:pPr>
            <a:r>
              <a:rPr b="1" lang="en-US" sz="2800">
                <a:solidFill>
                  <a:schemeClr val="dk1"/>
                </a:solidFill>
                <a:latin typeface="Calibri"/>
                <a:ea typeface="Calibri"/>
                <a:cs typeface="Calibri"/>
                <a:sym typeface="Calibri"/>
              </a:rPr>
              <a:t>Value Proposition:</a:t>
            </a:r>
            <a:endParaRPr sz="2800">
              <a:solidFill>
                <a:schemeClr val="dk1"/>
              </a:solidFill>
              <a:latin typeface="Calibri"/>
              <a:ea typeface="Calibri"/>
              <a:cs typeface="Calibri"/>
              <a:sym typeface="Calibri"/>
            </a:endParaRPr>
          </a:p>
          <a:p>
            <a:pPr indent="-228600" lvl="0" marL="228600" marR="0" rtl="0" algn="l">
              <a:lnSpc>
                <a:spcPct val="120000"/>
              </a:lnSpc>
              <a:spcBef>
                <a:spcPts val="1000"/>
              </a:spcBef>
              <a:spcAft>
                <a:spcPts val="0"/>
              </a:spcAft>
              <a:buClr>
                <a:schemeClr val="lt1"/>
              </a:buClr>
              <a:buSzPts val="2800"/>
              <a:buFont typeface="Calibri"/>
              <a:buChar char="•"/>
            </a:pPr>
            <a:r>
              <a:rPr b="1" lang="en-US" sz="2800">
                <a:solidFill>
                  <a:schemeClr val="dk1"/>
                </a:solidFill>
                <a:latin typeface="Calibri"/>
                <a:ea typeface="Calibri"/>
                <a:cs typeface="Calibri"/>
                <a:sym typeface="Calibri"/>
              </a:rPr>
              <a:t>Enhanced Data Security</a:t>
            </a:r>
            <a:r>
              <a:rPr lang="en-US" sz="2800">
                <a:solidFill>
                  <a:srgbClr val="ECECEC"/>
                </a:solidFill>
                <a:latin typeface="Calibri"/>
                <a:ea typeface="Calibri"/>
                <a:cs typeface="Calibri"/>
                <a:sym typeface="Calibri"/>
              </a:rPr>
              <a:t>: Our solution offers robust security measures to protect sensitive information from keylogging threats, enhancing data security and safeguarding against unauthorized access and exploitation.</a:t>
            </a:r>
            <a:endParaRPr sz="2800">
              <a:solidFill>
                <a:schemeClr val="dk1"/>
              </a:solidFill>
              <a:latin typeface="Calibri"/>
              <a:ea typeface="Calibri"/>
              <a:cs typeface="Calibri"/>
              <a:sym typeface="Calibri"/>
            </a:endParaRPr>
          </a:p>
          <a:p>
            <a:pPr indent="-228600" lvl="0" marL="228600" marR="0" rtl="0" algn="l">
              <a:lnSpc>
                <a:spcPct val="120000"/>
              </a:lnSpc>
              <a:spcBef>
                <a:spcPts val="1000"/>
              </a:spcBef>
              <a:spcAft>
                <a:spcPts val="0"/>
              </a:spcAft>
              <a:buClr>
                <a:schemeClr val="lt1"/>
              </a:buClr>
              <a:buSzPts val="2800"/>
              <a:buFont typeface="Calibri"/>
              <a:buChar char="•"/>
            </a:pPr>
            <a:r>
              <a:rPr b="1" lang="en-US" sz="2800">
                <a:solidFill>
                  <a:schemeClr val="dk1"/>
                </a:solidFill>
                <a:latin typeface="Calibri"/>
                <a:ea typeface="Calibri"/>
                <a:cs typeface="Calibri"/>
                <a:sym typeface="Calibri"/>
              </a:rPr>
              <a:t>Real-Time Threat Detection</a:t>
            </a:r>
            <a:r>
              <a:rPr lang="en-US" sz="2800">
                <a:solidFill>
                  <a:srgbClr val="ECECEC"/>
                </a:solidFill>
                <a:latin typeface="Calibri"/>
                <a:ea typeface="Calibri"/>
                <a:cs typeface="Calibri"/>
                <a:sym typeface="Calibri"/>
              </a:rPr>
              <a:t>: With real-time detection and prevention capabilities, our solution promptly identifies and mitigates keylogging activities, minimizing the risk of data breaches and cyber attacks.</a:t>
            </a:r>
            <a:endParaRPr sz="2800">
              <a:solidFill>
                <a:schemeClr val="dk1"/>
              </a:solidFill>
              <a:latin typeface="Calibri"/>
              <a:ea typeface="Calibri"/>
              <a:cs typeface="Calibri"/>
              <a:sym typeface="Calibri"/>
            </a:endParaRPr>
          </a:p>
          <a:p>
            <a:pPr indent="-228600" lvl="0" marL="228600" marR="0" rtl="0" algn="l">
              <a:lnSpc>
                <a:spcPct val="120000"/>
              </a:lnSpc>
              <a:spcBef>
                <a:spcPts val="1000"/>
              </a:spcBef>
              <a:spcAft>
                <a:spcPts val="0"/>
              </a:spcAft>
              <a:buClr>
                <a:schemeClr val="lt1"/>
              </a:buClr>
              <a:buSzPts val="2800"/>
              <a:buFont typeface="Calibri"/>
              <a:buChar char="•"/>
            </a:pPr>
            <a:r>
              <a:rPr b="1" lang="en-US" sz="2800">
                <a:solidFill>
                  <a:schemeClr val="dk1"/>
                </a:solidFill>
                <a:latin typeface="Calibri"/>
                <a:ea typeface="Calibri"/>
                <a:cs typeface="Calibri"/>
                <a:sym typeface="Calibri"/>
              </a:rPr>
              <a:t>User-Friendly Experience</a:t>
            </a:r>
            <a:r>
              <a:rPr lang="en-US" sz="2800">
                <a:solidFill>
                  <a:srgbClr val="ECECEC"/>
                </a:solidFill>
                <a:latin typeface="Calibri"/>
                <a:ea typeface="Calibri"/>
                <a:cs typeface="Calibri"/>
                <a:sym typeface="Calibri"/>
              </a:rPr>
              <a:t>: Our intuitive user interface and easy deployment ensure a seamless user experience, empowering users to manage and monitor the keylogger and security measures effortlessly.</a:t>
            </a:r>
            <a:endParaRPr sz="2800">
              <a:solidFill>
                <a:schemeClr val="dk1"/>
              </a:solidFill>
              <a:latin typeface="Calibri"/>
              <a:ea typeface="Calibri"/>
              <a:cs typeface="Calibri"/>
              <a:sym typeface="Calibri"/>
            </a:endParaRPr>
          </a:p>
          <a:p>
            <a:pPr indent="-228600" lvl="0" marL="228600" marR="0" rtl="0" algn="l">
              <a:lnSpc>
                <a:spcPct val="120000"/>
              </a:lnSpc>
              <a:spcBef>
                <a:spcPts val="1000"/>
              </a:spcBef>
              <a:spcAft>
                <a:spcPts val="0"/>
              </a:spcAft>
              <a:buClr>
                <a:schemeClr val="lt1"/>
              </a:buClr>
              <a:buSzPts val="2800"/>
              <a:buFont typeface="Calibri"/>
              <a:buChar char="•"/>
            </a:pPr>
            <a:r>
              <a:rPr b="1" lang="en-US" sz="2800">
                <a:solidFill>
                  <a:schemeClr val="dk1"/>
                </a:solidFill>
                <a:latin typeface="Calibri"/>
                <a:ea typeface="Calibri"/>
                <a:cs typeface="Calibri"/>
                <a:sym typeface="Calibri"/>
              </a:rPr>
              <a:t>Cross-Platform Compatibility</a:t>
            </a:r>
            <a:r>
              <a:rPr lang="en-US" sz="2800">
                <a:solidFill>
                  <a:srgbClr val="ECECEC"/>
                </a:solidFill>
                <a:latin typeface="Calibri"/>
                <a:ea typeface="Calibri"/>
                <a:cs typeface="Calibri"/>
                <a:sym typeface="Calibri"/>
              </a:rPr>
              <a:t>: Our solution's compatibility with multiple platforms ensures flexibility and accessibility, allowing users to deploy it across diverse environments and systems, maximizing its effectiveness and usability.</a:t>
            </a:r>
            <a:endParaRPr sz="2800">
              <a:solidFill>
                <a:schemeClr val="dk1"/>
              </a:solidFill>
              <a:latin typeface="Calibri"/>
              <a:ea typeface="Calibri"/>
              <a:cs typeface="Calibri"/>
              <a:sym typeface="Calibri"/>
            </a:endParaRPr>
          </a:p>
          <a:p>
            <a:pPr indent="-228600" lvl="0" marL="228600" marR="0" rtl="0" algn="l">
              <a:lnSpc>
                <a:spcPct val="120000"/>
              </a:lnSpc>
              <a:spcBef>
                <a:spcPts val="1000"/>
              </a:spcBef>
              <a:spcAft>
                <a:spcPts val="0"/>
              </a:spcAft>
              <a:buClr>
                <a:schemeClr val="lt1"/>
              </a:buClr>
              <a:buSzPts val="2800"/>
              <a:buFont typeface="Calibri"/>
              <a:buChar char="•"/>
            </a:pPr>
            <a:r>
              <a:rPr b="1" lang="en-US" sz="2800">
                <a:solidFill>
                  <a:schemeClr val="dk1"/>
                </a:solidFill>
                <a:latin typeface="Calibri"/>
                <a:ea typeface="Calibri"/>
                <a:cs typeface="Calibri"/>
                <a:sym typeface="Calibri"/>
              </a:rPr>
              <a:t>Privacy and Confidentiality</a:t>
            </a:r>
            <a:r>
              <a:rPr lang="en-US" sz="2800">
                <a:solidFill>
                  <a:srgbClr val="ECECEC"/>
                </a:solidFill>
                <a:latin typeface="Calibri"/>
                <a:ea typeface="Calibri"/>
                <a:cs typeface="Calibri"/>
                <a:sym typeface="Calibri"/>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p:nvPr/>
        </p:nvSpPr>
        <p:spPr>
          <a:xfrm>
            <a:off x="2998020" y="1490098"/>
            <a:ext cx="14791989" cy="41152"/>
          </a:xfrm>
          <a:prstGeom prst="rect">
            <a:avLst/>
          </a:prstGeom>
          <a:solidFill>
            <a:srgbClr val="624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4998586" y="1287130"/>
            <a:ext cx="351960" cy="368752"/>
          </a:xfrm>
          <a:custGeom>
            <a:rect b="b" l="l" r="r" t="t"/>
            <a:pathLst>
              <a:path extrusionOk="0"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10042054" y="1305721"/>
            <a:ext cx="351960" cy="368752"/>
          </a:xfrm>
          <a:custGeom>
            <a:rect b="b" l="l" r="r" t="t"/>
            <a:pathLst>
              <a:path extrusionOk="0"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16200442" y="1346873"/>
            <a:ext cx="351960" cy="368752"/>
          </a:xfrm>
          <a:custGeom>
            <a:rect b="b" l="l" r="r" t="t"/>
            <a:pathLst>
              <a:path extrusionOk="0"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234463" y="0"/>
            <a:ext cx="2265183" cy="10287000"/>
          </a:xfrm>
          <a:custGeom>
            <a:rect b="b" l="l" r="r" t="t"/>
            <a:pathLst>
              <a:path extrusionOk="0" h="10287000" w="2265183">
                <a:moveTo>
                  <a:pt x="0" y="0"/>
                </a:moveTo>
                <a:lnTo>
                  <a:pt x="2265184" y="0"/>
                </a:lnTo>
                <a:lnTo>
                  <a:pt x="2265184" y="10287000"/>
                </a:lnTo>
                <a:lnTo>
                  <a:pt x="0" y="10287000"/>
                </a:lnTo>
                <a:lnTo>
                  <a:pt x="0" y="0"/>
                </a:lnTo>
                <a:close/>
              </a:path>
            </a:pathLst>
          </a:custGeom>
          <a:blipFill rotWithShape="1">
            <a:blip r:embed="rId3">
              <a:alphaModFix/>
            </a:blip>
            <a:stretch>
              <a:fillRect b="0" l="-481779" r="-99373" t="0"/>
            </a:stretch>
          </a:blipFill>
          <a:ln>
            <a:noFill/>
          </a:ln>
        </p:spPr>
      </p:sp>
      <p:grpSp>
        <p:nvGrpSpPr>
          <p:cNvPr id="168" name="Google Shape;168;p8"/>
          <p:cNvGrpSpPr/>
          <p:nvPr/>
        </p:nvGrpSpPr>
        <p:grpSpPr>
          <a:xfrm>
            <a:off x="3104757" y="5805360"/>
            <a:ext cx="3799243" cy="1174790"/>
            <a:chOff x="0" y="-9525"/>
            <a:chExt cx="5065658" cy="1566386"/>
          </a:xfrm>
        </p:grpSpPr>
        <p:sp>
          <p:nvSpPr>
            <p:cNvPr id="169" name="Google Shape;169;p8"/>
            <p:cNvSpPr txBox="1"/>
            <p:nvPr/>
          </p:nvSpPr>
          <p:spPr>
            <a:xfrm>
              <a:off x="0" y="-9525"/>
              <a:ext cx="5065658" cy="651289"/>
            </a:xfrm>
            <a:prstGeom prst="rect">
              <a:avLst/>
            </a:prstGeom>
            <a:noFill/>
            <a:ln>
              <a:noFill/>
            </a:ln>
          </p:spPr>
          <p:txBody>
            <a:bodyPr anchorCtr="0" anchor="t" bIns="0" lIns="0" spcFirstLastPara="1" rIns="0" wrap="square" tIns="0">
              <a:spAutoFit/>
            </a:bodyPr>
            <a:lstStyle/>
            <a:p>
              <a:pPr indent="0" lvl="0" marL="0" marR="0" rtl="0" algn="ctr">
                <a:lnSpc>
                  <a:spcPct val="120006"/>
                </a:lnSpc>
                <a:spcBef>
                  <a:spcPts val="0"/>
                </a:spcBef>
                <a:spcAft>
                  <a:spcPts val="0"/>
                </a:spcAft>
                <a:buNone/>
              </a:pPr>
              <a:r>
                <a:t/>
              </a:r>
              <a:endParaRPr sz="3199">
                <a:solidFill>
                  <a:srgbClr val="171717"/>
                </a:solidFill>
                <a:latin typeface="Arial"/>
                <a:ea typeface="Arial"/>
                <a:cs typeface="Arial"/>
                <a:sym typeface="Arial"/>
              </a:endParaRPr>
            </a:p>
          </p:txBody>
        </p:sp>
        <p:sp>
          <p:nvSpPr>
            <p:cNvPr id="170" name="Google Shape;170;p8"/>
            <p:cNvSpPr txBox="1"/>
            <p:nvPr/>
          </p:nvSpPr>
          <p:spPr>
            <a:xfrm>
              <a:off x="0" y="864449"/>
              <a:ext cx="5065658" cy="69241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000">
                  <a:solidFill>
                    <a:srgbClr val="171717"/>
                  </a:solidFill>
                  <a:latin typeface="Arial"/>
                  <a:ea typeface="Arial"/>
                  <a:cs typeface="Arial"/>
                  <a:sym typeface="Arial"/>
                </a:rPr>
                <a:t>.</a:t>
              </a:r>
              <a:endParaRPr/>
            </a:p>
          </p:txBody>
        </p:sp>
      </p:grpSp>
      <p:grpSp>
        <p:nvGrpSpPr>
          <p:cNvPr id="171" name="Google Shape;171;p8"/>
          <p:cNvGrpSpPr/>
          <p:nvPr/>
        </p:nvGrpSpPr>
        <p:grpSpPr>
          <a:xfrm>
            <a:off x="8318414" y="5805360"/>
            <a:ext cx="3799243" cy="1174790"/>
            <a:chOff x="0" y="-9525"/>
            <a:chExt cx="5065658" cy="1566386"/>
          </a:xfrm>
        </p:grpSpPr>
        <p:sp>
          <p:nvSpPr>
            <p:cNvPr id="172" name="Google Shape;172;p8"/>
            <p:cNvSpPr txBox="1"/>
            <p:nvPr/>
          </p:nvSpPr>
          <p:spPr>
            <a:xfrm>
              <a:off x="0" y="-9525"/>
              <a:ext cx="5065658" cy="651289"/>
            </a:xfrm>
            <a:prstGeom prst="rect">
              <a:avLst/>
            </a:prstGeom>
            <a:noFill/>
            <a:ln>
              <a:noFill/>
            </a:ln>
          </p:spPr>
          <p:txBody>
            <a:bodyPr anchorCtr="0" anchor="t" bIns="0" lIns="0" spcFirstLastPara="1" rIns="0" wrap="square" tIns="0">
              <a:spAutoFit/>
            </a:bodyPr>
            <a:lstStyle/>
            <a:p>
              <a:pPr indent="0" lvl="0" marL="0" marR="0" rtl="0" algn="ctr">
                <a:lnSpc>
                  <a:spcPct val="120006"/>
                </a:lnSpc>
                <a:spcBef>
                  <a:spcPts val="0"/>
                </a:spcBef>
                <a:spcAft>
                  <a:spcPts val="0"/>
                </a:spcAft>
                <a:buNone/>
              </a:pPr>
              <a:r>
                <a:t/>
              </a:r>
              <a:endParaRPr sz="3199">
                <a:solidFill>
                  <a:srgbClr val="171717"/>
                </a:solidFill>
                <a:latin typeface="Arial"/>
                <a:ea typeface="Arial"/>
                <a:cs typeface="Arial"/>
                <a:sym typeface="Arial"/>
              </a:endParaRPr>
            </a:p>
          </p:txBody>
        </p:sp>
        <p:sp>
          <p:nvSpPr>
            <p:cNvPr id="173" name="Google Shape;173;p8"/>
            <p:cNvSpPr txBox="1"/>
            <p:nvPr/>
          </p:nvSpPr>
          <p:spPr>
            <a:xfrm>
              <a:off x="0" y="864449"/>
              <a:ext cx="5065658" cy="69241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3000">
                <a:solidFill>
                  <a:srgbClr val="171717"/>
                </a:solidFill>
                <a:latin typeface="Arial"/>
                <a:ea typeface="Arial"/>
                <a:cs typeface="Arial"/>
                <a:sym typeface="Arial"/>
              </a:endParaRPr>
            </a:p>
          </p:txBody>
        </p:sp>
      </p:grpSp>
      <p:grpSp>
        <p:nvGrpSpPr>
          <p:cNvPr id="174" name="Google Shape;174;p8"/>
          <p:cNvGrpSpPr/>
          <p:nvPr/>
        </p:nvGrpSpPr>
        <p:grpSpPr>
          <a:xfrm>
            <a:off x="13742772" y="5805360"/>
            <a:ext cx="3799243" cy="1174790"/>
            <a:chOff x="0" y="-9525"/>
            <a:chExt cx="5065658" cy="1566386"/>
          </a:xfrm>
        </p:grpSpPr>
        <p:sp>
          <p:nvSpPr>
            <p:cNvPr id="175" name="Google Shape;175;p8"/>
            <p:cNvSpPr txBox="1"/>
            <p:nvPr/>
          </p:nvSpPr>
          <p:spPr>
            <a:xfrm>
              <a:off x="0" y="-9525"/>
              <a:ext cx="5065658" cy="651289"/>
            </a:xfrm>
            <a:prstGeom prst="rect">
              <a:avLst/>
            </a:prstGeom>
            <a:noFill/>
            <a:ln>
              <a:noFill/>
            </a:ln>
          </p:spPr>
          <p:txBody>
            <a:bodyPr anchorCtr="0" anchor="t" bIns="0" lIns="0" spcFirstLastPara="1" rIns="0" wrap="square" tIns="0">
              <a:spAutoFit/>
            </a:bodyPr>
            <a:lstStyle/>
            <a:p>
              <a:pPr indent="0" lvl="0" marL="0" marR="0" rtl="0" algn="ctr">
                <a:lnSpc>
                  <a:spcPct val="120006"/>
                </a:lnSpc>
                <a:spcBef>
                  <a:spcPts val="0"/>
                </a:spcBef>
                <a:spcAft>
                  <a:spcPts val="0"/>
                </a:spcAft>
                <a:buNone/>
              </a:pPr>
              <a:r>
                <a:t/>
              </a:r>
              <a:endParaRPr sz="3199">
                <a:solidFill>
                  <a:srgbClr val="171717"/>
                </a:solidFill>
                <a:latin typeface="Arial"/>
                <a:ea typeface="Arial"/>
                <a:cs typeface="Arial"/>
                <a:sym typeface="Arial"/>
              </a:endParaRPr>
            </a:p>
          </p:txBody>
        </p:sp>
        <p:sp>
          <p:nvSpPr>
            <p:cNvPr id="176" name="Google Shape;176;p8"/>
            <p:cNvSpPr txBox="1"/>
            <p:nvPr/>
          </p:nvSpPr>
          <p:spPr>
            <a:xfrm>
              <a:off x="0" y="864449"/>
              <a:ext cx="5065658" cy="69241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3000">
                <a:solidFill>
                  <a:srgbClr val="171717"/>
                </a:solidFill>
                <a:latin typeface="Arial"/>
                <a:ea typeface="Arial"/>
                <a:cs typeface="Arial"/>
                <a:sym typeface="Arial"/>
              </a:endParaRPr>
            </a:p>
          </p:txBody>
        </p:sp>
      </p:grpSp>
      <p:sp>
        <p:nvSpPr>
          <p:cNvPr id="177" name="Google Shape;177;p8"/>
          <p:cNvSpPr txBox="1"/>
          <p:nvPr/>
        </p:nvSpPr>
        <p:spPr>
          <a:xfrm>
            <a:off x="2286000" y="495300"/>
            <a:ext cx="107442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Calibri"/>
                <a:ea typeface="Calibri"/>
                <a:cs typeface="Calibri"/>
                <a:sym typeface="Calibri"/>
              </a:rPr>
              <a:t>THE WOW IN THIS SOLUTION:</a:t>
            </a:r>
            <a:endParaRPr sz="4800">
              <a:solidFill>
                <a:schemeClr val="dk1"/>
              </a:solidFill>
              <a:latin typeface="Arial"/>
              <a:ea typeface="Arial"/>
              <a:cs typeface="Arial"/>
              <a:sym typeface="Arial"/>
            </a:endParaRPr>
          </a:p>
        </p:txBody>
      </p:sp>
      <p:sp>
        <p:nvSpPr>
          <p:cNvPr id="178" name="Google Shape;178;p8"/>
          <p:cNvSpPr txBox="1"/>
          <p:nvPr/>
        </p:nvSpPr>
        <p:spPr>
          <a:xfrm>
            <a:off x="2667000" y="2171700"/>
            <a:ext cx="15316200" cy="7475893"/>
          </a:xfrm>
          <a:prstGeom prst="rect">
            <a:avLst/>
          </a:prstGeom>
          <a:noFill/>
          <a:ln>
            <a:noFill/>
          </a:ln>
        </p:spPr>
        <p:txBody>
          <a:bodyPr anchorCtr="0" anchor="t" bIns="45700" lIns="91425" spcFirstLastPara="1" rIns="91425" wrap="square" tIns="45700">
            <a:spAutoFit/>
          </a:bodyPr>
          <a:lstStyle/>
          <a:p>
            <a:pPr indent="-228600" lvl="0" marL="228600" marR="0" rtl="0" algn="l">
              <a:lnSpc>
                <a:spcPct val="120000"/>
              </a:lnSpc>
              <a:spcBef>
                <a:spcPts val="0"/>
              </a:spcBef>
              <a:spcAft>
                <a:spcPts val="0"/>
              </a:spcAft>
              <a:buClr>
                <a:srgbClr val="ECECEC"/>
              </a:buClr>
              <a:buSzPts val="1300"/>
              <a:buFont typeface="Calibri"/>
              <a:buChar char="•"/>
            </a:pPr>
            <a:r>
              <a:rPr lang="en-US" sz="2800">
                <a:solidFill>
                  <a:schemeClr val="dk1"/>
                </a:solidFill>
                <a:latin typeface="Calibri"/>
                <a:ea typeface="Calibri"/>
                <a:cs typeface="Calibri"/>
                <a:sym typeface="Calibri"/>
              </a:rPr>
              <a:t>Our solution for keylogger detection and security implementation using Python goes beyond conventional approaches, offering several innovative features and capabilities that truly set it apart. The "wow" factor in our solution lies in its ability to:</a:t>
            </a:r>
            <a:endParaRPr/>
          </a:p>
          <a:p>
            <a:pPr indent="-228600" lvl="0" marL="228600" marR="0" rtl="0" algn="l">
              <a:lnSpc>
                <a:spcPct val="120000"/>
              </a:lnSpc>
              <a:spcBef>
                <a:spcPts val="1000"/>
              </a:spcBef>
              <a:spcAft>
                <a:spcPts val="0"/>
              </a:spcAft>
              <a:buClr>
                <a:schemeClr val="lt1"/>
              </a:buClr>
              <a:buSzPts val="1300"/>
              <a:buFont typeface="Calibri"/>
              <a:buChar char="•"/>
            </a:pPr>
            <a:r>
              <a:rPr b="1" lang="en-US" sz="2800">
                <a:solidFill>
                  <a:schemeClr val="dk1"/>
                </a:solidFill>
                <a:latin typeface="Calibri"/>
                <a:ea typeface="Calibri"/>
                <a:cs typeface="Calibri"/>
                <a:sym typeface="Calibri"/>
              </a:rPr>
              <a:t>Advanced Threat Detection and Prevention</a:t>
            </a:r>
            <a:r>
              <a:rPr lang="en-US" sz="2800">
                <a:solidFill>
                  <a:schemeClr val="dk1"/>
                </a:solidFill>
                <a:latin typeface="Calibri"/>
                <a:ea typeface="Calibri"/>
                <a:cs typeface="Calibri"/>
                <a:sym typeface="Calibri"/>
              </a:rPr>
              <a:t>:</a:t>
            </a:r>
            <a:endParaRPr/>
          </a:p>
          <a:p>
            <a:pPr indent="-228600" lvl="1" marL="457200" marR="0" rtl="0" algn="l">
              <a:lnSpc>
                <a:spcPct val="120000"/>
              </a:lnSpc>
              <a:spcBef>
                <a:spcPts val="500"/>
              </a:spcBef>
              <a:spcAft>
                <a:spcPts val="0"/>
              </a:spcAft>
              <a:buClr>
                <a:srgbClr val="ECECEC"/>
              </a:buClr>
              <a:buSzPts val="1300"/>
              <a:buFont typeface="Arial"/>
              <a:buChar char="+"/>
            </a:pPr>
            <a:r>
              <a:rPr b="0" i="0" lang="en-US" sz="2800" u="none" cap="none" strike="noStrike">
                <a:solidFill>
                  <a:schemeClr val="dk1"/>
                </a:solidFill>
                <a:latin typeface="Calibri"/>
                <a:ea typeface="Calibri"/>
                <a:cs typeface="Calibri"/>
                <a:sym typeface="Calibri"/>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endParaRPr/>
          </a:p>
          <a:p>
            <a:pPr indent="-228600" lvl="0" marL="228600" marR="0" rtl="0" algn="l">
              <a:lnSpc>
                <a:spcPct val="120000"/>
              </a:lnSpc>
              <a:spcBef>
                <a:spcPts val="1000"/>
              </a:spcBef>
              <a:spcAft>
                <a:spcPts val="0"/>
              </a:spcAft>
              <a:buClr>
                <a:schemeClr val="lt1"/>
              </a:buClr>
              <a:buSzPts val="1300"/>
              <a:buFont typeface="Calibri"/>
              <a:buChar char="•"/>
            </a:pPr>
            <a:r>
              <a:rPr b="1" lang="en-US" sz="2800">
                <a:solidFill>
                  <a:schemeClr val="dk1"/>
                </a:solidFill>
                <a:latin typeface="Calibri"/>
                <a:ea typeface="Calibri"/>
                <a:cs typeface="Calibri"/>
                <a:sym typeface="Calibri"/>
              </a:rPr>
              <a:t>Intelligent Behavioral Analysis</a:t>
            </a:r>
            <a:r>
              <a:rPr lang="en-US" sz="2800">
                <a:solidFill>
                  <a:schemeClr val="dk1"/>
                </a:solidFill>
                <a:latin typeface="Calibri"/>
                <a:ea typeface="Calibri"/>
                <a:cs typeface="Calibri"/>
                <a:sym typeface="Calibri"/>
              </a:rPr>
              <a:t>:</a:t>
            </a:r>
            <a:endParaRPr/>
          </a:p>
          <a:p>
            <a:pPr indent="-228600" lvl="1" marL="457200" marR="0" rtl="0" algn="l">
              <a:lnSpc>
                <a:spcPct val="120000"/>
              </a:lnSpc>
              <a:spcBef>
                <a:spcPts val="500"/>
              </a:spcBef>
              <a:spcAft>
                <a:spcPts val="0"/>
              </a:spcAft>
              <a:buClr>
                <a:srgbClr val="ECECEC"/>
              </a:buClr>
              <a:buSzPts val="1300"/>
              <a:buFont typeface="Arial"/>
              <a:buChar char="+"/>
            </a:pPr>
            <a:r>
              <a:rPr b="0" i="0" lang="en-US" sz="2800" u="none" cap="none" strike="noStrike">
                <a:solidFill>
                  <a:schemeClr val="dk1"/>
                </a:solidFill>
                <a:latin typeface="Calibri"/>
                <a:ea typeface="Calibri"/>
                <a:cs typeface="Calibri"/>
                <a:sym typeface="Calibri"/>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nvSpPr>
        <p:spPr>
          <a:xfrm>
            <a:off x="838200" y="1409700"/>
            <a:ext cx="16230600" cy="5796459"/>
          </a:xfrm>
          <a:prstGeom prst="rect">
            <a:avLst/>
          </a:prstGeom>
          <a:noFill/>
          <a:ln>
            <a:noFill/>
          </a:ln>
        </p:spPr>
        <p:txBody>
          <a:bodyPr anchorCtr="0" anchor="t" bIns="45700" lIns="91425" spcFirstLastPara="1" rIns="91425" wrap="square" tIns="45700">
            <a:spAutoFit/>
          </a:bodyPr>
          <a:lstStyle/>
          <a:p>
            <a:pPr indent="-228600" lvl="0" marL="228600" marR="0" rtl="0" algn="l">
              <a:lnSpc>
                <a:spcPct val="120000"/>
              </a:lnSpc>
              <a:spcBef>
                <a:spcPts val="0"/>
              </a:spcBef>
              <a:spcAft>
                <a:spcPts val="0"/>
              </a:spcAft>
              <a:buClr>
                <a:schemeClr val="lt1"/>
              </a:buClr>
              <a:buSzPts val="1300"/>
              <a:buFont typeface="Calibri"/>
              <a:buChar char="•"/>
            </a:pPr>
            <a:r>
              <a:rPr b="1" lang="en-US" sz="2800">
                <a:solidFill>
                  <a:schemeClr val="dk1"/>
                </a:solidFill>
                <a:latin typeface="Calibri"/>
                <a:ea typeface="Calibri"/>
                <a:cs typeface="Calibri"/>
                <a:sym typeface="Calibri"/>
              </a:rPr>
              <a:t>Adaptive Security Measures</a:t>
            </a:r>
            <a:r>
              <a:rPr lang="en-US" sz="2800">
                <a:solidFill>
                  <a:schemeClr val="dk1"/>
                </a:solidFill>
                <a:latin typeface="Calibri"/>
                <a:ea typeface="Calibri"/>
                <a:cs typeface="Calibri"/>
                <a:sym typeface="Calibri"/>
              </a:rPr>
              <a:t>:</a:t>
            </a:r>
            <a:endParaRPr/>
          </a:p>
          <a:p>
            <a:pPr indent="-228600" lvl="1" marL="457200" marR="0" rtl="0" algn="l">
              <a:lnSpc>
                <a:spcPct val="120000"/>
              </a:lnSpc>
              <a:spcBef>
                <a:spcPts val="500"/>
              </a:spcBef>
              <a:spcAft>
                <a:spcPts val="0"/>
              </a:spcAft>
              <a:buClr>
                <a:srgbClr val="ECECEC"/>
              </a:buClr>
              <a:buSzPts val="1300"/>
              <a:buFont typeface="Arial"/>
              <a:buChar char="+"/>
            </a:pPr>
            <a:r>
              <a:rPr b="0" i="0" lang="en-US" sz="2800" u="none" cap="none" strike="noStrike">
                <a:solidFill>
                  <a:schemeClr val="dk1"/>
                </a:solidFill>
                <a:latin typeface="Calibri"/>
                <a:ea typeface="Calibri"/>
                <a:cs typeface="Calibri"/>
                <a:sym typeface="Calibri"/>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a:p>
          <a:p>
            <a:pPr indent="-228600" lvl="0" marL="228600" marR="0" rtl="0" algn="l">
              <a:lnSpc>
                <a:spcPct val="120000"/>
              </a:lnSpc>
              <a:spcBef>
                <a:spcPts val="1000"/>
              </a:spcBef>
              <a:spcAft>
                <a:spcPts val="0"/>
              </a:spcAft>
              <a:buClr>
                <a:schemeClr val="lt1"/>
              </a:buClr>
              <a:buSzPts val="1300"/>
              <a:buFont typeface="Calibri"/>
              <a:buChar char="•"/>
            </a:pPr>
            <a:r>
              <a:rPr b="1" lang="en-US" sz="2800">
                <a:solidFill>
                  <a:schemeClr val="dk1"/>
                </a:solidFill>
                <a:latin typeface="Calibri"/>
                <a:ea typeface="Calibri"/>
                <a:cs typeface="Calibri"/>
                <a:sym typeface="Calibri"/>
              </a:rPr>
              <a:t>Stealthy Operation and Evasion Techniques</a:t>
            </a:r>
            <a:r>
              <a:rPr lang="en-US" sz="2800">
                <a:solidFill>
                  <a:schemeClr val="dk1"/>
                </a:solidFill>
                <a:latin typeface="Calibri"/>
                <a:ea typeface="Calibri"/>
                <a:cs typeface="Calibri"/>
                <a:sym typeface="Calibri"/>
              </a:rPr>
              <a:t>:</a:t>
            </a:r>
            <a:endParaRPr/>
          </a:p>
          <a:p>
            <a:pPr indent="-228600" lvl="1" marL="457200" marR="0" rtl="0" algn="l">
              <a:lnSpc>
                <a:spcPct val="120000"/>
              </a:lnSpc>
              <a:spcBef>
                <a:spcPts val="500"/>
              </a:spcBef>
              <a:spcAft>
                <a:spcPts val="0"/>
              </a:spcAft>
              <a:buClr>
                <a:srgbClr val="ECECEC"/>
              </a:buClr>
              <a:buSzPts val="1300"/>
              <a:buFont typeface="Arial"/>
              <a:buChar char="+"/>
            </a:pPr>
            <a:r>
              <a:rPr b="0" i="0" lang="en-US" sz="2800" u="none" cap="none" strike="noStrike">
                <a:solidFill>
                  <a:schemeClr val="dk1"/>
                </a:solidFill>
                <a:latin typeface="Calibri"/>
                <a:ea typeface="Calibri"/>
                <a:cs typeface="Calibri"/>
                <a:sym typeface="Calibri"/>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