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Proxima Nova"/>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d8c03642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d8c03642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d8c03642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d8c03642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d8c03642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d8c03642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e63c49d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e63c49d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e63c49d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e63c49d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d8c03642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d8c03642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8c03642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d8c03642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e63c49de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e63c49d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d8c036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d8c036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d8c03642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d8c03642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d8c03642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d8c03642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d8c03642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d8c03642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d8c03642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d8c03642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96fb0b0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96fb0b0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d8c03642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d8c03642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d8c03642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d8c03642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mandeebot/DiamondsPrediction"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aysca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bot-mandieng/" TargetMode="External"/><Relationship Id="rId4" Type="http://schemas.openxmlformats.org/officeDocument/2006/relationships/image" Target="../media/image9.png"/><Relationship Id="rId10" Type="http://schemas.openxmlformats.org/officeDocument/2006/relationships/hyperlink" Target="https://github.com/mandeebot" TargetMode="External"/><Relationship Id="rId9" Type="http://schemas.openxmlformats.org/officeDocument/2006/relationships/image" Target="../media/image8.png"/><Relationship Id="rId5" Type="http://schemas.openxmlformats.org/officeDocument/2006/relationships/hyperlink" Target="https://www.facebook.com/mandiengbot" TargetMode="External"/><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hyperlink" Target="https://twitter.com/MandiengB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0" y="-130550"/>
            <a:ext cx="9144001" cy="5143501"/>
          </a:xfrm>
          <a:prstGeom prst="rect">
            <a:avLst/>
          </a:prstGeom>
          <a:noFill/>
          <a:ln>
            <a:noFill/>
          </a:ln>
        </p:spPr>
      </p:pic>
      <p:sp>
        <p:nvSpPr>
          <p:cNvPr id="87" name="Google Shape;87;p13"/>
          <p:cNvSpPr/>
          <p:nvPr/>
        </p:nvSpPr>
        <p:spPr>
          <a:xfrm>
            <a:off x="770225" y="613575"/>
            <a:ext cx="5404500" cy="6528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ph type="ctrTitle"/>
          </p:nvPr>
        </p:nvSpPr>
        <p:spPr>
          <a:xfrm>
            <a:off x="686025" y="574425"/>
            <a:ext cx="5889300" cy="73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PREDICTIVE ANALYTICS</a:t>
            </a:r>
            <a:endParaRPr>
              <a:solidFill>
                <a:srgbClr val="FFFFFF"/>
              </a:solidFill>
            </a:endParaRPr>
          </a:p>
        </p:txBody>
      </p:sp>
      <p:sp>
        <p:nvSpPr>
          <p:cNvPr id="89" name="Google Shape;89;p13"/>
          <p:cNvSpPr/>
          <p:nvPr/>
        </p:nvSpPr>
        <p:spPr>
          <a:xfrm>
            <a:off x="2162800" y="3145300"/>
            <a:ext cx="6074700" cy="1170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rPr>
              <a:t>Solvin</a:t>
            </a:r>
            <a:r>
              <a:rPr lang="en" sz="2200">
                <a:solidFill>
                  <a:srgbClr val="FFFFFF"/>
                </a:solidFill>
              </a:rPr>
              <a:t>g Real Life Problems using Data Science</a:t>
            </a:r>
            <a:endParaRPr sz="2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51" name="Google Shape;151;p22"/>
          <p:cNvSpPr txBox="1"/>
          <p:nvPr>
            <p:ph idx="1" type="body"/>
          </p:nvPr>
        </p:nvSpPr>
        <p:spPr>
          <a:xfrm>
            <a:off x="417750" y="1774075"/>
            <a:ext cx="8459400" cy="319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602">
                <a:solidFill>
                  <a:srgbClr val="000000"/>
                </a:solidFill>
              </a:rPr>
              <a:t>STEP 1:  </a:t>
            </a:r>
            <a:r>
              <a:rPr lang="en" sz="1602">
                <a:solidFill>
                  <a:srgbClr val="000000"/>
                </a:solidFill>
              </a:rPr>
              <a:t>There are two data sets, diamonds.csv which contains the data used to build the regression model and new_diamonds.csv which contains the data for the diamonds the company will like to purchase. Both datasets contains carat, cut and clarity data for each diamond. Only diamonds.csv </a:t>
            </a:r>
            <a:r>
              <a:rPr lang="en" sz="1602">
                <a:solidFill>
                  <a:srgbClr val="000000"/>
                </a:solidFill>
              </a:rPr>
              <a:t>dataset</a:t>
            </a:r>
            <a:r>
              <a:rPr lang="en" sz="1602">
                <a:solidFill>
                  <a:srgbClr val="000000"/>
                </a:solidFill>
              </a:rPr>
              <a:t> has the prices(our target label). You will be predicting the prices for the new_diamonds.csv dataset.</a:t>
            </a:r>
            <a:endParaRPr sz="1602">
              <a:solidFill>
                <a:srgbClr val="000000"/>
              </a:solidFill>
            </a:endParaRPr>
          </a:p>
          <a:p>
            <a:pPr indent="-330358" lvl="0" marL="457200" rtl="0" algn="l">
              <a:lnSpc>
                <a:spcPct val="95000"/>
              </a:lnSpc>
              <a:spcBef>
                <a:spcPts val="1200"/>
              </a:spcBef>
              <a:spcAft>
                <a:spcPts val="0"/>
              </a:spcAft>
              <a:buClr>
                <a:srgbClr val="000000"/>
              </a:buClr>
              <a:buSzPts val="1603"/>
              <a:buAutoNum type="arabicPeriod"/>
            </a:pPr>
            <a:r>
              <a:rPr b="1" lang="en" sz="1602">
                <a:solidFill>
                  <a:srgbClr val="000000"/>
                </a:solidFill>
              </a:rPr>
              <a:t>Carat</a:t>
            </a:r>
            <a:r>
              <a:rPr lang="en" sz="1602">
                <a:solidFill>
                  <a:srgbClr val="000000"/>
                </a:solidFill>
              </a:rPr>
              <a:t> represents the </a:t>
            </a:r>
            <a:r>
              <a:rPr lang="en" sz="1602">
                <a:solidFill>
                  <a:srgbClr val="000000"/>
                </a:solidFill>
              </a:rPr>
              <a:t>weight</a:t>
            </a:r>
            <a:r>
              <a:rPr lang="en" sz="1602">
                <a:solidFill>
                  <a:srgbClr val="000000"/>
                </a:solidFill>
              </a:rPr>
              <a:t> of the diamond and is a numerical variable</a:t>
            </a:r>
            <a:endParaRPr sz="1602">
              <a:solidFill>
                <a:srgbClr val="000000"/>
              </a:solidFill>
            </a:endParaRPr>
          </a:p>
          <a:p>
            <a:pPr indent="-330358" lvl="0" marL="457200" rtl="0" algn="l">
              <a:lnSpc>
                <a:spcPct val="95000"/>
              </a:lnSpc>
              <a:spcBef>
                <a:spcPts val="0"/>
              </a:spcBef>
              <a:spcAft>
                <a:spcPts val="0"/>
              </a:spcAft>
              <a:buClr>
                <a:srgbClr val="000000"/>
              </a:buClr>
              <a:buSzPts val="1603"/>
              <a:buAutoNum type="arabicPeriod"/>
            </a:pPr>
            <a:r>
              <a:rPr b="1" lang="en" sz="1602">
                <a:solidFill>
                  <a:srgbClr val="000000"/>
                </a:solidFill>
              </a:rPr>
              <a:t>Cut</a:t>
            </a:r>
            <a:r>
              <a:rPr lang="en" sz="1602">
                <a:solidFill>
                  <a:srgbClr val="000000"/>
                </a:solidFill>
              </a:rPr>
              <a:t> represents the quality of the cut of the diamond, and falls into 5 </a:t>
            </a:r>
            <a:r>
              <a:rPr lang="en" sz="1602">
                <a:solidFill>
                  <a:srgbClr val="000000"/>
                </a:solidFill>
              </a:rPr>
              <a:t>categories</a:t>
            </a:r>
            <a:r>
              <a:rPr lang="en" sz="1602">
                <a:solidFill>
                  <a:srgbClr val="000000"/>
                </a:solidFill>
              </a:rPr>
              <a:t>: fair,good,very good, ideal and premium.</a:t>
            </a:r>
            <a:endParaRPr sz="1602">
              <a:solidFill>
                <a:srgbClr val="000000"/>
              </a:solidFill>
            </a:endParaRPr>
          </a:p>
          <a:p>
            <a:pPr indent="-330358" lvl="0" marL="457200" rtl="0" algn="l">
              <a:lnSpc>
                <a:spcPct val="95000"/>
              </a:lnSpc>
              <a:spcBef>
                <a:spcPts val="0"/>
              </a:spcBef>
              <a:spcAft>
                <a:spcPts val="0"/>
              </a:spcAft>
              <a:buClr>
                <a:srgbClr val="000000"/>
              </a:buClr>
              <a:buSzPts val="1603"/>
              <a:buAutoNum type="arabicPeriod"/>
            </a:pPr>
            <a:r>
              <a:rPr b="1" lang="en" sz="1602">
                <a:solidFill>
                  <a:srgbClr val="000000"/>
                </a:solidFill>
              </a:rPr>
              <a:t>Clarity</a:t>
            </a:r>
            <a:r>
              <a:rPr lang="en" sz="1602">
                <a:solidFill>
                  <a:srgbClr val="000000"/>
                </a:solidFill>
              </a:rPr>
              <a:t> represents the internal purity of the diamond and falls into 8 categories: l1,s12,s11,vs2,vs1,vvs2,vvs1 and 1f (in order from the </a:t>
            </a:r>
            <a:r>
              <a:rPr lang="en" sz="1602">
                <a:solidFill>
                  <a:srgbClr val="000000"/>
                </a:solidFill>
              </a:rPr>
              <a:t>least</a:t>
            </a:r>
            <a:r>
              <a:rPr lang="en" sz="1602">
                <a:solidFill>
                  <a:srgbClr val="000000"/>
                </a:solidFill>
              </a:rPr>
              <a:t> to the most pure)</a:t>
            </a:r>
            <a:endParaRPr sz="1602">
              <a:solidFill>
                <a:srgbClr val="000000"/>
              </a:solidFill>
            </a:endParaRPr>
          </a:p>
          <a:p>
            <a:pPr indent="-330358" lvl="0" marL="457200" rtl="0" algn="l">
              <a:lnSpc>
                <a:spcPct val="95000"/>
              </a:lnSpc>
              <a:spcBef>
                <a:spcPts val="0"/>
              </a:spcBef>
              <a:spcAft>
                <a:spcPts val="0"/>
              </a:spcAft>
              <a:buClr>
                <a:srgbClr val="000000"/>
              </a:buClr>
              <a:buSzPts val="1603"/>
              <a:buAutoNum type="arabicPeriod"/>
            </a:pPr>
            <a:r>
              <a:rPr b="1" lang="en" sz="1602">
                <a:solidFill>
                  <a:srgbClr val="000000"/>
                </a:solidFill>
              </a:rPr>
              <a:t>Color</a:t>
            </a:r>
            <a:r>
              <a:rPr lang="en" sz="1602">
                <a:solidFill>
                  <a:srgbClr val="000000"/>
                </a:solidFill>
              </a:rPr>
              <a:t> represents the color of the diamond, and it is rated D through j, with D being the most colorless (and valuable  and j being the most yellow. </a:t>
            </a:r>
            <a:endParaRPr sz="1602">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411">
                <a:solidFill>
                  <a:srgbClr val="000000"/>
                </a:solidFill>
                <a:latin typeface="Lato"/>
                <a:ea typeface="Lato"/>
                <a:cs typeface="Lato"/>
                <a:sym typeface="Lato"/>
              </a:rPr>
              <a:t>Review the business problem </a:t>
            </a:r>
            <a:endParaRPr sz="3711">
              <a:solidFill>
                <a:srgbClr val="000000"/>
              </a:solidFill>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rPr>
              <a:t>From t</a:t>
            </a:r>
            <a:r>
              <a:rPr lang="en" sz="1800">
                <a:solidFill>
                  <a:srgbClr val="000000"/>
                </a:solidFill>
              </a:rPr>
              <a:t>he Data, we have one data set with 50,000 diamonds with data on cut,clarity,color,carat weight and </a:t>
            </a:r>
            <a:r>
              <a:rPr lang="en" sz="1800">
                <a:solidFill>
                  <a:srgbClr val="000000"/>
                </a:solidFill>
              </a:rPr>
              <a:t>retail</a:t>
            </a:r>
            <a:r>
              <a:rPr lang="en" sz="1800">
                <a:solidFill>
                  <a:srgbClr val="000000"/>
                </a:solidFill>
              </a:rPr>
              <a:t> price. For this batch we have the same information , minsu the price.</a:t>
            </a:r>
            <a:endParaRPr sz="1800">
              <a:solidFill>
                <a:srgbClr val="000000"/>
              </a:solidFill>
            </a:endParaRPr>
          </a:p>
          <a:p>
            <a:pPr indent="0" lvl="0" marL="0" rtl="0" algn="l">
              <a:spcBef>
                <a:spcPts val="1200"/>
              </a:spcBef>
              <a:spcAft>
                <a:spcPts val="1200"/>
              </a:spcAft>
              <a:buNone/>
            </a:pPr>
            <a:r>
              <a:rPr lang="en" sz="1800">
                <a:solidFill>
                  <a:srgbClr val="000000"/>
                </a:solidFill>
              </a:rPr>
              <a:t> Ultimately, we want to recommend the bid price for the entire batch, which will be 70% of the sum of the predicted diamond prices.</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22450" y="2004450"/>
            <a:ext cx="7245300" cy="10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 AND MODEL BUILDING</a:t>
            </a:r>
            <a:endParaRPr/>
          </a:p>
        </p:txBody>
      </p:sp>
      <p:sp>
        <p:nvSpPr>
          <p:cNvPr id="163" name="Google Shape;163;p24"/>
          <p:cNvSpPr txBox="1"/>
          <p:nvPr/>
        </p:nvSpPr>
        <p:spPr>
          <a:xfrm>
            <a:off x="2402050" y="3106975"/>
            <a:ext cx="42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will be building a Linear Regression model</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t>
            </a:r>
            <a:endParaRPr/>
          </a:p>
        </p:txBody>
      </p:sp>
      <p:sp>
        <p:nvSpPr>
          <p:cNvPr id="169" name="Google Shape;169;p25"/>
          <p:cNvSpPr txBox="1"/>
          <p:nvPr>
            <p:ph idx="1" type="body"/>
          </p:nvPr>
        </p:nvSpPr>
        <p:spPr>
          <a:xfrm>
            <a:off x="430800" y="1775425"/>
            <a:ext cx="8420100" cy="31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Python libraries used;</a:t>
            </a:r>
            <a:endParaRPr b="1"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Sklearn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Jupyter notebook</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Pandas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Numpy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Matplotlib</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Seaborn</a:t>
            </a:r>
            <a:endParaRPr sz="1600">
              <a:solidFill>
                <a:srgbClr val="000000"/>
              </a:solidFill>
            </a:endParaRPr>
          </a:p>
          <a:p>
            <a:pPr indent="0" lvl="0" marL="0" rtl="0" algn="l">
              <a:spcBef>
                <a:spcPts val="1000"/>
              </a:spcBef>
              <a:spcAft>
                <a:spcPts val="1000"/>
              </a:spcAft>
              <a:buNone/>
            </a:pPr>
            <a:r>
              <a:rPr lang="en" sz="1600">
                <a:solidFill>
                  <a:srgbClr val="000000"/>
                </a:solidFill>
              </a:rPr>
              <a:t>Resources and full source code @ click link        </a:t>
            </a:r>
            <a:r>
              <a:rPr lang="en" sz="1600" u="sng">
                <a:solidFill>
                  <a:schemeClr val="hlink"/>
                </a:solidFill>
                <a:hlinkClick r:id="rId3"/>
              </a:rPr>
              <a:t>github</a:t>
            </a:r>
            <a:endParaRPr sz="1600">
              <a:solidFill>
                <a:srgbClr val="000000"/>
              </a:solidFill>
            </a:endParaRPr>
          </a:p>
        </p:txBody>
      </p:sp>
      <p:pic>
        <p:nvPicPr>
          <p:cNvPr id="170" name="Google Shape;170;p25"/>
          <p:cNvPicPr preferRelativeResize="0"/>
          <p:nvPr/>
        </p:nvPicPr>
        <p:blipFill>
          <a:blip r:embed="rId4">
            <a:alphaModFix/>
          </a:blip>
          <a:stretch>
            <a:fillRect/>
          </a:stretch>
        </p:blipFill>
        <p:spPr>
          <a:xfrm>
            <a:off x="4385175" y="4086075"/>
            <a:ext cx="339225" cy="33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to guide our analysis</a:t>
            </a:r>
            <a:endParaRPr/>
          </a:p>
        </p:txBody>
      </p:sp>
      <p:sp>
        <p:nvSpPr>
          <p:cNvPr id="176" name="Google Shape;176;p26"/>
          <p:cNvSpPr txBox="1"/>
          <p:nvPr>
            <p:ph idx="1" type="body"/>
          </p:nvPr>
        </p:nvSpPr>
        <p:spPr>
          <a:xfrm>
            <a:off x="339425" y="1853850"/>
            <a:ext cx="8668200" cy="31200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935"/>
              <a:buNone/>
            </a:pPr>
            <a:r>
              <a:rPr lang="en" sz="1711">
                <a:solidFill>
                  <a:srgbClr val="000000"/>
                </a:solidFill>
                <a:latin typeface="Arial"/>
                <a:ea typeface="Arial"/>
                <a:cs typeface="Arial"/>
                <a:sym typeface="Arial"/>
              </a:rPr>
              <a:t>We will use this questions as objectives to guide our analysis,</a:t>
            </a:r>
            <a:endParaRPr sz="1711">
              <a:solidFill>
                <a:srgbClr val="000000"/>
              </a:solidFill>
              <a:latin typeface="Arial"/>
              <a:ea typeface="Arial"/>
              <a:cs typeface="Arial"/>
              <a:sym typeface="Arial"/>
            </a:endParaRPr>
          </a:p>
          <a:p>
            <a:pPr indent="0" lvl="0" marL="0" rtl="0" algn="l">
              <a:lnSpc>
                <a:spcPct val="75000"/>
              </a:lnSpc>
              <a:spcBef>
                <a:spcPts val="1200"/>
              </a:spcBef>
              <a:spcAft>
                <a:spcPts val="0"/>
              </a:spcAft>
              <a:buClr>
                <a:srgbClr val="000000"/>
              </a:buClr>
              <a:buSzPts val="935"/>
              <a:buFont typeface="Arial"/>
              <a:buNone/>
            </a:pPr>
            <a:r>
              <a:rPr lang="en" sz="1711">
                <a:solidFill>
                  <a:srgbClr val="000000"/>
                </a:solidFill>
                <a:latin typeface="Arial"/>
                <a:ea typeface="Arial"/>
                <a:cs typeface="Arial"/>
                <a:sym typeface="Arial"/>
              </a:rPr>
              <a:t>Answer the following questions:</a:t>
            </a:r>
            <a:endParaRPr sz="1711">
              <a:solidFill>
                <a:srgbClr val="000000"/>
              </a:solidFill>
              <a:latin typeface="Arial"/>
              <a:ea typeface="Arial"/>
              <a:cs typeface="Arial"/>
              <a:sym typeface="Arial"/>
            </a:endParaRPr>
          </a:p>
          <a:p>
            <a:pPr indent="-337264" lvl="0" marL="457200" rtl="0" algn="l">
              <a:lnSpc>
                <a:spcPct val="75000"/>
              </a:lnSpc>
              <a:spcBef>
                <a:spcPts val="1200"/>
              </a:spcBef>
              <a:spcAft>
                <a:spcPts val="0"/>
              </a:spcAft>
              <a:buClr>
                <a:srgbClr val="000000"/>
              </a:buClr>
              <a:buSzPts val="1711"/>
              <a:buFont typeface="Arial"/>
              <a:buChar char="●"/>
            </a:pPr>
            <a:r>
              <a:rPr lang="en" sz="1711">
                <a:solidFill>
                  <a:srgbClr val="000000"/>
                </a:solidFill>
                <a:latin typeface="Arial"/>
                <a:ea typeface="Arial"/>
                <a:cs typeface="Arial"/>
                <a:sym typeface="Arial"/>
              </a:rPr>
              <a:t>According to the model, if a diamond is 1 carat heavier than another with the</a:t>
            </a:r>
            <a:endParaRPr sz="1711">
              <a:solidFill>
                <a:srgbClr val="000000"/>
              </a:solidFill>
              <a:latin typeface="Arial"/>
              <a:ea typeface="Arial"/>
              <a:cs typeface="Arial"/>
              <a:sym typeface="Arial"/>
            </a:endParaRPr>
          </a:p>
          <a:p>
            <a:pPr indent="0" lvl="0" marL="0" rtl="0" algn="l">
              <a:lnSpc>
                <a:spcPct val="75000"/>
              </a:lnSpc>
              <a:spcBef>
                <a:spcPts val="1200"/>
              </a:spcBef>
              <a:spcAft>
                <a:spcPts val="0"/>
              </a:spcAft>
              <a:buClr>
                <a:srgbClr val="000000"/>
              </a:buClr>
              <a:buSzPts val="935"/>
              <a:buFont typeface="Arial"/>
              <a:buNone/>
            </a:pPr>
            <a:r>
              <a:rPr lang="en" sz="1711">
                <a:solidFill>
                  <a:srgbClr val="000000"/>
                </a:solidFill>
                <a:latin typeface="Arial"/>
                <a:ea typeface="Arial"/>
                <a:cs typeface="Arial"/>
                <a:sym typeface="Arial"/>
              </a:rPr>
              <a:t>same cut, how much more should I expect to pay? Why?</a:t>
            </a:r>
            <a:endParaRPr sz="1711">
              <a:solidFill>
                <a:srgbClr val="000000"/>
              </a:solidFill>
              <a:latin typeface="Arial"/>
              <a:ea typeface="Arial"/>
              <a:cs typeface="Arial"/>
              <a:sym typeface="Arial"/>
            </a:endParaRPr>
          </a:p>
          <a:p>
            <a:pPr indent="-337264" lvl="0" marL="457200" rtl="0" algn="l">
              <a:lnSpc>
                <a:spcPct val="75000"/>
              </a:lnSpc>
              <a:spcBef>
                <a:spcPts val="1200"/>
              </a:spcBef>
              <a:spcAft>
                <a:spcPts val="0"/>
              </a:spcAft>
              <a:buClr>
                <a:srgbClr val="000000"/>
              </a:buClr>
              <a:buSzPts val="1711"/>
              <a:buFont typeface="Arial"/>
              <a:buChar char="●"/>
            </a:pPr>
            <a:r>
              <a:rPr lang="en" sz="1711">
                <a:solidFill>
                  <a:srgbClr val="000000"/>
                </a:solidFill>
                <a:latin typeface="Arial"/>
                <a:ea typeface="Arial"/>
                <a:cs typeface="Arial"/>
                <a:sym typeface="Arial"/>
              </a:rPr>
              <a:t> If you were interested in a 1.5 carat diamond with a Very Good cut (represented by a 3 in the model) and a VS2 clarity rating (represented by a 5 in the model), how much would the model predict you should pay for it? </a:t>
            </a:r>
            <a:endParaRPr sz="1711">
              <a:solidFill>
                <a:srgbClr val="000000"/>
              </a:solidFill>
              <a:latin typeface="Arial"/>
              <a:ea typeface="Arial"/>
              <a:cs typeface="Arial"/>
              <a:sym typeface="Arial"/>
            </a:endParaRPr>
          </a:p>
          <a:p>
            <a:pPr indent="0" lvl="0" marL="0" rtl="0" algn="l">
              <a:lnSpc>
                <a:spcPct val="75000"/>
              </a:lnSpc>
              <a:spcBef>
                <a:spcPts val="1200"/>
              </a:spcBef>
              <a:spcAft>
                <a:spcPts val="0"/>
              </a:spcAft>
              <a:buClr>
                <a:srgbClr val="000000"/>
              </a:buClr>
              <a:buSzPts val="935"/>
              <a:buFont typeface="Arial"/>
              <a:buNone/>
            </a:pPr>
            <a:r>
              <a:t/>
            </a:r>
            <a:endParaRPr sz="1881">
              <a:solidFill>
                <a:srgbClr val="000000"/>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604"/>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1090050"/>
            <a:ext cx="7688700" cy="535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rgbClr val="000000"/>
              </a:buClr>
              <a:buSzPts val="275"/>
              <a:buFont typeface="Arial"/>
              <a:buNone/>
            </a:pPr>
            <a:r>
              <a:rPr lang="en" sz="2425">
                <a:solidFill>
                  <a:srgbClr val="000000"/>
                </a:solidFill>
                <a:latin typeface="Arial"/>
                <a:ea typeface="Arial"/>
                <a:cs typeface="Arial"/>
                <a:sym typeface="Arial"/>
              </a:rPr>
              <a:t>Understanding the Model’s Results</a:t>
            </a:r>
            <a:endParaRPr sz="3800">
              <a:solidFill>
                <a:srgbClr val="000000"/>
              </a:solidFill>
            </a:endParaRPr>
          </a:p>
        </p:txBody>
      </p:sp>
      <p:sp>
        <p:nvSpPr>
          <p:cNvPr id="182" name="Google Shape;182;p27"/>
          <p:cNvSpPr txBox="1"/>
          <p:nvPr>
            <p:ph idx="1" type="body"/>
          </p:nvPr>
        </p:nvSpPr>
        <p:spPr>
          <a:xfrm>
            <a:off x="313300" y="1533775"/>
            <a:ext cx="8589900" cy="351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solidFill>
                  <a:srgbClr val="000000"/>
                </a:solidFill>
                <a:latin typeface="Arial"/>
                <a:ea typeface="Arial"/>
                <a:cs typeface="Arial"/>
                <a:sym typeface="Arial"/>
              </a:rPr>
              <a:t>Answer the following questions:</a:t>
            </a:r>
            <a:endParaRPr sz="1425">
              <a:solidFill>
                <a:srgbClr val="000000"/>
              </a:solidFill>
              <a:latin typeface="Arial"/>
              <a:ea typeface="Arial"/>
              <a:cs typeface="Arial"/>
              <a:sym typeface="Arial"/>
            </a:endParaRPr>
          </a:p>
          <a:p>
            <a:pPr indent="-319087" lvl="0" marL="457200" rtl="0" algn="l">
              <a:lnSpc>
                <a:spcPct val="95000"/>
              </a:lnSpc>
              <a:spcBef>
                <a:spcPts val="1200"/>
              </a:spcBef>
              <a:spcAft>
                <a:spcPts val="0"/>
              </a:spcAft>
              <a:buClr>
                <a:srgbClr val="000000"/>
              </a:buClr>
              <a:buSzPts val="1425"/>
              <a:buFont typeface="Arial"/>
              <a:buChar char="●"/>
            </a:pPr>
            <a:r>
              <a:rPr lang="en" sz="1425">
                <a:solidFill>
                  <a:srgbClr val="000000"/>
                </a:solidFill>
                <a:latin typeface="Arial"/>
                <a:ea typeface="Arial"/>
                <a:cs typeface="Arial"/>
                <a:sym typeface="Arial"/>
              </a:rPr>
              <a:t>According to the model, if a diamond is 1 carat heavier than another with the</a:t>
            </a:r>
            <a:endParaRPr sz="14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425">
                <a:solidFill>
                  <a:srgbClr val="000000"/>
                </a:solidFill>
                <a:latin typeface="Arial"/>
                <a:ea typeface="Arial"/>
                <a:cs typeface="Arial"/>
                <a:sym typeface="Arial"/>
              </a:rPr>
              <a:t>same cut, how much more should I expect to pay? Why?</a:t>
            </a:r>
            <a:endParaRPr sz="14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en" sz="1425">
                <a:solidFill>
                  <a:srgbClr val="000000"/>
                </a:solidFill>
                <a:latin typeface="Arial"/>
                <a:ea typeface="Arial"/>
                <a:cs typeface="Arial"/>
                <a:sym typeface="Arial"/>
              </a:rPr>
              <a:t>Ans</a:t>
            </a:r>
            <a:r>
              <a:rPr lang="en" sz="1425">
                <a:solidFill>
                  <a:srgbClr val="000000"/>
                </a:solidFill>
                <a:latin typeface="Arial"/>
                <a:ea typeface="Arial"/>
                <a:cs typeface="Arial"/>
                <a:sym typeface="Arial"/>
              </a:rPr>
              <a:t>= the price expected to pay $8,413 more, because that is the constant price and the difference between prices of two diamonds of the same cut but different carat is 8413, hence the carat is the strongest determinant of the price of the diamonds, as indicated by the high level of correlation between carat and prices.</a:t>
            </a:r>
            <a:endParaRPr sz="1425">
              <a:solidFill>
                <a:srgbClr val="000000"/>
              </a:solidFill>
              <a:latin typeface="Arial"/>
              <a:ea typeface="Arial"/>
              <a:cs typeface="Arial"/>
              <a:sym typeface="Arial"/>
            </a:endParaRPr>
          </a:p>
          <a:p>
            <a:pPr indent="-319087" lvl="0" marL="457200" rtl="0" algn="l">
              <a:lnSpc>
                <a:spcPct val="95000"/>
              </a:lnSpc>
              <a:spcBef>
                <a:spcPts val="1200"/>
              </a:spcBef>
              <a:spcAft>
                <a:spcPts val="0"/>
              </a:spcAft>
              <a:buClr>
                <a:srgbClr val="000000"/>
              </a:buClr>
              <a:buSzPts val="1425"/>
              <a:buFont typeface="Arial"/>
              <a:buChar char="●"/>
            </a:pPr>
            <a:r>
              <a:rPr lang="en" sz="1425">
                <a:solidFill>
                  <a:srgbClr val="000000"/>
                </a:solidFill>
                <a:latin typeface="Arial"/>
                <a:ea typeface="Arial"/>
                <a:cs typeface="Arial"/>
                <a:sym typeface="Arial"/>
              </a:rPr>
              <a:t> If you were interested in a 1.5 carat diamond with a Very Good cut (represented by a 3 in the model) and a VS2 clarity rating (represented by a 5 in the model), how much would the model predict you should pay for it? </a:t>
            </a:r>
            <a:endParaRPr sz="14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en" sz="1425">
                <a:solidFill>
                  <a:srgbClr val="000000"/>
                </a:solidFill>
                <a:latin typeface="Arial"/>
                <a:ea typeface="Arial"/>
                <a:cs typeface="Arial"/>
                <a:sym typeface="Arial"/>
              </a:rPr>
              <a:t>Ans</a:t>
            </a:r>
            <a:r>
              <a:rPr lang="en" sz="1425">
                <a:solidFill>
                  <a:srgbClr val="000000"/>
                </a:solidFill>
                <a:latin typeface="Arial"/>
                <a:ea typeface="Arial"/>
                <a:cs typeface="Arial"/>
                <a:sym typeface="Arial"/>
              </a:rPr>
              <a:t>= the model predicted $10,949 and $8,727 for two diamonds matching the desired specifications, so I would pay $9,838, which is the mean value for the two prices predicted by the model.</a:t>
            </a:r>
            <a:endParaRPr sz="142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625">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000">
                <a:solidFill>
                  <a:srgbClr val="000000"/>
                </a:solidFill>
                <a:latin typeface="Arial"/>
                <a:ea typeface="Arial"/>
                <a:cs typeface="Arial"/>
                <a:sym typeface="Arial"/>
              </a:rPr>
              <a:t>Making Business Recommendation</a:t>
            </a:r>
            <a:endParaRPr sz="3400">
              <a:solidFill>
                <a:srgbClr val="000000"/>
              </a:solidFill>
            </a:endParaRPr>
          </a:p>
        </p:txBody>
      </p:sp>
      <p:sp>
        <p:nvSpPr>
          <p:cNvPr id="188" name="Google Shape;188;p28"/>
          <p:cNvSpPr txBox="1"/>
          <p:nvPr>
            <p:ph idx="1" type="body"/>
          </p:nvPr>
        </p:nvSpPr>
        <p:spPr>
          <a:xfrm>
            <a:off x="443850" y="1749300"/>
            <a:ext cx="8315700" cy="30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Answer the following questions:</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price do you recommend the jewelry company to bid? Please explain how</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you arrived at that number.</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Ans</a:t>
            </a:r>
            <a:r>
              <a:rPr lang="en" sz="1400">
                <a:solidFill>
                  <a:srgbClr val="000000"/>
                </a:solidFill>
                <a:latin typeface="Arial"/>
                <a:ea typeface="Arial"/>
                <a:cs typeface="Arial"/>
                <a:sym typeface="Arial"/>
              </a:rPr>
              <a:t>= I will recommend the jewelry company to bid $8,213,466 for the diamonds.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I arrived at this value by multiplying the total retail value(sum total of the predicted diamond prices) which totals to $11,733,523 by 70% since the company targets purchases the diamonds at just 70% of the retail value.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4" name="Google Shape;194;p29"/>
          <p:cNvSpPr txBox="1"/>
          <p:nvPr>
            <p:ph idx="1" type="body"/>
          </p:nvPr>
        </p:nvSpPr>
        <p:spPr>
          <a:xfrm>
            <a:off x="78325" y="1853850"/>
            <a:ext cx="9065700" cy="31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02">
                <a:solidFill>
                  <a:srgbClr val="000000"/>
                </a:solidFill>
                <a:latin typeface="Arial"/>
                <a:ea typeface="Arial"/>
                <a:cs typeface="Arial"/>
                <a:sym typeface="Arial"/>
              </a:rPr>
              <a:t>Data Science has a lot of </a:t>
            </a:r>
            <a:r>
              <a:rPr lang="en" sz="1502">
                <a:solidFill>
                  <a:srgbClr val="000000"/>
                </a:solidFill>
                <a:latin typeface="Arial"/>
                <a:ea typeface="Arial"/>
                <a:cs typeface="Arial"/>
                <a:sym typeface="Arial"/>
              </a:rPr>
              <a:t>applications</a:t>
            </a:r>
            <a:r>
              <a:rPr lang="en" sz="1502">
                <a:solidFill>
                  <a:srgbClr val="000000"/>
                </a:solidFill>
                <a:latin typeface="Arial"/>
                <a:ea typeface="Arial"/>
                <a:cs typeface="Arial"/>
                <a:sym typeface="Arial"/>
              </a:rPr>
              <a:t> in the wider world, most especially at a time when the whole world is digitized, and we have an  abundance of data. Data science equips us with the tools and methods of deriving insights from the abundant data that is being generated everyday.</a:t>
            </a:r>
            <a:endParaRPr sz="1502">
              <a:solidFill>
                <a:srgbClr val="000000"/>
              </a:solidFill>
              <a:latin typeface="Arial"/>
              <a:ea typeface="Arial"/>
              <a:cs typeface="Arial"/>
              <a:sym typeface="Arial"/>
            </a:endParaRPr>
          </a:p>
          <a:p>
            <a:pPr indent="0" lvl="0" marL="0" rtl="0" algn="l">
              <a:lnSpc>
                <a:spcPct val="163333"/>
              </a:lnSpc>
              <a:spcBef>
                <a:spcPts val="1200"/>
              </a:spcBef>
              <a:spcAft>
                <a:spcPts val="0"/>
              </a:spcAft>
              <a:buClr>
                <a:schemeClr val="dk1"/>
              </a:buClr>
              <a:buSzPts val="1018"/>
              <a:buFont typeface="Arial"/>
              <a:buNone/>
            </a:pPr>
            <a:r>
              <a:rPr lang="en" sz="1355">
                <a:solidFill>
                  <a:srgbClr val="000000"/>
                </a:solidFill>
                <a:highlight>
                  <a:schemeClr val="lt1"/>
                </a:highlight>
                <a:latin typeface="Arial"/>
                <a:ea typeface="Arial"/>
                <a:cs typeface="Arial"/>
                <a:sym typeface="Arial"/>
              </a:rPr>
              <a:t>There is no denying the fact that Data Science is one of the fastest-growing fields along with its job opportunities.</a:t>
            </a:r>
            <a:endParaRPr sz="1355">
              <a:solidFill>
                <a:srgbClr val="000000"/>
              </a:solidFill>
              <a:highlight>
                <a:schemeClr val="lt1"/>
              </a:highlight>
              <a:latin typeface="Arial"/>
              <a:ea typeface="Arial"/>
              <a:cs typeface="Arial"/>
              <a:sym typeface="Arial"/>
            </a:endParaRPr>
          </a:p>
          <a:p>
            <a:pPr indent="0" lvl="0" marL="0" rtl="0" algn="l">
              <a:lnSpc>
                <a:spcPct val="163333"/>
              </a:lnSpc>
              <a:spcBef>
                <a:spcPts val="1200"/>
              </a:spcBef>
              <a:spcAft>
                <a:spcPts val="0"/>
              </a:spcAft>
              <a:buClr>
                <a:schemeClr val="dk1"/>
              </a:buClr>
              <a:buSzPts val="1018"/>
              <a:buFont typeface="Arial"/>
              <a:buNone/>
            </a:pPr>
            <a:r>
              <a:rPr lang="en" sz="1355">
                <a:solidFill>
                  <a:srgbClr val="000000"/>
                </a:solidFill>
                <a:highlight>
                  <a:schemeClr val="lt1"/>
                </a:highlight>
                <a:latin typeface="Arial"/>
                <a:ea typeface="Arial"/>
                <a:cs typeface="Arial"/>
                <a:sym typeface="Arial"/>
              </a:rPr>
              <a:t>T</a:t>
            </a:r>
            <a:r>
              <a:rPr lang="en" sz="1583">
                <a:solidFill>
                  <a:srgbClr val="000000"/>
                </a:solidFill>
                <a:highlight>
                  <a:schemeClr val="lt1"/>
                </a:highlight>
                <a:latin typeface="Arial"/>
                <a:ea typeface="Arial"/>
                <a:cs typeface="Arial"/>
                <a:sym typeface="Arial"/>
              </a:rPr>
              <a:t>h</a:t>
            </a:r>
            <a:r>
              <a:rPr lang="en" sz="1398">
                <a:solidFill>
                  <a:srgbClr val="000000"/>
                </a:solidFill>
                <a:highlight>
                  <a:schemeClr val="lt1"/>
                </a:highlight>
                <a:latin typeface="Arial"/>
                <a:ea typeface="Arial"/>
                <a:cs typeface="Arial"/>
                <a:sym typeface="Arial"/>
              </a:rPr>
              <a:t>e global machine learning market is expected to reach </a:t>
            </a:r>
            <a:r>
              <a:rPr b="1" lang="en" sz="1675">
                <a:solidFill>
                  <a:srgbClr val="000000"/>
                </a:solidFill>
                <a:highlight>
                  <a:schemeClr val="lt1"/>
                </a:highlight>
                <a:latin typeface="Arial"/>
                <a:ea typeface="Arial"/>
                <a:cs typeface="Arial"/>
                <a:sym typeface="Arial"/>
              </a:rPr>
              <a:t>$20.83</a:t>
            </a:r>
            <a:r>
              <a:rPr lang="en" sz="1398">
                <a:solidFill>
                  <a:srgbClr val="000000"/>
                </a:solidFill>
                <a:highlight>
                  <a:schemeClr val="lt1"/>
                </a:highlight>
                <a:latin typeface="Arial"/>
                <a:ea typeface="Arial"/>
                <a:cs typeface="Arial"/>
                <a:sym typeface="Arial"/>
              </a:rPr>
              <a:t> Billion by the year 2024. That’s massive!  According to </a:t>
            </a:r>
            <a:r>
              <a:rPr lang="en" sz="1398" u="sng">
                <a:solidFill>
                  <a:srgbClr val="000000"/>
                </a:solidFill>
                <a:highlight>
                  <a:schemeClr val="lt1"/>
                </a:highlight>
                <a:latin typeface="Arial"/>
                <a:ea typeface="Arial"/>
                <a:cs typeface="Arial"/>
                <a:sym typeface="Arial"/>
                <a:hlinkClick r:id="rId3">
                  <a:extLst>
                    <a:ext uri="{A12FA001-AC4F-418D-AE19-62706E023703}">
                      <ahyp:hlinkClr val="tx"/>
                    </a:ext>
                  </a:extLst>
                </a:hlinkClick>
              </a:rPr>
              <a:t>Payscale</a:t>
            </a:r>
            <a:r>
              <a:rPr lang="en" sz="1398">
                <a:solidFill>
                  <a:srgbClr val="000000"/>
                </a:solidFill>
                <a:highlight>
                  <a:schemeClr val="lt1"/>
                </a:highlight>
                <a:latin typeface="Arial"/>
                <a:ea typeface="Arial"/>
                <a:cs typeface="Arial"/>
                <a:sym typeface="Arial"/>
              </a:rPr>
              <a:t>, the average pay scale of a Data scientist in Nigeria is  </a:t>
            </a:r>
            <a:r>
              <a:rPr b="1" lang="en" sz="1624">
                <a:solidFill>
                  <a:srgbClr val="000000"/>
                </a:solidFill>
                <a:highlight>
                  <a:schemeClr val="lt1"/>
                </a:highlight>
                <a:latin typeface="Arial"/>
                <a:ea typeface="Arial"/>
                <a:cs typeface="Arial"/>
                <a:sym typeface="Arial"/>
              </a:rPr>
              <a:t>₦1,375,767</a:t>
            </a:r>
            <a:r>
              <a:rPr b="1" lang="en" sz="1323">
                <a:solidFill>
                  <a:srgbClr val="000000"/>
                </a:solidFill>
                <a:highlight>
                  <a:schemeClr val="lt1"/>
                </a:highlight>
                <a:latin typeface="Arial"/>
                <a:ea typeface="Arial"/>
                <a:cs typeface="Arial"/>
                <a:sym typeface="Arial"/>
              </a:rPr>
              <a:t> ,  </a:t>
            </a:r>
            <a:r>
              <a:rPr lang="en" sz="1377">
                <a:solidFill>
                  <a:srgbClr val="000000"/>
                </a:solidFill>
                <a:highlight>
                  <a:schemeClr val="lt1"/>
                </a:highlight>
                <a:latin typeface="Arial"/>
                <a:ea typeface="Arial"/>
                <a:cs typeface="Arial"/>
                <a:sym typeface="Arial"/>
              </a:rPr>
              <a:t>An early career Data Scientist with 1-4 years of experience earns an average total compensation (includes tips, bonus, and overtime pay) of ₦1,375,767 based on 22 salaries. A mid-career Data Scientist with 5-9 years of experience earns an average total compensation of ₦1,960,000 based on 9 salaries.</a:t>
            </a:r>
            <a:r>
              <a:rPr lang="en" sz="1192">
                <a:solidFill>
                  <a:srgbClr val="000000"/>
                </a:solidFill>
                <a:highlight>
                  <a:schemeClr val="lt1"/>
                </a:highlight>
                <a:latin typeface="Arial"/>
                <a:ea typeface="Arial"/>
                <a:cs typeface="Arial"/>
                <a:sym typeface="Arial"/>
              </a:rPr>
              <a:t> </a:t>
            </a:r>
            <a:endParaRPr sz="1170">
              <a:solidFill>
                <a:srgbClr val="000000"/>
              </a:solidFill>
              <a:highlight>
                <a:schemeClr val="lt1"/>
              </a:highlight>
              <a:latin typeface="Arial"/>
              <a:ea typeface="Arial"/>
              <a:cs typeface="Arial"/>
              <a:sym typeface="Arial"/>
            </a:endParaRPr>
          </a:p>
          <a:p>
            <a:pPr indent="0" lvl="0" marL="0" rtl="0" algn="l">
              <a:lnSpc>
                <a:spcPct val="95000"/>
              </a:lnSpc>
              <a:spcBef>
                <a:spcPts val="1200"/>
              </a:spcBef>
              <a:spcAft>
                <a:spcPts val="0"/>
              </a:spcAft>
              <a:buClr>
                <a:srgbClr val="000000"/>
              </a:buClr>
              <a:buSzPts val="1018"/>
              <a:buFont typeface="Arial"/>
              <a:buNone/>
            </a:pPr>
            <a:r>
              <a:t/>
            </a:r>
            <a:endParaRPr sz="1333">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1502">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3709850" y="2090050"/>
            <a:ext cx="1110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Lato"/>
                <a:ea typeface="Lato"/>
                <a:cs typeface="Lato"/>
                <a:sym typeface="Lato"/>
              </a:rPr>
              <a:t>Hi, </a:t>
            </a:r>
            <a:endParaRPr sz="2300">
              <a:latin typeface="Lato"/>
              <a:ea typeface="Lato"/>
              <a:cs typeface="Lato"/>
              <a:sym typeface="Lato"/>
            </a:endParaRPr>
          </a:p>
        </p:txBody>
      </p:sp>
      <p:sp>
        <p:nvSpPr>
          <p:cNvPr id="95" name="Google Shape;95;p14"/>
          <p:cNvSpPr txBox="1"/>
          <p:nvPr/>
        </p:nvSpPr>
        <p:spPr>
          <a:xfrm>
            <a:off x="3788225" y="2690950"/>
            <a:ext cx="4689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Am Mandieng Bot, am a Machine Learning Developer and Data Scientist. Whenever am not Building models or Working on Projects i enjoy Learning, Teaching and Talking about Data Science.</a:t>
            </a:r>
            <a:endParaRPr>
              <a:latin typeface="Lato"/>
              <a:ea typeface="Lato"/>
              <a:cs typeface="Lato"/>
              <a:sym typeface="Lato"/>
            </a:endParaRPr>
          </a:p>
        </p:txBody>
      </p:sp>
      <p:sp>
        <p:nvSpPr>
          <p:cNvPr id="96" name="Google Shape;96;p14"/>
          <p:cNvSpPr txBox="1"/>
          <p:nvPr/>
        </p:nvSpPr>
        <p:spPr>
          <a:xfrm>
            <a:off x="3709850" y="2090050"/>
            <a:ext cx="1110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Lato"/>
                <a:ea typeface="Lato"/>
                <a:cs typeface="Lato"/>
                <a:sym typeface="Lato"/>
              </a:rPr>
              <a:t>Hi, </a:t>
            </a:r>
            <a:endParaRPr sz="2300">
              <a:latin typeface="Lato"/>
              <a:ea typeface="Lato"/>
              <a:cs typeface="Lato"/>
              <a:sym typeface="Lato"/>
            </a:endParaRPr>
          </a:p>
        </p:txBody>
      </p:sp>
      <p:sp>
        <p:nvSpPr>
          <p:cNvPr id="97" name="Google Shape;97;p14"/>
          <p:cNvSpPr txBox="1"/>
          <p:nvPr/>
        </p:nvSpPr>
        <p:spPr>
          <a:xfrm>
            <a:off x="1363150" y="2157550"/>
            <a:ext cx="12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1C3678"/>
                </a:solidFill>
                <a:latin typeface="Lato"/>
                <a:ea typeface="Lato"/>
                <a:cs typeface="Lato"/>
                <a:sym typeface="Lato"/>
                <a:hlinkClick r:id="rId3">
                  <a:extLst>
                    <a:ext uri="{A12FA001-AC4F-418D-AE19-62706E023703}">
                      <ahyp:hlinkClr val="tx"/>
                    </a:ext>
                  </a:extLst>
                </a:hlinkClick>
              </a:rPr>
              <a:t>Linkedin</a:t>
            </a:r>
            <a:endParaRPr>
              <a:latin typeface="Lato"/>
              <a:ea typeface="Lato"/>
              <a:cs typeface="Lato"/>
              <a:sym typeface="Lato"/>
            </a:endParaRPr>
          </a:p>
        </p:txBody>
      </p:sp>
      <p:pic>
        <p:nvPicPr>
          <p:cNvPr id="98" name="Google Shape;98;p14"/>
          <p:cNvPicPr preferRelativeResize="0"/>
          <p:nvPr/>
        </p:nvPicPr>
        <p:blipFill>
          <a:blip r:embed="rId4">
            <a:alphaModFix/>
          </a:blip>
          <a:stretch>
            <a:fillRect/>
          </a:stretch>
        </p:blipFill>
        <p:spPr>
          <a:xfrm>
            <a:off x="942050" y="2165850"/>
            <a:ext cx="400200" cy="400200"/>
          </a:xfrm>
          <a:prstGeom prst="rect">
            <a:avLst/>
          </a:prstGeom>
          <a:noFill/>
          <a:ln>
            <a:noFill/>
          </a:ln>
        </p:spPr>
      </p:pic>
      <p:sp>
        <p:nvSpPr>
          <p:cNvPr id="99" name="Google Shape;99;p14"/>
          <p:cNvSpPr txBox="1"/>
          <p:nvPr/>
        </p:nvSpPr>
        <p:spPr>
          <a:xfrm>
            <a:off x="320350" y="1537100"/>
            <a:ext cx="414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C</a:t>
            </a:r>
            <a:r>
              <a:rPr lang="en" sz="1800">
                <a:latin typeface="Lato"/>
                <a:ea typeface="Lato"/>
                <a:cs typeface="Lato"/>
                <a:sym typeface="Lato"/>
              </a:rPr>
              <a:t>onnect with me  on social media !</a:t>
            </a:r>
            <a:endParaRPr sz="1800">
              <a:latin typeface="Lato"/>
              <a:ea typeface="Lato"/>
              <a:cs typeface="Lato"/>
              <a:sym typeface="Lato"/>
            </a:endParaRPr>
          </a:p>
        </p:txBody>
      </p:sp>
      <p:sp>
        <p:nvSpPr>
          <p:cNvPr id="100" name="Google Shape;100;p14"/>
          <p:cNvSpPr txBox="1"/>
          <p:nvPr/>
        </p:nvSpPr>
        <p:spPr>
          <a:xfrm>
            <a:off x="1369350" y="2774300"/>
            <a:ext cx="11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1C3678"/>
                </a:solidFill>
                <a:latin typeface="Lato"/>
                <a:ea typeface="Lato"/>
                <a:cs typeface="Lato"/>
                <a:sym typeface="Lato"/>
                <a:hlinkClick r:id="rId5">
                  <a:extLst>
                    <a:ext uri="{A12FA001-AC4F-418D-AE19-62706E023703}">
                      <ahyp:hlinkClr val="tx"/>
                    </a:ext>
                  </a:extLst>
                </a:hlinkClick>
              </a:rPr>
              <a:t>facebook</a:t>
            </a:r>
            <a:r>
              <a:rPr lang="en">
                <a:latin typeface="Lato"/>
                <a:ea typeface="Lato"/>
                <a:cs typeface="Lato"/>
                <a:sym typeface="Lato"/>
              </a:rPr>
              <a:t> </a:t>
            </a:r>
            <a:endParaRPr>
              <a:latin typeface="Lato"/>
              <a:ea typeface="Lato"/>
              <a:cs typeface="Lato"/>
              <a:sym typeface="Lato"/>
            </a:endParaRPr>
          </a:p>
        </p:txBody>
      </p:sp>
      <p:pic>
        <p:nvPicPr>
          <p:cNvPr id="101" name="Google Shape;101;p14"/>
          <p:cNvPicPr preferRelativeResize="0"/>
          <p:nvPr/>
        </p:nvPicPr>
        <p:blipFill>
          <a:blip r:embed="rId6">
            <a:alphaModFix/>
          </a:blip>
          <a:stretch>
            <a:fillRect/>
          </a:stretch>
        </p:blipFill>
        <p:spPr>
          <a:xfrm>
            <a:off x="942050" y="2748900"/>
            <a:ext cx="359200" cy="359200"/>
          </a:xfrm>
          <a:prstGeom prst="rect">
            <a:avLst/>
          </a:prstGeom>
          <a:noFill/>
          <a:ln>
            <a:noFill/>
          </a:ln>
        </p:spPr>
      </p:pic>
      <p:pic>
        <p:nvPicPr>
          <p:cNvPr id="102" name="Google Shape;102;p14"/>
          <p:cNvPicPr preferRelativeResize="0"/>
          <p:nvPr/>
        </p:nvPicPr>
        <p:blipFill>
          <a:blip r:embed="rId7">
            <a:alphaModFix/>
          </a:blip>
          <a:stretch>
            <a:fillRect/>
          </a:stretch>
        </p:blipFill>
        <p:spPr>
          <a:xfrm>
            <a:off x="865850" y="3263750"/>
            <a:ext cx="538800" cy="359200"/>
          </a:xfrm>
          <a:prstGeom prst="rect">
            <a:avLst/>
          </a:prstGeom>
          <a:noFill/>
          <a:ln>
            <a:noFill/>
          </a:ln>
        </p:spPr>
      </p:pic>
      <p:sp>
        <p:nvSpPr>
          <p:cNvPr id="103" name="Google Shape;103;p14"/>
          <p:cNvSpPr txBox="1"/>
          <p:nvPr/>
        </p:nvSpPr>
        <p:spPr>
          <a:xfrm>
            <a:off x="1445550" y="3231500"/>
            <a:ext cx="11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1C3678"/>
                </a:solidFill>
                <a:latin typeface="Lato"/>
                <a:ea typeface="Lato"/>
                <a:cs typeface="Lato"/>
                <a:sym typeface="Lato"/>
                <a:hlinkClick r:id="rId8">
                  <a:extLst>
                    <a:ext uri="{A12FA001-AC4F-418D-AE19-62706E023703}">
                      <ahyp:hlinkClr val="tx"/>
                    </a:ext>
                  </a:extLst>
                </a:hlinkClick>
              </a:rPr>
              <a:t>Twitter</a:t>
            </a:r>
            <a:endParaRPr>
              <a:latin typeface="Lato"/>
              <a:ea typeface="Lato"/>
              <a:cs typeface="Lato"/>
              <a:sym typeface="Lato"/>
            </a:endParaRPr>
          </a:p>
        </p:txBody>
      </p:sp>
      <p:pic>
        <p:nvPicPr>
          <p:cNvPr id="104" name="Google Shape;104;p14"/>
          <p:cNvPicPr preferRelativeResize="0"/>
          <p:nvPr/>
        </p:nvPicPr>
        <p:blipFill>
          <a:blip r:embed="rId9">
            <a:alphaModFix/>
          </a:blip>
          <a:stretch>
            <a:fillRect/>
          </a:stretch>
        </p:blipFill>
        <p:spPr>
          <a:xfrm>
            <a:off x="933950" y="3730450"/>
            <a:ext cx="484500" cy="484500"/>
          </a:xfrm>
          <a:prstGeom prst="rect">
            <a:avLst/>
          </a:prstGeom>
          <a:noFill/>
          <a:ln>
            <a:noFill/>
          </a:ln>
        </p:spPr>
      </p:pic>
      <p:sp>
        <p:nvSpPr>
          <p:cNvPr id="105" name="Google Shape;105;p14"/>
          <p:cNvSpPr txBox="1"/>
          <p:nvPr/>
        </p:nvSpPr>
        <p:spPr>
          <a:xfrm>
            <a:off x="1521750" y="3764900"/>
            <a:ext cx="11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10"/>
              </a:rPr>
              <a:t>github</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life Applicability of Data Science</a:t>
            </a:r>
            <a:endParaRPr/>
          </a:p>
        </p:txBody>
      </p:sp>
      <p:sp>
        <p:nvSpPr>
          <p:cNvPr id="111" name="Google Shape;111;p15"/>
          <p:cNvSpPr txBox="1"/>
          <p:nvPr>
            <p:ph idx="1" type="body"/>
          </p:nvPr>
        </p:nvSpPr>
        <p:spPr>
          <a:xfrm>
            <a:off x="522175" y="2078875"/>
            <a:ext cx="8237400" cy="2777400"/>
          </a:xfrm>
          <a:prstGeom prst="rect">
            <a:avLst/>
          </a:prstGeom>
        </p:spPr>
        <p:txBody>
          <a:bodyPr anchorCtr="0" anchor="t" bIns="91425" lIns="91425" spcFirstLastPara="1" rIns="91425" wrap="square" tIns="91425">
            <a:normAutofit/>
          </a:bodyPr>
          <a:lstStyle/>
          <a:p>
            <a:pPr indent="0" lvl="0" marL="381000" rtl="0" algn="l">
              <a:lnSpc>
                <a:spcPct val="154000"/>
              </a:lnSpc>
              <a:spcBef>
                <a:spcPts val="0"/>
              </a:spcBef>
              <a:spcAft>
                <a:spcPts val="0"/>
              </a:spcAft>
              <a:buNone/>
            </a:pPr>
            <a:r>
              <a:rPr b="1" lang="en" sz="1650">
                <a:solidFill>
                  <a:srgbClr val="000000"/>
                </a:solidFill>
                <a:latin typeface="Proxima Nova"/>
                <a:ea typeface="Proxima Nova"/>
                <a:cs typeface="Proxima Nova"/>
                <a:sym typeface="Proxima Nova"/>
              </a:rPr>
              <a:t>“Data scientists engage in various applications to analyze data and create technologies. These are eight common ones, with examples from different organizations and industries”</a:t>
            </a:r>
            <a:endParaRPr b="1" sz="1650">
              <a:solidFill>
                <a:srgbClr val="000000"/>
              </a:solidFill>
              <a:latin typeface="Proxima Nova"/>
              <a:ea typeface="Proxima Nova"/>
              <a:cs typeface="Proxima Nova"/>
              <a:sym typeface="Proxima Nova"/>
            </a:endParaRPr>
          </a:p>
          <a:p>
            <a:pPr indent="0" lvl="0" marL="0" rtl="0" algn="l">
              <a:spcBef>
                <a:spcPts val="2300"/>
              </a:spcBef>
              <a:spcAft>
                <a:spcPts val="1200"/>
              </a:spcAft>
              <a:buNone/>
            </a:pPr>
            <a:r>
              <a:rPr lang="en" sz="1450">
                <a:solidFill>
                  <a:srgbClr val="000000"/>
                </a:solidFill>
                <a:highlight>
                  <a:srgbClr val="FFFFFF"/>
                </a:highlight>
                <a:latin typeface="Proxima Nova"/>
                <a:ea typeface="Proxima Nova"/>
                <a:cs typeface="Proxima Nova"/>
                <a:sym typeface="Proxima Nova"/>
              </a:rPr>
              <a:t> In particular, data science practices, methodologies, tools and technologies give organizations the capabilities they need to gain valuable information from ever-increasing amounts of highly variable data.</a:t>
            </a:r>
            <a:endParaRPr sz="1400">
              <a:solidFill>
                <a:srgbClr val="00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613575" y="1469275"/>
            <a:ext cx="8172300" cy="3138900"/>
          </a:xfrm>
          <a:prstGeom prst="rect">
            <a:avLst/>
          </a:prstGeom>
        </p:spPr>
        <p:txBody>
          <a:bodyPr anchorCtr="0" anchor="t" bIns="91425" lIns="91425" spcFirstLastPara="1" rIns="91425" wrap="square" tIns="91425">
            <a:noAutofit/>
          </a:bodyPr>
          <a:lstStyle/>
          <a:p>
            <a:pPr indent="0" lvl="0" marL="0" rtl="0" algn="l">
              <a:lnSpc>
                <a:spcPct val="147000"/>
              </a:lnSpc>
              <a:spcBef>
                <a:spcPts val="2000"/>
              </a:spcBef>
              <a:spcAft>
                <a:spcPts val="0"/>
              </a:spcAft>
              <a:buSzPts val="1018"/>
              <a:buNone/>
            </a:pPr>
            <a:r>
              <a:rPr lang="en" sz="1648">
                <a:solidFill>
                  <a:srgbClr val="000000"/>
                </a:solidFill>
                <a:highlight>
                  <a:srgbClr val="FFFFFF"/>
                </a:highlight>
                <a:latin typeface="Arial"/>
                <a:ea typeface="Arial"/>
                <a:cs typeface="Arial"/>
                <a:sym typeface="Arial"/>
              </a:rPr>
              <a:t>While many different types of organizations are implementing analytics applications driven by data science, those applications are mostly focused on areas that have proven their value over the past decade. By digging deeper into them, businesses can gain benefits that include competitive advantages over business rivals; better service to customers, citizens, users and patients; and the ability to respond more effectively to a rapidly changing business environment that demands continuous adaptation.</a:t>
            </a:r>
            <a:endParaRPr sz="1648">
              <a:solidFill>
                <a:srgbClr val="000000"/>
              </a:solidFill>
              <a:highlight>
                <a:srgbClr val="FFFFFF"/>
              </a:highlight>
              <a:latin typeface="Arial"/>
              <a:ea typeface="Arial"/>
              <a:cs typeface="Arial"/>
              <a:sym typeface="Arial"/>
            </a:endParaRPr>
          </a:p>
          <a:p>
            <a:pPr indent="0" lvl="0" marL="0" rtl="0" algn="l">
              <a:lnSpc>
                <a:spcPct val="95000"/>
              </a:lnSpc>
              <a:spcBef>
                <a:spcPts val="2000"/>
              </a:spcBef>
              <a:spcAft>
                <a:spcPts val="0"/>
              </a:spcAft>
              <a:buSzPts val="1018"/>
              <a:buNone/>
            </a:pPr>
            <a:r>
              <a:t/>
            </a:r>
            <a:endParaRPr sz="1417">
              <a:solidFill>
                <a:srgbClr val="000000"/>
              </a:solidFill>
              <a:latin typeface="Arial"/>
              <a:ea typeface="Arial"/>
              <a:cs typeface="Arial"/>
              <a:sym typeface="Arial"/>
            </a:endParaRPr>
          </a:p>
          <a:p>
            <a:pPr indent="0" lvl="0" marL="0" rtl="0" algn="l">
              <a:lnSpc>
                <a:spcPct val="95000"/>
              </a:lnSpc>
              <a:spcBef>
                <a:spcPts val="0"/>
              </a:spcBef>
              <a:spcAft>
                <a:spcPts val="1200"/>
              </a:spcAft>
              <a:buSzPts val="1018"/>
              <a:buNone/>
            </a:pPr>
            <a:r>
              <a:t/>
            </a:r>
            <a:endParaRPr sz="1602">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2" name="Google Shape;122;p17"/>
          <p:cNvPicPr preferRelativeResize="0"/>
          <p:nvPr/>
        </p:nvPicPr>
        <p:blipFill rotWithShape="1">
          <a:blip r:embed="rId3">
            <a:alphaModFix/>
          </a:blip>
          <a:srcRect b="5385" l="12115" r="15509" t="40000"/>
          <a:stretch/>
        </p:blipFill>
        <p:spPr>
          <a:xfrm>
            <a:off x="0" y="952975"/>
            <a:ext cx="9144001" cy="4138301"/>
          </a:xfrm>
          <a:prstGeom prst="rect">
            <a:avLst/>
          </a:prstGeom>
          <a:noFill/>
          <a:ln>
            <a:noFill/>
          </a:ln>
        </p:spPr>
      </p:pic>
      <p:sp>
        <p:nvSpPr>
          <p:cNvPr id="123" name="Google Shape;123;p17"/>
          <p:cNvSpPr txBox="1"/>
          <p:nvPr/>
        </p:nvSpPr>
        <p:spPr>
          <a:xfrm>
            <a:off x="1501275" y="552775"/>
            <a:ext cx="545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Data Science Applications and Business Use Cases</a:t>
            </a:r>
            <a:endParaRPr b="1"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6310" l="10400" r="13847" t="17655"/>
          <a:stretch/>
        </p:blipFill>
        <p:spPr>
          <a:xfrm>
            <a:off x="261100" y="971925"/>
            <a:ext cx="8511573" cy="4171574"/>
          </a:xfrm>
          <a:prstGeom prst="rect">
            <a:avLst/>
          </a:prstGeom>
          <a:noFill/>
          <a:ln>
            <a:noFill/>
          </a:ln>
        </p:spPr>
      </p:pic>
      <p:sp>
        <p:nvSpPr>
          <p:cNvPr id="129" name="Google Shape;129;p18"/>
          <p:cNvSpPr txBox="1"/>
          <p:nvPr/>
        </p:nvSpPr>
        <p:spPr>
          <a:xfrm>
            <a:off x="2711675" y="384975"/>
            <a:ext cx="5404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Lato"/>
                <a:ea typeface="Lato"/>
                <a:cs typeface="Lato"/>
                <a:sym typeface="Lato"/>
              </a:rPr>
              <a:t>Use Cases for Businesses</a:t>
            </a:r>
            <a:endParaRPr b="1" sz="2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38150" y="2231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Diamond Problem Walkthrough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b="18617" l="15927" r="33444" t="34212"/>
          <a:stretch/>
        </p:blipFill>
        <p:spPr>
          <a:xfrm>
            <a:off x="770225" y="1189525"/>
            <a:ext cx="7513174" cy="3575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Business Problem</a:t>
            </a:r>
            <a:endParaRPr/>
          </a:p>
        </p:txBody>
      </p:sp>
      <p:sp>
        <p:nvSpPr>
          <p:cNvPr id="145" name="Google Shape;145;p21"/>
          <p:cNvSpPr txBox="1"/>
          <p:nvPr>
            <p:ph idx="1" type="body"/>
          </p:nvPr>
        </p:nvSpPr>
        <p:spPr>
          <a:xfrm>
            <a:off x="234975" y="1774075"/>
            <a:ext cx="8668200" cy="279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000000"/>
                </a:solidFill>
              </a:rPr>
              <a:t>A &amp; B Glams, a jewelry company wants to put in a bid to purchase a large set of diamonds, but is unsure on how much it should bid. As Data Scientists, we are tasked with using Predictive Analytics  to make a recommendation on how much A &amp; B Glams should bid for the diamonds</a:t>
            </a:r>
            <a:endParaRPr sz="1600">
              <a:solidFill>
                <a:srgbClr val="000000"/>
              </a:solidFill>
            </a:endParaRPr>
          </a:p>
          <a:p>
            <a:pPr indent="0" lvl="0" marL="0" rtl="0" algn="l">
              <a:lnSpc>
                <a:spcPct val="95000"/>
              </a:lnSpc>
              <a:spcBef>
                <a:spcPts val="1200"/>
              </a:spcBef>
              <a:spcAft>
                <a:spcPts val="0"/>
              </a:spcAft>
              <a:buNone/>
            </a:pPr>
            <a:r>
              <a:rPr b="1" lang="en" sz="1600">
                <a:solidFill>
                  <a:srgbClr val="000000"/>
                </a:solidFill>
              </a:rPr>
              <a:t>Project details</a:t>
            </a:r>
            <a:endParaRPr b="1" sz="1600">
              <a:solidFill>
                <a:srgbClr val="000000"/>
              </a:solidFill>
            </a:endParaRPr>
          </a:p>
          <a:p>
            <a:pPr indent="0" lvl="0" marL="0" rtl="0" algn="l">
              <a:lnSpc>
                <a:spcPct val="95000"/>
              </a:lnSpc>
              <a:spcBef>
                <a:spcPts val="1200"/>
              </a:spcBef>
              <a:spcAft>
                <a:spcPts val="1200"/>
              </a:spcAft>
              <a:buNone/>
            </a:pPr>
            <a:r>
              <a:rPr lang="en" sz="1600">
                <a:solidFill>
                  <a:srgbClr val="000000"/>
                </a:solidFill>
              </a:rPr>
              <a:t>A diamond distributor Mr Smith, has recently decided to exit the market and has put up a set of 3,000 diamonds up for auction. Seeing this as a great </a:t>
            </a:r>
            <a:r>
              <a:rPr lang="en" sz="1600">
                <a:solidFill>
                  <a:srgbClr val="000000"/>
                </a:solidFill>
              </a:rPr>
              <a:t>opportunity</a:t>
            </a:r>
            <a:r>
              <a:rPr lang="en" sz="1600">
                <a:solidFill>
                  <a:srgbClr val="000000"/>
                </a:solidFill>
              </a:rPr>
              <a:t> to expand its inventory,        A &amp; B Glams  has shown interest in making a bid. To decide how much to bid, we will use a large database of diamond prices to build a model to predict the price of a diamond based on its attributes. Then you will use the results of that model to make a recommendation for how much the </a:t>
            </a:r>
            <a:r>
              <a:rPr lang="en" sz="1600">
                <a:solidFill>
                  <a:srgbClr val="000000"/>
                </a:solidFill>
              </a:rPr>
              <a:t>company</a:t>
            </a:r>
            <a:r>
              <a:rPr lang="en" sz="1600">
                <a:solidFill>
                  <a:srgbClr val="000000"/>
                </a:solidFill>
              </a:rPr>
              <a:t> should bid.</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