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6"/>
  </p:notesMasterIdLst>
  <p:handoutMasterIdLst>
    <p:handoutMasterId r:id="rId17"/>
  </p:handoutMasterIdLst>
  <p:sldIdLst>
    <p:sldId id="256" r:id="rId2"/>
    <p:sldId id="257" r:id="rId3"/>
    <p:sldId id="270" r:id="rId4"/>
    <p:sldId id="271" r:id="rId5"/>
    <p:sldId id="272" r:id="rId6"/>
    <p:sldId id="273" r:id="rId7"/>
    <p:sldId id="274" r:id="rId8"/>
    <p:sldId id="275" r:id="rId9"/>
    <p:sldId id="263" r:id="rId10"/>
    <p:sldId id="276" r:id="rId11"/>
    <p:sldId id="277" r:id="rId12"/>
    <p:sldId id="278" r:id="rId13"/>
    <p:sldId id="279" r:id="rId14"/>
    <p:sldId id="266"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66" d="100"/>
          <a:sy n="66" d="100"/>
        </p:scale>
        <p:origin x="90" y="27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10/21/2022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10/21/2022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654" y="2099733"/>
            <a:ext cx="8823360" cy="2677648"/>
          </a:xfrm>
        </p:spPr>
        <p:txBody>
          <a:bodyPr anchor="b"/>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654" y="4777380"/>
            <a:ext cx="8823360" cy="861420"/>
          </a:xfrm>
        </p:spPr>
        <p:txBody>
          <a:bodyPr anchor="t"/>
          <a:lstStyle>
            <a:lvl1pPr marL="0" indent="0" algn="l">
              <a:buNone/>
              <a:defRPr cap="all">
                <a:solidFill>
                  <a:schemeClr val="accent1">
                    <a:lumMod val="60000"/>
                    <a:lumOff val="4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6210" y="1792264"/>
            <a:ext cx="990599" cy="304720"/>
          </a:xfrm>
        </p:spPr>
        <p:txBody>
          <a:bodyPr anchor="t"/>
          <a:lstStyle>
            <a:lvl1pPr algn="l">
              <a:defRPr b="0" i="0">
                <a:solidFill>
                  <a:schemeClr val="bg1">
                    <a:alpha val="60000"/>
                  </a:schemeClr>
                </a:solidFill>
              </a:defRPr>
            </a:lvl1pPr>
          </a:lstStyle>
          <a:p>
            <a:fld id="{B61BEF0D-F0BB-DE4B-95CE-6DB70DBA9567}" type="datetimeFigureOut">
              <a:rPr lang="en-US" smtClean="0"/>
              <a:pPr/>
              <a:t>10/21/2022</a:t>
            </a:fld>
            <a:endParaRPr lang="en-US" dirty="0"/>
          </a:p>
        </p:txBody>
      </p:sp>
      <p:sp>
        <p:nvSpPr>
          <p:cNvPr id="5" name="Footer Placeholder 4"/>
          <p:cNvSpPr>
            <a:spLocks noGrp="1"/>
          </p:cNvSpPr>
          <p:nvPr>
            <p:ph type="ftr" sz="quarter" idx="11"/>
          </p:nvPr>
        </p:nvSpPr>
        <p:spPr bwMode="gray">
          <a:xfrm rot="5400000">
            <a:off x="8949143" y="3227872"/>
            <a:ext cx="3859795" cy="304722"/>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49844" y="295730"/>
            <a:ext cx="837981"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099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4969927"/>
            <a:ext cx="8823361"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654" y="685800"/>
            <a:ext cx="8823361"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653" y="5536665"/>
            <a:ext cx="8823360" cy="493712"/>
          </a:xfrm>
        </p:spPr>
        <p:txBody>
          <a:bodyPr>
            <a:normAutofit/>
          </a:bodyPr>
          <a:lstStyle>
            <a:lvl1pPr marL="0" indent="0">
              <a:buNone/>
              <a:defRPr sz="12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14488834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499" y="1063417"/>
            <a:ext cx="8829516" cy="1372986"/>
          </a:xfrm>
        </p:spPr>
        <p:txBody>
          <a:bodyPr/>
          <a:lstStyle>
            <a:lvl1pPr>
              <a:defRPr sz="3999"/>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654" y="3543300"/>
            <a:ext cx="8823361" cy="24765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13930525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88825"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337" y="607336"/>
            <a:ext cx="80170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13" name="TextBox 12"/>
          <p:cNvSpPr txBox="1"/>
          <p:nvPr/>
        </p:nvSpPr>
        <p:spPr bwMode="gray">
          <a:xfrm>
            <a:off x="9881884" y="2613787"/>
            <a:ext cx="65259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466" y="982134"/>
            <a:ext cx="8451704" cy="2696632"/>
          </a:xfrm>
        </p:spPr>
        <p:txBody>
          <a:bodyPr/>
          <a:lstStyle>
            <a:lvl1pPr>
              <a:defRPr sz="3999"/>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439" y="3678766"/>
            <a:ext cx="7729206"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654" y="5029200"/>
            <a:ext cx="9242489" cy="997857"/>
          </a:xfrm>
        </p:spPr>
        <p:txBody>
          <a:bodyPr anchor="ct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35571923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3" y="2370667"/>
            <a:ext cx="8823362" cy="1822514"/>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654" y="5024967"/>
            <a:ext cx="8823361" cy="860400"/>
          </a:xfrm>
        </p:spPr>
        <p:txBody>
          <a:bodyPr anchor="t"/>
          <a:lstStyle>
            <a:lvl1pPr marL="0" indent="0" algn="l">
              <a:buNone/>
              <a:defRPr sz="1999" cap="none">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5440942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54653" y="2603502"/>
            <a:ext cx="314106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653" y="3179765"/>
            <a:ext cx="3141061"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1547" y="2603500"/>
            <a:ext cx="3146189"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1547" y="3179764"/>
            <a:ext cx="3146189"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081" y="2603501"/>
            <a:ext cx="3144911"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275" y="3179763"/>
            <a:ext cx="3144717"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cxnSp>
        <p:nvCxnSpPr>
          <p:cNvPr id="17" name="Straight Connector 16"/>
          <p:cNvCxnSpPr/>
          <p:nvPr/>
        </p:nvCxnSpPr>
        <p:spPr>
          <a:xfrm>
            <a:off x="440282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0377"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AFE8FB1-0A7A-443E-AAF7-31D4FA1AA312}" type="datetimeFigureOut">
              <a:rPr lang="en-US" smtClean="0"/>
              <a:pPr/>
              <a:t>10/21/2022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96296003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54653" y="4532844"/>
            <a:ext cx="3049644"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206"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653" y="5109106"/>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7675" y="4532845"/>
            <a:ext cx="3049644" cy="576263"/>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7226" y="2603500"/>
            <a:ext cx="26905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982" y="5109105"/>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0697" y="4532845"/>
            <a:ext cx="305030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09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0696" y="5109104"/>
            <a:ext cx="3050301"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cxnSp>
        <p:nvCxnSpPr>
          <p:cNvPr id="43" name="Straight Connector 42"/>
          <p:cNvCxnSpPr/>
          <p:nvPr/>
        </p:nvCxnSpPr>
        <p:spPr>
          <a:xfrm>
            <a:off x="440468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577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AFE8FB1-0A7A-443E-AAF7-31D4FA1AA312}" type="datetimeFigureOut">
              <a:rPr lang="en-US" smtClean="0"/>
              <a:pPr/>
              <a:t>10/21/2022</a:t>
            </a:fld>
            <a:endParaRPr lang="en-US" dirty="0"/>
          </a:p>
        </p:txBody>
      </p:sp>
      <p:sp>
        <p:nvSpPr>
          <p:cNvPr id="8" name="Footer Placeholder 7"/>
          <p:cNvSpPr>
            <a:spLocks noGrp="1"/>
          </p:cNvSpPr>
          <p:nvPr>
            <p:ph type="ftr" sz="quarter" idx="11"/>
          </p:nvPr>
        </p:nvSpPr>
        <p:spPr>
          <a:xfrm>
            <a:off x="560965" y="6391839"/>
            <a:ext cx="3643333" cy="304801"/>
          </a:xfrm>
        </p:spPr>
        <p:txBody>
          <a:bodyPr/>
          <a:lstStyle/>
          <a:p>
            <a:endParaRPr lang="en-US" dirty="0"/>
          </a:p>
        </p:txBody>
      </p:sp>
      <p:sp>
        <p:nvSpPr>
          <p:cNvPr id="9" name="Slide Number Placeholder 8"/>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305941516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654" y="2603500"/>
            <a:ext cx="8823361"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2654" y="6391839"/>
            <a:ext cx="990341" cy="304799"/>
          </a:xfrm>
        </p:spPr>
        <p:txBody>
          <a:bodyPr/>
          <a:lstStyle/>
          <a:p>
            <a:fld id="{9AFE8FB1-0A7A-443E-AAF7-31D4FA1AA312}"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61901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3000" y="1278467"/>
            <a:ext cx="1409598"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654" y="1278467"/>
            <a:ext cx="625439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330" y="6391839"/>
            <a:ext cx="991877" cy="304799"/>
          </a:xfrm>
        </p:spPr>
        <p:txBody>
          <a:bodyPr/>
          <a:lstStyle/>
          <a:p>
            <a:fld id="{9AFE8FB1-0A7A-443E-AAF7-31D4FA1AA312}"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981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654" y="2603500"/>
            <a:ext cx="8823361"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21766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2677645"/>
            <a:ext cx="4349892" cy="2283824"/>
          </a:xfrm>
        </p:spPr>
        <p:txBody>
          <a:bodyPr anchor="ctr"/>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3764" y="2677644"/>
            <a:ext cx="3756566" cy="2283824"/>
          </a:xfrm>
        </p:spPr>
        <p:txBody>
          <a:bodyPr anchor="ctr"/>
          <a:lstStyle>
            <a:lvl1pPr marL="0" indent="0" algn="l">
              <a:buNone/>
              <a:defRPr sz="1999" cap="all">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603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653" y="2603501"/>
            <a:ext cx="4823901"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7096" y="2603500"/>
            <a:ext cx="482390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97798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654" y="2603500"/>
            <a:ext cx="4823900"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653" y="3179763"/>
            <a:ext cx="4823901"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7096" y="2603500"/>
            <a:ext cx="482390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7096" y="3179763"/>
            <a:ext cx="4823902" cy="2840039"/>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5061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654" y="973668"/>
            <a:ext cx="8759131"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78118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10/21/2022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15412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295400"/>
            <a:ext cx="2792431" cy="1600200"/>
          </a:xfrm>
        </p:spPr>
        <p:txBody>
          <a:bodyPr anchor="b"/>
          <a:lstStyle>
            <a:lvl1pPr algn="l">
              <a:defRPr sz="2399" b="0"/>
            </a:lvl1pPr>
          </a:lstStyle>
          <a:p>
            <a:r>
              <a:rPr lang="en-US" smtClean="0"/>
              <a:t>Click to edit Master title style</a:t>
            </a:r>
            <a:endParaRPr lang="en-US" dirty="0"/>
          </a:p>
        </p:txBody>
      </p:sp>
      <p:sp>
        <p:nvSpPr>
          <p:cNvPr id="3" name="Content Placeholder 2"/>
          <p:cNvSpPr>
            <a:spLocks noGrp="1"/>
          </p:cNvSpPr>
          <p:nvPr>
            <p:ph idx="1"/>
          </p:nvPr>
        </p:nvSpPr>
        <p:spPr>
          <a:xfrm>
            <a:off x="5779641" y="1447800"/>
            <a:ext cx="5188714"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653" y="3129281"/>
            <a:ext cx="2792431" cy="2895599"/>
          </a:xfrm>
        </p:spPr>
        <p:txBody>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4962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693334"/>
            <a:ext cx="3864127" cy="1735667"/>
          </a:xfrm>
        </p:spPr>
        <p:txBody>
          <a:bodyPr anchor="b">
            <a:normAutofit/>
          </a:bodyPr>
          <a:lstStyle>
            <a:lvl1pPr algn="l">
              <a:defRPr sz="35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6165" y="1143000"/>
            <a:ext cx="322635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653" y="3657600"/>
            <a:ext cx="3858207" cy="1371600"/>
          </a:xfrm>
        </p:spPr>
        <p:txBody>
          <a:bodyPr>
            <a:normAutofit/>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28398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654" y="973668"/>
            <a:ext cx="8759131"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654" y="2603500"/>
            <a:ext cx="8759131"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330" y="6391839"/>
            <a:ext cx="990341" cy="304799"/>
          </a:xfrm>
          <a:prstGeom prst="rect">
            <a:avLst/>
          </a:prstGeom>
        </p:spPr>
        <p:txBody>
          <a:bodyPr vert="horz" lIns="91440" tIns="45720" rIns="91440" bIns="45720" rtlCol="0" anchor="ctr"/>
          <a:lstStyle>
            <a:lvl1pPr algn="r">
              <a:defRPr sz="1000" b="1" i="0">
                <a:solidFill>
                  <a:schemeClr val="accent1"/>
                </a:solidFill>
              </a:defRPr>
            </a:lvl1pPr>
          </a:lstStyle>
          <a:p>
            <a:fld id="{9AFE8FB1-0A7A-443E-AAF7-31D4FA1AA312}" type="datetimeFigureOut">
              <a:rPr lang="en-US" smtClean="0"/>
              <a:pPr/>
              <a:t>10/21/2022</a:t>
            </a:fld>
            <a:endParaRPr lang="en-US" dirty="0"/>
          </a:p>
        </p:txBody>
      </p:sp>
      <p:sp>
        <p:nvSpPr>
          <p:cNvPr id="5" name="Footer Placeholder 4"/>
          <p:cNvSpPr>
            <a:spLocks noGrp="1"/>
          </p:cNvSpPr>
          <p:nvPr>
            <p:ph type="ftr" sz="quarter" idx="3"/>
          </p:nvPr>
        </p:nvSpPr>
        <p:spPr>
          <a:xfrm>
            <a:off x="560964" y="6391839"/>
            <a:ext cx="3858790"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bg1"/>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388951149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063" rtl="0" eaLnBrk="1" latinLnBrk="0" hangingPunct="1">
        <a:spcBef>
          <a:spcPct val="0"/>
        </a:spcBef>
        <a:buNone/>
        <a:defRPr sz="359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3733800"/>
            <a:ext cx="5334000" cy="2819400"/>
          </a:xfrm>
        </p:spPr>
        <p:txBody>
          <a:bodyPr/>
          <a:lstStyle/>
          <a:p>
            <a:r>
              <a:rPr lang="en-US" dirty="0"/>
              <a:t>Car Price Prediction</a:t>
            </a:r>
          </a:p>
        </p:txBody>
      </p:sp>
      <p:sp>
        <p:nvSpPr>
          <p:cNvPr id="3" name="Subtitle 2"/>
          <p:cNvSpPr>
            <a:spLocks noGrp="1"/>
          </p:cNvSpPr>
          <p:nvPr>
            <p:ph type="body" idx="1"/>
          </p:nvPr>
        </p:nvSpPr>
        <p:spPr>
          <a:xfrm>
            <a:off x="6780212" y="4040628"/>
            <a:ext cx="4800600" cy="2664972"/>
          </a:xfrm>
        </p:spPr>
        <p:txBody>
          <a:bodyPr/>
          <a:lstStyle/>
          <a:p>
            <a:r>
              <a:rPr lang="en-US" b="1" u="sng" dirty="0" smtClean="0">
                <a:solidFill>
                  <a:srgbClr val="FF0000"/>
                </a:solidFill>
              </a:rPr>
              <a:t>Code Plateau </a:t>
            </a:r>
            <a:r>
              <a:rPr lang="en-US" b="1" u="sng" dirty="0">
                <a:solidFill>
                  <a:srgbClr val="FF0000"/>
                </a:solidFill>
              </a:rPr>
              <a:t>4.0 final project </a:t>
            </a:r>
          </a:p>
          <a:p>
            <a:r>
              <a:rPr lang="en-US" b="1" u="sng" dirty="0">
                <a:solidFill>
                  <a:srgbClr val="FF0000"/>
                </a:solidFill>
              </a:rPr>
              <a:t>By </a:t>
            </a:r>
            <a:r>
              <a:rPr lang="en-US" b="1" u="sng" dirty="0" smtClean="0">
                <a:solidFill>
                  <a:srgbClr val="FF0000"/>
                </a:solidFill>
              </a:rPr>
              <a:t>KARNAP BINSAK RIMVEN</a:t>
            </a:r>
            <a:r>
              <a:rPr lang="en-US" b="1" u="sng" dirty="0" smtClean="0">
                <a:solidFill>
                  <a:srgbClr val="FF0000"/>
                </a:solidFill>
              </a:rPr>
              <a:t> </a:t>
            </a:r>
            <a:endParaRPr lang="en-US" b="1" u="sng"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2" y="-228600"/>
            <a:ext cx="11277600" cy="4269228"/>
          </a:xfrm>
          <a:prstGeom prst="rect">
            <a:avLst/>
          </a:prstGeom>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CFC3967-89E2-A2CF-BFFC-9BDFC48C72D5}"/>
              </a:ext>
            </a:extLst>
          </p:cNvPr>
          <p:cNvSpPr>
            <a:spLocks noGrp="1"/>
          </p:cNvSpPr>
          <p:nvPr>
            <p:ph type="title"/>
          </p:nvPr>
        </p:nvSpPr>
        <p:spPr>
          <a:xfrm>
            <a:off x="1446212" y="609600"/>
            <a:ext cx="3864127" cy="1735667"/>
          </a:xfrm>
        </p:spPr>
        <p:txBody>
          <a:bodyPr/>
          <a:lstStyle/>
          <a:p>
            <a:r>
              <a:rPr lang="en-US" dirty="0"/>
              <a:t>EDA</a:t>
            </a:r>
          </a:p>
        </p:txBody>
      </p:sp>
      <p:pic>
        <p:nvPicPr>
          <p:cNvPr id="6" name="Content Placeholder 5" descr="Chart, bar chart&#10;&#10;Description automatically generated">
            <a:extLst>
              <a:ext uri="{FF2B5EF4-FFF2-40B4-BE49-F238E27FC236}">
                <a16:creationId xmlns:a16="http://schemas.microsoft.com/office/drawing/2014/main" id="{2AD8834A-9E3D-DCF0-64AD-4FF4D4E6D79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6238" r="26238"/>
          <a:stretch/>
        </p:blipFill>
        <p:spPr>
          <a:xfrm>
            <a:off x="6551612" y="1295400"/>
            <a:ext cx="4272647" cy="4800600"/>
          </a:xfrm>
          <a:noFill/>
        </p:spPr>
      </p:pic>
      <p:sp>
        <p:nvSpPr>
          <p:cNvPr id="13" name="Text Placeholder 3">
            <a:extLst>
              <a:ext uri="{FF2B5EF4-FFF2-40B4-BE49-F238E27FC236}">
                <a16:creationId xmlns:a16="http://schemas.microsoft.com/office/drawing/2014/main" id="{7C14CAE5-85C4-C0F5-5388-30F8CBAE7E15}"/>
              </a:ext>
            </a:extLst>
          </p:cNvPr>
          <p:cNvSpPr>
            <a:spLocks noGrp="1"/>
          </p:cNvSpPr>
          <p:nvPr>
            <p:ph type="body" sz="half" idx="2"/>
          </p:nvPr>
        </p:nvSpPr>
        <p:spPr>
          <a:xfrm>
            <a:off x="989012" y="2743200"/>
            <a:ext cx="2743200" cy="2362200"/>
          </a:xfrm>
        </p:spPr>
        <p:txBody>
          <a:bodyPr>
            <a:normAutofit/>
          </a:bodyPr>
          <a:lstStyle/>
          <a:p>
            <a:r>
              <a:rPr lang="en-US" sz="2500" dirty="0"/>
              <a:t>90% of the cars use GAS and just a few make use of </a:t>
            </a:r>
            <a:r>
              <a:rPr lang="en-US" sz="2500" dirty="0" smtClean="0"/>
              <a:t>Diesel</a:t>
            </a:r>
            <a:endParaRPr lang="en-US" sz="2500" dirty="0"/>
          </a:p>
        </p:txBody>
      </p:sp>
    </p:spTree>
    <p:extLst>
      <p:ext uri="{BB962C8B-B14F-4D97-AF65-F5344CB8AC3E}">
        <p14:creationId xmlns:p14="http://schemas.microsoft.com/office/powerpoint/2010/main" val="59727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1662-2A74-E2BA-5210-D5F2DD798B77}"/>
              </a:ext>
            </a:extLst>
          </p:cNvPr>
          <p:cNvSpPr>
            <a:spLocks noGrp="1"/>
          </p:cNvSpPr>
          <p:nvPr>
            <p:ph type="title"/>
          </p:nvPr>
        </p:nvSpPr>
        <p:spPr>
          <a:xfrm>
            <a:off x="1065212" y="990600"/>
            <a:ext cx="3864127" cy="1735667"/>
          </a:xfrm>
        </p:spPr>
        <p:txBody>
          <a:bodyPr/>
          <a:lstStyle/>
          <a:p>
            <a:r>
              <a:rPr lang="en-US" dirty="0"/>
              <a:t>EDA</a:t>
            </a:r>
          </a:p>
        </p:txBody>
      </p:sp>
      <p:pic>
        <p:nvPicPr>
          <p:cNvPr id="6" name="Picture Placeholder 5" descr="Chart, bar chart&#10;&#10;Description automatically generated">
            <a:extLst>
              <a:ext uri="{FF2B5EF4-FFF2-40B4-BE49-F238E27FC236}">
                <a16:creationId xmlns:a16="http://schemas.microsoft.com/office/drawing/2014/main" id="{21B60C77-BD43-CBB5-C29C-F5492E929FD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6238" r="26238"/>
          <a:stretch>
            <a:fillRect/>
          </a:stretch>
        </p:blipFill>
        <p:spPr>
          <a:xfrm>
            <a:off x="6551612" y="1143000"/>
            <a:ext cx="3891647" cy="4953000"/>
          </a:xfrm>
          <a:prstGeom prst="roundRect">
            <a:avLst>
              <a:gd name="adj" fmla="val 0"/>
            </a:avLst>
          </a:prstGeom>
        </p:spPr>
      </p:pic>
      <p:sp>
        <p:nvSpPr>
          <p:cNvPr id="4" name="Text Placeholder 3">
            <a:extLst>
              <a:ext uri="{FF2B5EF4-FFF2-40B4-BE49-F238E27FC236}">
                <a16:creationId xmlns:a16="http://schemas.microsoft.com/office/drawing/2014/main" id="{2AA88202-129E-69CA-0CB9-D073E85E11EB}"/>
              </a:ext>
            </a:extLst>
          </p:cNvPr>
          <p:cNvSpPr>
            <a:spLocks noGrp="1"/>
          </p:cNvSpPr>
          <p:nvPr>
            <p:ph type="body" sz="half" idx="2"/>
          </p:nvPr>
        </p:nvSpPr>
        <p:spPr>
          <a:xfrm>
            <a:off x="1071132" y="3124200"/>
            <a:ext cx="3858207" cy="1371600"/>
          </a:xfrm>
        </p:spPr>
        <p:txBody>
          <a:bodyPr>
            <a:normAutofit fontScale="92500" lnSpcReduction="10000"/>
          </a:bodyPr>
          <a:lstStyle/>
          <a:p>
            <a:r>
              <a:rPr lang="en-US" sz="2500" dirty="0"/>
              <a:t>Most of the cars use FWD as drive follow by cars that make use of the NWD.</a:t>
            </a:r>
          </a:p>
        </p:txBody>
      </p:sp>
    </p:spTree>
    <p:extLst>
      <p:ext uri="{BB962C8B-B14F-4D97-AF65-F5344CB8AC3E}">
        <p14:creationId xmlns:p14="http://schemas.microsoft.com/office/powerpoint/2010/main" val="1685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36CC-DB6C-47E5-6544-B60479D4C6D0}"/>
              </a:ext>
            </a:extLst>
          </p:cNvPr>
          <p:cNvSpPr>
            <a:spLocks noGrp="1"/>
          </p:cNvSpPr>
          <p:nvPr>
            <p:ph type="title"/>
          </p:nvPr>
        </p:nvSpPr>
        <p:spPr>
          <a:xfrm>
            <a:off x="1022425" y="624151"/>
            <a:ext cx="8772373" cy="842432"/>
          </a:xfrm>
        </p:spPr>
        <p:txBody>
          <a:bodyPr>
            <a:normAutofit/>
          </a:bodyPr>
          <a:lstStyle/>
          <a:p>
            <a:r>
              <a:rPr lang="en-US" sz="2400" dirty="0"/>
              <a:t>EDA</a:t>
            </a:r>
          </a:p>
        </p:txBody>
      </p:sp>
      <p:sp>
        <p:nvSpPr>
          <p:cNvPr id="3" name="Text Placeholder 2">
            <a:extLst>
              <a:ext uri="{FF2B5EF4-FFF2-40B4-BE49-F238E27FC236}">
                <a16:creationId xmlns:a16="http://schemas.microsoft.com/office/drawing/2014/main" id="{D539629C-5EFF-FEF1-1F8C-819DD2F6667E}"/>
              </a:ext>
            </a:extLst>
          </p:cNvPr>
          <p:cNvSpPr>
            <a:spLocks noGrp="1"/>
          </p:cNvSpPr>
          <p:nvPr>
            <p:ph type="body" idx="1"/>
          </p:nvPr>
        </p:nvSpPr>
        <p:spPr>
          <a:xfrm>
            <a:off x="531812" y="1295400"/>
            <a:ext cx="4876800" cy="1634331"/>
          </a:xfrm>
        </p:spPr>
        <p:txBody>
          <a:bodyPr>
            <a:normAutofit fontScale="47500" lnSpcReduction="20000"/>
          </a:bodyPr>
          <a:lstStyle/>
          <a:p>
            <a:r>
              <a:rPr lang="en-US" sz="4000" b="1" dirty="0">
                <a:solidFill>
                  <a:srgbClr val="00B050"/>
                </a:solidFill>
              </a:rPr>
              <a:t>From</a:t>
            </a:r>
            <a:r>
              <a:rPr lang="en-US" b="1" dirty="0">
                <a:solidFill>
                  <a:srgbClr val="00B050"/>
                </a:solidFill>
              </a:rPr>
              <a:t> </a:t>
            </a:r>
            <a:r>
              <a:rPr lang="en-US" sz="4500" b="1" dirty="0">
                <a:solidFill>
                  <a:srgbClr val="00B050"/>
                </a:solidFill>
              </a:rPr>
              <a:t>the joint plot we can clearly see that wheelbase is positively correlated with </a:t>
            </a:r>
            <a:r>
              <a:rPr lang="en-US" sz="4500" b="1" dirty="0" err="1">
                <a:solidFill>
                  <a:srgbClr val="00B050"/>
                </a:solidFill>
              </a:rPr>
              <a:t>carlength</a:t>
            </a:r>
            <a:r>
              <a:rPr lang="en-US" sz="4500" b="1" dirty="0">
                <a:solidFill>
                  <a:srgbClr val="00B050"/>
                </a:solidFill>
              </a:rPr>
              <a:t> which implies that they are directly proportional to each other therefore  is good for our prediction</a:t>
            </a:r>
          </a:p>
        </p:txBody>
      </p:sp>
      <p:pic>
        <p:nvPicPr>
          <p:cNvPr id="8" name="Content Placeholder 7" descr="Chart, scatter chart&#10;&#10;Description automatically generated">
            <a:extLst>
              <a:ext uri="{FF2B5EF4-FFF2-40B4-BE49-F238E27FC236}">
                <a16:creationId xmlns:a16="http://schemas.microsoft.com/office/drawing/2014/main" id="{6EF2CD2C-DE9C-F598-3D81-BF9B2B50A06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1812" y="2967831"/>
            <a:ext cx="3854972" cy="3827889"/>
          </a:xfrm>
        </p:spPr>
      </p:pic>
      <p:sp>
        <p:nvSpPr>
          <p:cNvPr id="5" name="Text Placeholder 4">
            <a:extLst>
              <a:ext uri="{FF2B5EF4-FFF2-40B4-BE49-F238E27FC236}">
                <a16:creationId xmlns:a16="http://schemas.microsoft.com/office/drawing/2014/main" id="{7FC9D895-9A66-4BF6-27B7-6653E88F1E8B}"/>
              </a:ext>
            </a:extLst>
          </p:cNvPr>
          <p:cNvSpPr>
            <a:spLocks noGrp="1"/>
          </p:cNvSpPr>
          <p:nvPr>
            <p:ph type="body" sz="quarter" idx="3"/>
          </p:nvPr>
        </p:nvSpPr>
        <p:spPr>
          <a:xfrm>
            <a:off x="6112653" y="892969"/>
            <a:ext cx="5410200" cy="2036762"/>
          </a:xfrm>
        </p:spPr>
        <p:txBody>
          <a:bodyPr>
            <a:noAutofit/>
          </a:bodyPr>
          <a:lstStyle/>
          <a:p>
            <a:r>
              <a:rPr lang="en-US" sz="2000" b="1" i="0" dirty="0" err="1">
                <a:solidFill>
                  <a:srgbClr val="00B050"/>
                </a:solidFill>
                <a:effectLst/>
                <a:latin typeface="Consolas" panose="020B0609020204030204" pitchFamily="49" charset="0"/>
              </a:rPr>
              <a:t>Highwaympg</a:t>
            </a:r>
            <a:r>
              <a:rPr lang="en-US" sz="2000" b="1" i="0" dirty="0">
                <a:solidFill>
                  <a:srgbClr val="00B050"/>
                </a:solidFill>
                <a:effectLst/>
                <a:latin typeface="Consolas" panose="020B0609020204030204" pitchFamily="49" charset="0"/>
              </a:rPr>
              <a:t> and </a:t>
            </a:r>
            <a:r>
              <a:rPr lang="en-US" sz="2000" b="1" i="0" dirty="0" err="1">
                <a:solidFill>
                  <a:srgbClr val="00B050"/>
                </a:solidFill>
                <a:effectLst/>
                <a:latin typeface="Consolas" panose="020B0609020204030204" pitchFamily="49" charset="0"/>
              </a:rPr>
              <a:t>peakr</a:t>
            </a:r>
            <a:r>
              <a:rPr lang="en-US" sz="2000" b="1" dirty="0" err="1">
                <a:solidFill>
                  <a:srgbClr val="00B050"/>
                </a:solidFill>
                <a:latin typeface="Consolas" panose="020B0609020204030204" pitchFamily="49" charset="0"/>
              </a:rPr>
              <a:t>pn</a:t>
            </a:r>
            <a:r>
              <a:rPr lang="en-US" sz="2000" b="1" dirty="0">
                <a:solidFill>
                  <a:srgbClr val="00B050"/>
                </a:solidFill>
                <a:latin typeface="Consolas" panose="020B0609020204030204" pitchFamily="49" charset="0"/>
              </a:rPr>
              <a:t> are negatively correlated with each other which implies that is not going to be good for our car  prediction, they are </a:t>
            </a:r>
            <a:r>
              <a:rPr lang="en-US" sz="2000" b="1" dirty="0" smtClean="0">
                <a:solidFill>
                  <a:srgbClr val="00B050"/>
                </a:solidFill>
                <a:latin typeface="Consolas" panose="020B0609020204030204" pitchFamily="49" charset="0"/>
              </a:rPr>
              <a:t>inversely </a:t>
            </a:r>
            <a:r>
              <a:rPr lang="en-US" sz="2000" b="1" dirty="0">
                <a:solidFill>
                  <a:srgbClr val="00B050"/>
                </a:solidFill>
                <a:latin typeface="Consolas" panose="020B0609020204030204" pitchFamily="49" charset="0"/>
              </a:rPr>
              <a:t>proportional to each other</a:t>
            </a:r>
            <a:endParaRPr lang="en-US" sz="2000" b="1" dirty="0">
              <a:solidFill>
                <a:srgbClr val="00B050"/>
              </a:solidFill>
            </a:endParaRPr>
          </a:p>
        </p:txBody>
      </p:sp>
      <p:pic>
        <p:nvPicPr>
          <p:cNvPr id="10" name="Content Placeholder 9" descr="Chart, scatter chart&#10;&#10;Description automatically generated">
            <a:extLst>
              <a:ext uri="{FF2B5EF4-FFF2-40B4-BE49-F238E27FC236}">
                <a16:creationId xmlns:a16="http://schemas.microsoft.com/office/drawing/2014/main" id="{4FA52023-FBF2-6A19-A229-A0810BB867B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23864" y="3048570"/>
            <a:ext cx="3787779" cy="3709050"/>
          </a:xfrm>
        </p:spPr>
      </p:pic>
    </p:spTree>
    <p:extLst>
      <p:ext uri="{BB962C8B-B14F-4D97-AF65-F5344CB8AC3E}">
        <p14:creationId xmlns:p14="http://schemas.microsoft.com/office/powerpoint/2010/main" val="306131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68839-048A-52B5-858F-F7AF0D084AEB}"/>
              </a:ext>
            </a:extLst>
          </p:cNvPr>
          <p:cNvSpPr>
            <a:spLocks noGrp="1"/>
          </p:cNvSpPr>
          <p:nvPr>
            <p:ph type="title"/>
          </p:nvPr>
        </p:nvSpPr>
        <p:spPr/>
        <p:txBody>
          <a:bodyPr/>
          <a:lstStyle/>
          <a:p>
            <a:r>
              <a:rPr lang="en-US" dirty="0"/>
              <a:t>Prediction modelling</a:t>
            </a:r>
          </a:p>
        </p:txBody>
      </p:sp>
      <p:sp>
        <p:nvSpPr>
          <p:cNvPr id="3" name="Text Placeholder 2">
            <a:extLst>
              <a:ext uri="{FF2B5EF4-FFF2-40B4-BE49-F238E27FC236}">
                <a16:creationId xmlns:a16="http://schemas.microsoft.com/office/drawing/2014/main" id="{57B4B2D5-0FC5-8341-4DA4-9F567D585605}"/>
              </a:ext>
            </a:extLst>
          </p:cNvPr>
          <p:cNvSpPr>
            <a:spLocks noGrp="1"/>
          </p:cNvSpPr>
          <p:nvPr>
            <p:ph type="body" idx="1"/>
          </p:nvPr>
        </p:nvSpPr>
        <p:spPr>
          <a:xfrm>
            <a:off x="1127666" y="2065862"/>
            <a:ext cx="4823900" cy="605631"/>
          </a:xfrm>
        </p:spPr>
        <p:txBody>
          <a:bodyPr/>
          <a:lstStyle/>
          <a:p>
            <a:r>
              <a:rPr lang="en-US" dirty="0"/>
              <a:t>Linear Regression</a:t>
            </a:r>
          </a:p>
        </p:txBody>
      </p:sp>
      <p:sp>
        <p:nvSpPr>
          <p:cNvPr id="4" name="Content Placeholder 3">
            <a:extLst>
              <a:ext uri="{FF2B5EF4-FFF2-40B4-BE49-F238E27FC236}">
                <a16:creationId xmlns:a16="http://schemas.microsoft.com/office/drawing/2014/main" id="{07B600C4-3942-D722-900B-6B9AB1AD93CE}"/>
              </a:ext>
            </a:extLst>
          </p:cNvPr>
          <p:cNvSpPr>
            <a:spLocks noGrp="1"/>
          </p:cNvSpPr>
          <p:nvPr>
            <p:ph sz="half" idx="2"/>
          </p:nvPr>
        </p:nvSpPr>
        <p:spPr>
          <a:xfrm>
            <a:off x="466723" y="2917031"/>
            <a:ext cx="5522943" cy="3165477"/>
          </a:xfrm>
        </p:spPr>
        <p:txBody>
          <a:bodyPr>
            <a:normAutofit/>
          </a:bodyPr>
          <a:lstStyle/>
          <a:p>
            <a:r>
              <a:rPr lang="en-US" sz="2000" dirty="0">
                <a:solidFill>
                  <a:schemeClr val="tx1"/>
                </a:solidFill>
              </a:rPr>
              <a:t>After splitting our data into Train and Test  of the </a:t>
            </a:r>
            <a:r>
              <a:rPr lang="en-US" sz="2000" dirty="0" smtClean="0">
                <a:solidFill>
                  <a:schemeClr val="tx1"/>
                </a:solidFill>
              </a:rPr>
              <a:t>data, </a:t>
            </a:r>
            <a:r>
              <a:rPr lang="en-US" sz="2000" dirty="0">
                <a:solidFill>
                  <a:schemeClr val="tx1"/>
                </a:solidFill>
              </a:rPr>
              <a:t>70% of the data was use for training and 30% was use for the testing and we end up having a </a:t>
            </a:r>
            <a:r>
              <a:rPr lang="en-US" sz="2000" b="0" i="0" dirty="0">
                <a:solidFill>
                  <a:schemeClr val="tx1"/>
                </a:solidFill>
                <a:effectLst/>
                <a:latin typeface="Consolas" panose="020B0609020204030204" pitchFamily="49" charset="0"/>
              </a:rPr>
              <a:t>R squared Error : 0.9055938021998775 for the training and </a:t>
            </a:r>
            <a:r>
              <a:rPr lang="en-US" sz="2000" b="0" dirty="0">
                <a:solidFill>
                  <a:schemeClr val="tx1"/>
                </a:solidFill>
                <a:effectLst/>
                <a:latin typeface="Consolas" panose="020B0609020204030204" pitchFamily="49" charset="0"/>
              </a:rPr>
              <a:t> </a:t>
            </a:r>
            <a:r>
              <a:rPr lang="en-US" sz="2000" b="0" dirty="0" err="1" smtClean="0">
                <a:solidFill>
                  <a:schemeClr val="tx1"/>
                </a:solidFill>
                <a:effectLst/>
                <a:latin typeface="Consolas" panose="020B0609020204030204" pitchFamily="49" charset="0"/>
              </a:rPr>
              <a:t>mean_absolute_error</a:t>
            </a:r>
            <a:r>
              <a:rPr lang="en-US" sz="2000" b="0" dirty="0">
                <a:solidFill>
                  <a:schemeClr val="tx1"/>
                </a:solidFill>
                <a:effectLst/>
                <a:latin typeface="Consolas" panose="020B0609020204030204" pitchFamily="49" charset="0"/>
              </a:rPr>
              <a:t>, </a:t>
            </a:r>
            <a:r>
              <a:rPr lang="en-US" sz="2000" b="0" dirty="0" err="1">
                <a:solidFill>
                  <a:schemeClr val="tx1"/>
                </a:solidFill>
                <a:effectLst/>
                <a:latin typeface="Consolas" panose="020B0609020204030204" pitchFamily="49" charset="0"/>
              </a:rPr>
              <a:t>mean_squared_error</a:t>
            </a:r>
            <a:r>
              <a:rPr lang="en-US" sz="2000" b="0" dirty="0">
                <a:solidFill>
                  <a:schemeClr val="tx1"/>
                </a:solidFill>
                <a:effectLst/>
                <a:latin typeface="Consolas" panose="020B0609020204030204" pitchFamily="49" charset="0"/>
              </a:rPr>
              <a:t> is </a:t>
            </a:r>
            <a:r>
              <a:rPr lang="en-US" sz="2000" dirty="0">
                <a:solidFill>
                  <a:schemeClr val="tx1"/>
                </a:solidFill>
                <a:latin typeface="Consolas" panose="020B0609020204030204" pitchFamily="49" charset="0"/>
              </a:rPr>
              <a:t>MAE: 971.2636923076922 </a:t>
            </a:r>
            <a:r>
              <a:rPr lang="en-US" sz="2000" b="0" i="0" dirty="0">
                <a:solidFill>
                  <a:schemeClr val="tx1"/>
                </a:solidFill>
                <a:effectLst/>
                <a:latin typeface="Consolas" panose="020B0609020204030204" pitchFamily="49" charset="0"/>
              </a:rPr>
              <a:t>MSE</a:t>
            </a:r>
            <a:r>
              <a:rPr lang="en-US" sz="2000" dirty="0">
                <a:solidFill>
                  <a:schemeClr val="tx1"/>
                </a:solidFill>
                <a:latin typeface="Consolas" panose="020B0609020204030204" pitchFamily="49" charset="0"/>
              </a:rPr>
              <a:t>:  1437908.4721399578</a:t>
            </a:r>
            <a:endParaRPr lang="en-US" dirty="0"/>
          </a:p>
        </p:txBody>
      </p:sp>
      <p:sp>
        <p:nvSpPr>
          <p:cNvPr id="5" name="Text Placeholder 4">
            <a:extLst>
              <a:ext uri="{FF2B5EF4-FFF2-40B4-BE49-F238E27FC236}">
                <a16:creationId xmlns:a16="http://schemas.microsoft.com/office/drawing/2014/main" id="{4FF16889-22A1-86A6-1CA1-103DCF8A6ED6}"/>
              </a:ext>
            </a:extLst>
          </p:cNvPr>
          <p:cNvSpPr>
            <a:spLocks noGrp="1"/>
          </p:cNvSpPr>
          <p:nvPr>
            <p:ph type="body" sz="quarter" idx="3"/>
          </p:nvPr>
        </p:nvSpPr>
        <p:spPr>
          <a:xfrm>
            <a:off x="7008812" y="2052900"/>
            <a:ext cx="4823902" cy="576262"/>
          </a:xfrm>
        </p:spPr>
        <p:txBody>
          <a:bodyPr/>
          <a:lstStyle/>
          <a:p>
            <a:r>
              <a:rPr lang="en-US" dirty="0"/>
              <a:t>Linear Regression</a:t>
            </a:r>
          </a:p>
        </p:txBody>
      </p:sp>
      <p:sp>
        <p:nvSpPr>
          <p:cNvPr id="6" name="Content Placeholder 5">
            <a:extLst>
              <a:ext uri="{FF2B5EF4-FFF2-40B4-BE49-F238E27FC236}">
                <a16:creationId xmlns:a16="http://schemas.microsoft.com/office/drawing/2014/main" id="{D903BE83-678A-9580-36F6-7A9B2FF8D194}"/>
              </a:ext>
            </a:extLst>
          </p:cNvPr>
          <p:cNvSpPr>
            <a:spLocks noGrp="1"/>
          </p:cNvSpPr>
          <p:nvPr>
            <p:ph sz="quarter" idx="4"/>
          </p:nvPr>
        </p:nvSpPr>
        <p:spPr>
          <a:xfrm>
            <a:off x="6207096" y="2895600"/>
            <a:ext cx="4823902" cy="2840039"/>
          </a:xfrm>
        </p:spPr>
        <p:txBody>
          <a:bodyPr>
            <a:normAutofit/>
          </a:bodyPr>
          <a:lstStyle/>
          <a:p>
            <a:r>
              <a:rPr lang="en-US" sz="2000" dirty="0">
                <a:solidFill>
                  <a:schemeClr val="tx1"/>
                </a:solidFill>
              </a:rPr>
              <a:t>And test was carried out after the training of the data set and we end up having the </a:t>
            </a:r>
            <a:r>
              <a:rPr lang="en-US" sz="2000" b="0" i="0" dirty="0">
                <a:solidFill>
                  <a:schemeClr val="tx1"/>
                </a:solidFill>
                <a:effectLst/>
                <a:latin typeface="Consolas" panose="020B0609020204030204" pitchFamily="49" charset="0"/>
              </a:rPr>
              <a:t>R squared Error as: 0.7705201375662581 and </a:t>
            </a:r>
            <a:r>
              <a:rPr lang="en-US" sz="2000" b="0" dirty="0">
                <a:solidFill>
                  <a:schemeClr val="tx1"/>
                </a:solidFill>
                <a:effectLst/>
                <a:latin typeface="Consolas" panose="020B0609020204030204" pitchFamily="49" charset="0"/>
              </a:rPr>
              <a:t> </a:t>
            </a:r>
            <a:r>
              <a:rPr lang="en-US" sz="2000" b="0" dirty="0" err="1">
                <a:solidFill>
                  <a:schemeClr val="tx1"/>
                </a:solidFill>
                <a:effectLst/>
                <a:latin typeface="Consolas" panose="020B0609020204030204" pitchFamily="49" charset="0"/>
              </a:rPr>
              <a:t>mean_absolute_error</a:t>
            </a:r>
            <a:r>
              <a:rPr lang="en-US" sz="2000" b="0" dirty="0">
                <a:solidFill>
                  <a:schemeClr val="tx1"/>
                </a:solidFill>
                <a:effectLst/>
                <a:latin typeface="Consolas" panose="020B0609020204030204" pitchFamily="49" charset="0"/>
              </a:rPr>
              <a:t>, </a:t>
            </a:r>
            <a:r>
              <a:rPr lang="en-US" sz="2000" b="0" dirty="0" err="1">
                <a:solidFill>
                  <a:schemeClr val="tx1"/>
                </a:solidFill>
                <a:effectLst/>
                <a:latin typeface="Consolas" panose="020B0609020204030204" pitchFamily="49" charset="0"/>
              </a:rPr>
              <a:t>mean_squared_erro</a:t>
            </a:r>
            <a:endParaRPr lang="en-US" sz="2000" b="0" dirty="0">
              <a:solidFill>
                <a:schemeClr val="tx1"/>
              </a:solidFill>
              <a:effectLst/>
              <a:latin typeface="Consolas" panose="020B0609020204030204" pitchFamily="49" charset="0"/>
            </a:endParaRPr>
          </a:p>
          <a:p>
            <a:r>
              <a:rPr lang="en-US" sz="2000" b="0" i="0" dirty="0">
                <a:solidFill>
                  <a:schemeClr val="tx1"/>
                </a:solidFill>
                <a:effectLst/>
                <a:latin typeface="Consolas" panose="020B0609020204030204" pitchFamily="49" charset="0"/>
              </a:rPr>
              <a:t>MAE: 2432.3905419726552 MSE: 10748212.57584067</a:t>
            </a:r>
            <a:endParaRPr lang="en-US" sz="2000" dirty="0">
              <a:solidFill>
                <a:schemeClr val="tx1"/>
              </a:solidFill>
            </a:endParaRPr>
          </a:p>
        </p:txBody>
      </p:sp>
      <p:sp>
        <p:nvSpPr>
          <p:cNvPr id="8" name="Rectangle 2"/>
          <p:cNvSpPr>
            <a:spLocks noChangeArrowheads="1"/>
          </p:cNvSpPr>
          <p:nvPr/>
        </p:nvSpPr>
        <p:spPr bwMode="auto">
          <a:xfrm>
            <a:off x="152400" y="296361"/>
            <a:ext cx="38472"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304800" y="394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6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101" y="0"/>
            <a:ext cx="3864127" cy="1066800"/>
          </a:xfrm>
        </p:spPr>
        <p:txBody>
          <a:bodyPr/>
          <a:lstStyle/>
          <a:p>
            <a:r>
              <a:rPr lang="en-US" dirty="0"/>
              <a:t>Conclusion </a:t>
            </a:r>
          </a:p>
        </p:txBody>
      </p:sp>
      <p:sp>
        <p:nvSpPr>
          <p:cNvPr id="4" name="Text Placeholder 3"/>
          <p:cNvSpPr>
            <a:spLocks noGrp="1"/>
          </p:cNvSpPr>
          <p:nvPr>
            <p:ph type="body" sz="half" idx="2"/>
          </p:nvPr>
        </p:nvSpPr>
        <p:spPr>
          <a:xfrm>
            <a:off x="1199101" y="1371600"/>
            <a:ext cx="3693216" cy="2590800"/>
          </a:xfrm>
        </p:spPr>
        <p:txBody>
          <a:bodyPr>
            <a:noAutofit/>
          </a:bodyPr>
          <a:lstStyle/>
          <a:p>
            <a:r>
              <a:rPr lang="en-US" sz="2800" dirty="0" smtClean="0">
                <a:solidFill>
                  <a:srgbClr val="00B0F0"/>
                </a:solidFill>
              </a:rPr>
              <a:t>Using </a:t>
            </a:r>
            <a:r>
              <a:rPr lang="en-US" sz="2800" dirty="0" err="1" smtClean="0">
                <a:solidFill>
                  <a:srgbClr val="00B0F0"/>
                </a:solidFill>
              </a:rPr>
              <a:t>LinearRegression</a:t>
            </a:r>
            <a:r>
              <a:rPr lang="en-US" sz="2800" dirty="0" smtClean="0">
                <a:solidFill>
                  <a:srgbClr val="00B0F0"/>
                </a:solidFill>
              </a:rPr>
              <a:t> in the </a:t>
            </a:r>
            <a:r>
              <a:rPr lang="en-US" sz="2800" dirty="0" smtClean="0">
                <a:solidFill>
                  <a:srgbClr val="00B0F0"/>
                </a:solidFill>
              </a:rPr>
              <a:t>prediction of the car price   didn’t </a:t>
            </a:r>
            <a:r>
              <a:rPr lang="en-US" sz="2800" dirty="0">
                <a:solidFill>
                  <a:srgbClr val="00B0F0"/>
                </a:solidFill>
              </a:rPr>
              <a:t>really </a:t>
            </a:r>
            <a:r>
              <a:rPr lang="en-US" sz="2800" dirty="0" smtClean="0">
                <a:solidFill>
                  <a:srgbClr val="00B0F0"/>
                </a:solidFill>
              </a:rPr>
              <a:t>shows much difference </a:t>
            </a:r>
            <a:r>
              <a:rPr lang="en-US" sz="2800" dirty="0" smtClean="0">
                <a:solidFill>
                  <a:srgbClr val="00B0F0"/>
                </a:solidFill>
              </a:rPr>
              <a:t>in the price compared to the </a:t>
            </a:r>
            <a:r>
              <a:rPr lang="en-US" sz="2800" dirty="0" smtClean="0">
                <a:solidFill>
                  <a:srgbClr val="00B0F0"/>
                </a:solidFill>
              </a:rPr>
              <a:t>actual </a:t>
            </a:r>
            <a:r>
              <a:rPr lang="en-US" sz="2800" dirty="0">
                <a:solidFill>
                  <a:srgbClr val="00B0F0"/>
                </a:solidFill>
              </a:rPr>
              <a:t>prices of the car </a:t>
            </a:r>
            <a:r>
              <a:rPr lang="en-US" sz="2800" dirty="0" smtClean="0">
                <a:solidFill>
                  <a:srgbClr val="00B0F0"/>
                </a:solidFill>
              </a:rPr>
              <a:t>in the </a:t>
            </a:r>
            <a:r>
              <a:rPr lang="en-US" sz="2800" dirty="0">
                <a:solidFill>
                  <a:srgbClr val="00B0F0"/>
                </a:solidFill>
              </a:rPr>
              <a:t>dataset</a:t>
            </a:r>
          </a:p>
        </p:txBody>
      </p:sp>
      <p:pic>
        <p:nvPicPr>
          <p:cNvPr id="7" name="Picture Placeholder 6"/>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3542" r="23542"/>
          <a:stretch>
            <a:fillRect/>
          </a:stretch>
        </p:blipFill>
        <p:spPr>
          <a:xfrm>
            <a:off x="6475412" y="1026284"/>
            <a:ext cx="4191000" cy="5298316"/>
          </a:xfrm>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75000"/>
            </a:schemeClr>
          </a:fgClr>
          <a:bgClr>
            <a:schemeClr val="bg1"/>
          </a:bgClr>
        </a:patt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r>
              <a:rPr lang="en-US" dirty="0"/>
              <a:t>Introduction </a:t>
            </a:r>
          </a:p>
          <a:p>
            <a:r>
              <a:rPr lang="en-US" dirty="0"/>
              <a:t>Data Collection</a:t>
            </a:r>
          </a:p>
          <a:p>
            <a:r>
              <a:rPr lang="en-US" dirty="0"/>
              <a:t>Data Cleaning</a:t>
            </a:r>
          </a:p>
          <a:p>
            <a:r>
              <a:rPr lang="en-US" dirty="0"/>
              <a:t>Exploratory Data Analysis</a:t>
            </a:r>
          </a:p>
          <a:p>
            <a:r>
              <a:rPr lang="en-US" dirty="0"/>
              <a:t>Prediction Modelling</a:t>
            </a:r>
          </a:p>
          <a:p>
            <a:pPr marL="0" indent="0">
              <a:buNone/>
            </a:pPr>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5F06-576E-2C3E-0F51-A241DDDC4E3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3D84862-83C0-7CC2-A0D1-EE01A2134E98}"/>
              </a:ext>
            </a:extLst>
          </p:cNvPr>
          <p:cNvSpPr>
            <a:spLocks noGrp="1"/>
          </p:cNvSpPr>
          <p:nvPr>
            <p:ph idx="1"/>
          </p:nvPr>
        </p:nvSpPr>
        <p:spPr>
          <a:xfrm>
            <a:off x="1131295" y="1934632"/>
            <a:ext cx="8823361" cy="4948768"/>
          </a:xfrm>
        </p:spPr>
        <p:txBody>
          <a:bodyPr>
            <a:normAutofit fontScale="32500" lnSpcReduction="20000"/>
          </a:bodyPr>
          <a:lstStyle/>
          <a:p>
            <a:pPr marL="0" marR="0" indent="0">
              <a:lnSpc>
                <a:spcPct val="157000"/>
              </a:lnSpc>
              <a:spcBef>
                <a:spcPts val="800"/>
              </a:spcBef>
              <a:spcAft>
                <a:spcPts val="800"/>
              </a:spcAft>
              <a:buNone/>
            </a:pPr>
            <a:endParaRPr lang="en-US" sz="1800" dirty="0">
              <a:solidFill>
                <a:srgbClr val="000000"/>
              </a:solidFill>
              <a:effectLst/>
              <a:latin typeface="Arial" panose="020B0604020202020204" pitchFamily="34" charset="0"/>
              <a:ea typeface="Arial" panose="020B0604020202020204" pitchFamily="34" charset="0"/>
            </a:endParaRPr>
          </a:p>
          <a:p>
            <a:pPr marL="0" marR="0">
              <a:lnSpc>
                <a:spcPct val="157000"/>
              </a:lnSpc>
              <a:spcBef>
                <a:spcPts val="800"/>
              </a:spcBef>
              <a:spcAft>
                <a:spcPts val="800"/>
              </a:spcAft>
            </a:pPr>
            <a:r>
              <a:rPr lang="en-US" sz="4300" dirty="0">
                <a:solidFill>
                  <a:srgbClr val="000000"/>
                </a:solidFill>
                <a:effectLst/>
                <a:latin typeface="Arial" panose="020B0604020202020204" pitchFamily="34" charset="0"/>
                <a:ea typeface="Arial" panose="020B0604020202020204" pitchFamily="34" charset="0"/>
              </a:rPr>
              <a:t>A Chinese automobile company  aspires to enter the Nigerian market by setting up its manufacturing unit and producing cars locally to compete with their Nigerian, US and European counterparts.</a:t>
            </a:r>
            <a:endParaRPr lang="en-US" sz="4300" dirty="0">
              <a:effectLst/>
              <a:latin typeface="Arial" panose="020B0604020202020204" pitchFamily="34" charset="0"/>
              <a:ea typeface="Arial" panose="020B0604020202020204" pitchFamily="34" charset="0"/>
            </a:endParaRPr>
          </a:p>
          <a:p>
            <a:pPr marL="0" marR="0">
              <a:lnSpc>
                <a:spcPct val="157000"/>
              </a:lnSpc>
              <a:spcBef>
                <a:spcPts val="800"/>
              </a:spcBef>
              <a:spcAft>
                <a:spcPts val="800"/>
              </a:spcAft>
            </a:pPr>
            <a:r>
              <a:rPr lang="en-US" sz="4300" dirty="0">
                <a:solidFill>
                  <a:srgbClr val="000000"/>
                </a:solidFill>
                <a:effectLst/>
                <a:latin typeface="Arial" panose="020B0604020202020204" pitchFamily="34" charset="0"/>
                <a:ea typeface="Arial" panose="020B0604020202020204" pitchFamily="34" charset="0"/>
              </a:rPr>
              <a:t>They have contacted  a Data Scientist to understand the factors on which the pricing of cars depends. Specifically, they want to understand the factors affecting the pricing of cars in the Nigerian market, since those may be very different from the Chinese market. </a:t>
            </a:r>
            <a:endParaRPr lang="en-US" sz="4300" dirty="0">
              <a:effectLst/>
              <a:latin typeface="Arial" panose="020B0604020202020204" pitchFamily="34" charset="0"/>
              <a:ea typeface="Arial" panose="020B0604020202020204" pitchFamily="34" charset="0"/>
            </a:endParaRPr>
          </a:p>
          <a:p>
            <a:pPr marL="0" marR="0">
              <a:lnSpc>
                <a:spcPct val="157000"/>
              </a:lnSpc>
              <a:spcBef>
                <a:spcPts val="800"/>
              </a:spcBef>
              <a:spcAft>
                <a:spcPts val="800"/>
              </a:spcAft>
            </a:pPr>
            <a:r>
              <a:rPr lang="en-US" sz="4300" dirty="0">
                <a:solidFill>
                  <a:srgbClr val="000000"/>
                </a:solidFill>
                <a:effectLst/>
                <a:latin typeface="Arial" panose="020B0604020202020204" pitchFamily="34" charset="0"/>
                <a:ea typeface="Arial" panose="020B0604020202020204" pitchFamily="34" charset="0"/>
              </a:rPr>
              <a:t>The company wants to know:</a:t>
            </a:r>
            <a:endParaRPr lang="en-US" sz="4300" dirty="0">
              <a:effectLst/>
              <a:latin typeface="Arial" panose="020B0604020202020204" pitchFamily="34" charset="0"/>
              <a:ea typeface="Arial" panose="020B0604020202020204" pitchFamily="34" charset="0"/>
            </a:endParaRPr>
          </a:p>
          <a:p>
            <a:pPr marL="342900" marR="0" lvl="0" indent="-342900">
              <a:lnSpc>
                <a:spcPct val="157000"/>
              </a:lnSpc>
              <a:spcBef>
                <a:spcPts val="800"/>
              </a:spcBef>
              <a:spcAft>
                <a:spcPts val="0"/>
              </a:spcAft>
              <a:buFont typeface="Arial" panose="020B0604020202020204" pitchFamily="34" charset="0"/>
              <a:buChar char="●"/>
            </a:pPr>
            <a:r>
              <a:rPr lang="en-US" sz="4300" u="none" strike="noStrike" dirty="0">
                <a:solidFill>
                  <a:srgbClr val="000000"/>
                </a:solidFill>
                <a:effectLst/>
                <a:latin typeface="Arial" panose="020B0604020202020204" pitchFamily="34" charset="0"/>
                <a:ea typeface="Arial" panose="020B0604020202020204" pitchFamily="34" charset="0"/>
              </a:rPr>
              <a:t>Which variables are significant in predicting the price of a car</a:t>
            </a:r>
            <a:endParaRPr lang="en-US" sz="4300" u="none" strike="noStrike" dirty="0">
              <a:effectLst/>
              <a:latin typeface="Arial" panose="020B0604020202020204" pitchFamily="34" charset="0"/>
              <a:ea typeface="Arial" panose="020B0604020202020204" pitchFamily="34" charset="0"/>
            </a:endParaRPr>
          </a:p>
          <a:p>
            <a:pPr marL="342900" marR="0" lvl="0" indent="-342900">
              <a:lnSpc>
                <a:spcPct val="157000"/>
              </a:lnSpc>
              <a:spcBef>
                <a:spcPts val="0"/>
              </a:spcBef>
              <a:spcAft>
                <a:spcPts val="800"/>
              </a:spcAft>
              <a:buFont typeface="Arial" panose="020B0604020202020204" pitchFamily="34" charset="0"/>
              <a:buChar char="●"/>
            </a:pPr>
            <a:r>
              <a:rPr lang="en-US" sz="4300" u="none" strike="noStrike" dirty="0">
                <a:solidFill>
                  <a:srgbClr val="000000"/>
                </a:solidFill>
                <a:effectLst/>
                <a:latin typeface="Arial" panose="020B0604020202020204" pitchFamily="34" charset="0"/>
                <a:ea typeface="Arial" panose="020B0604020202020204" pitchFamily="34" charset="0"/>
              </a:rPr>
              <a:t>How well do those variables describe the price of a car</a:t>
            </a:r>
            <a:endParaRPr lang="en-US" sz="4300" u="none" strike="noStrike" dirty="0">
              <a:effectLst/>
              <a:latin typeface="Arial" panose="020B0604020202020204" pitchFamily="34" charset="0"/>
              <a:ea typeface="Arial" panose="020B0604020202020204" pitchFamily="34" charset="0"/>
            </a:endParaRPr>
          </a:p>
          <a:p>
            <a:pPr marL="0" marR="0">
              <a:lnSpc>
                <a:spcPct val="157000"/>
              </a:lnSpc>
              <a:spcBef>
                <a:spcPts val="800"/>
              </a:spcBef>
              <a:spcAft>
                <a:spcPts val="800"/>
              </a:spcAft>
            </a:pPr>
            <a:r>
              <a:rPr lang="en-US" sz="4300" dirty="0">
                <a:solidFill>
                  <a:srgbClr val="000000"/>
                </a:solidFill>
                <a:effectLst/>
                <a:latin typeface="Arial" panose="020B0604020202020204" pitchFamily="34" charset="0"/>
                <a:ea typeface="Arial" panose="020B0604020202020204" pitchFamily="34" charset="0"/>
              </a:rPr>
              <a:t>Based on various market surveys, you have gathered a large data set of different types of cars across the Nigerian market.</a:t>
            </a:r>
            <a:endParaRPr lang="en-US" sz="43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42178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15D8-01F3-96DB-09C0-4A88F546D130}"/>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F4D93AD7-9723-91BA-A84D-42DEA63DDED0}"/>
              </a:ext>
            </a:extLst>
          </p:cNvPr>
          <p:cNvSpPr>
            <a:spLocks noGrp="1"/>
          </p:cNvSpPr>
          <p:nvPr>
            <p:ph idx="1"/>
          </p:nvPr>
        </p:nvSpPr>
        <p:spPr/>
        <p:txBody>
          <a:bodyPr>
            <a:normAutofit/>
          </a:bodyPr>
          <a:lstStyle/>
          <a:p>
            <a:pPr marL="0" indent="0">
              <a:buNone/>
            </a:pPr>
            <a:r>
              <a:rPr lang="en-US" sz="2400" b="1" dirty="0">
                <a:solidFill>
                  <a:schemeClr val="tx1"/>
                </a:solidFill>
              </a:rPr>
              <a:t>Problem statement </a:t>
            </a:r>
          </a:p>
          <a:p>
            <a:r>
              <a:rPr lang="en-US" sz="2400" dirty="0">
                <a:solidFill>
                  <a:schemeClr val="tx1"/>
                </a:solidFill>
              </a:rPr>
              <a:t>The goal of this project is for the </a:t>
            </a:r>
            <a:r>
              <a:rPr lang="en-US" sz="2400" dirty="0" err="1">
                <a:solidFill>
                  <a:schemeClr val="tx1"/>
                </a:solidFill>
              </a:rPr>
              <a:t>chinese</a:t>
            </a:r>
            <a:r>
              <a:rPr lang="en-US" sz="2400" dirty="0">
                <a:solidFill>
                  <a:schemeClr val="tx1"/>
                </a:solidFill>
              </a:rPr>
              <a:t> company to be able to know the estimated prices of cars in Nigeria</a:t>
            </a:r>
          </a:p>
          <a:p>
            <a:r>
              <a:rPr lang="en-US" sz="2400" dirty="0">
                <a:solidFill>
                  <a:schemeClr val="tx1"/>
                </a:solidFill>
              </a:rPr>
              <a:t>For the benefits of the Chinese company, a predictive analysis was carried out on a data set of different cars in Nigeria an estimation of what to be a  good price to sell the car in the market</a:t>
            </a:r>
          </a:p>
        </p:txBody>
      </p:sp>
    </p:spTree>
    <p:extLst>
      <p:ext uri="{BB962C8B-B14F-4D97-AF65-F5344CB8AC3E}">
        <p14:creationId xmlns:p14="http://schemas.microsoft.com/office/powerpoint/2010/main" val="410780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B413-0172-1D9F-81AB-2AED30273B8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66542DE-C206-5848-4B44-177A06D8366C}"/>
              </a:ext>
            </a:extLst>
          </p:cNvPr>
          <p:cNvSpPr>
            <a:spLocks noGrp="1"/>
          </p:cNvSpPr>
          <p:nvPr>
            <p:ph idx="1"/>
          </p:nvPr>
        </p:nvSpPr>
        <p:spPr/>
        <p:txBody>
          <a:bodyPr>
            <a:normAutofit/>
          </a:bodyPr>
          <a:lstStyle/>
          <a:p>
            <a:pPr marL="0" indent="0">
              <a:buNone/>
            </a:pPr>
            <a:r>
              <a:rPr lang="en-US" sz="2000" b="1" dirty="0">
                <a:solidFill>
                  <a:schemeClr val="tx1"/>
                </a:solidFill>
              </a:rPr>
              <a:t>Approach</a:t>
            </a:r>
            <a:r>
              <a:rPr lang="en-US" sz="2000" dirty="0">
                <a:solidFill>
                  <a:schemeClr val="tx1"/>
                </a:solidFill>
              </a:rPr>
              <a:t> </a:t>
            </a:r>
          </a:p>
          <a:p>
            <a:r>
              <a:rPr lang="en-US" sz="2000" dirty="0">
                <a:solidFill>
                  <a:schemeClr val="tx1"/>
                </a:solidFill>
              </a:rPr>
              <a:t>A dataset was provided in a CSV format file as CarPrice_data.csv and then proceed to data cleaning and feature selection  also once the data cleaning is done would want to understand how various features are been distributed and normalizing them</a:t>
            </a:r>
          </a:p>
          <a:p>
            <a:r>
              <a:rPr lang="en-US" sz="2000" dirty="0">
                <a:solidFill>
                  <a:schemeClr val="tx1"/>
                </a:solidFill>
              </a:rPr>
              <a:t>Developing a regression model in other to be able to predict the price of cars base on a model called the Linear Regression model and cross validating the result to find the best fit model for the car price prediction in case pf both train and test data</a:t>
            </a:r>
          </a:p>
        </p:txBody>
      </p:sp>
    </p:spTree>
    <p:extLst>
      <p:ext uri="{BB962C8B-B14F-4D97-AF65-F5344CB8AC3E}">
        <p14:creationId xmlns:p14="http://schemas.microsoft.com/office/powerpoint/2010/main" val="396868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53B3-6A88-0D44-926C-42F99B03DAE1}"/>
              </a:ext>
            </a:extLst>
          </p:cNvPr>
          <p:cNvSpPr>
            <a:spLocks noGrp="1"/>
          </p:cNvSpPr>
          <p:nvPr>
            <p:ph type="title"/>
          </p:nvPr>
        </p:nvSpPr>
        <p:spPr/>
        <p:txBody>
          <a:bodyPr/>
          <a:lstStyle/>
          <a:p>
            <a:r>
              <a:rPr lang="en-US" b="1" dirty="0"/>
              <a:t>Data Collection</a:t>
            </a:r>
          </a:p>
        </p:txBody>
      </p:sp>
      <p:sp>
        <p:nvSpPr>
          <p:cNvPr id="3" name="Content Placeholder 2">
            <a:extLst>
              <a:ext uri="{FF2B5EF4-FFF2-40B4-BE49-F238E27FC236}">
                <a16:creationId xmlns:a16="http://schemas.microsoft.com/office/drawing/2014/main" id="{227468F2-6C31-B9CC-A76C-91AC0CBCFE8B}"/>
              </a:ext>
            </a:extLst>
          </p:cNvPr>
          <p:cNvSpPr>
            <a:spLocks noGrp="1"/>
          </p:cNvSpPr>
          <p:nvPr>
            <p:ph idx="1"/>
          </p:nvPr>
        </p:nvSpPr>
        <p:spPr/>
        <p:txBody>
          <a:bodyPr>
            <a:normAutofit/>
          </a:bodyPr>
          <a:lstStyle/>
          <a:p>
            <a:pPr>
              <a:buFont typeface="Arial" panose="020B0604020202020204" pitchFamily="34" charset="0"/>
              <a:buChar char="•"/>
            </a:pPr>
            <a:r>
              <a:rPr lang="en-US" b="1" dirty="0">
                <a:solidFill>
                  <a:schemeClr val="tx1"/>
                </a:solidFill>
              </a:rPr>
              <a:t>Different car listing prices collected across Nigeria</a:t>
            </a:r>
          </a:p>
          <a:p>
            <a:pPr>
              <a:buFont typeface="Arial" panose="020B0604020202020204" pitchFamily="34" charset="0"/>
              <a:buChar char="•"/>
            </a:pPr>
            <a:r>
              <a:rPr lang="en-US" b="1" dirty="0">
                <a:solidFill>
                  <a:schemeClr val="tx1"/>
                </a:solidFill>
              </a:rPr>
              <a:t>Extracting the Data with listing of 205 cars</a:t>
            </a:r>
          </a:p>
          <a:p>
            <a:pPr>
              <a:buFont typeface="Arial" panose="020B0604020202020204" pitchFamily="34" charset="0"/>
              <a:buChar char="•"/>
            </a:pPr>
            <a:r>
              <a:rPr lang="en-US" b="1" dirty="0">
                <a:solidFill>
                  <a:schemeClr val="tx1"/>
                </a:solidFill>
              </a:rPr>
              <a:t>Dataset having 26 columns :</a:t>
            </a:r>
          </a:p>
          <a:p>
            <a:pPr>
              <a:buFont typeface="Arial" panose="020B0604020202020204" pitchFamily="34" charset="0"/>
              <a:buChar char="•"/>
            </a:pPr>
            <a:r>
              <a:rPr lang="en-US" b="1" i="0" dirty="0">
                <a:solidFill>
                  <a:schemeClr val="tx1"/>
                </a:solidFill>
                <a:effectLst/>
                <a:latin typeface="Consolas" panose="020B0609020204030204" pitchFamily="49" charset="0"/>
              </a:rPr>
              <a:t>(['</a:t>
            </a:r>
            <a:r>
              <a:rPr lang="en-US" b="1" i="0" dirty="0" err="1">
                <a:solidFill>
                  <a:schemeClr val="tx1"/>
                </a:solidFill>
                <a:effectLst/>
                <a:latin typeface="Consolas" panose="020B0609020204030204" pitchFamily="49" charset="0"/>
              </a:rPr>
              <a:t>car_ID</a:t>
            </a:r>
            <a:r>
              <a:rPr lang="en-US" b="1" i="0" dirty="0">
                <a:solidFill>
                  <a:schemeClr val="tx1"/>
                </a:solidFill>
                <a:effectLst/>
                <a:latin typeface="Consolas" panose="020B0609020204030204" pitchFamily="49" charset="0"/>
              </a:rPr>
              <a:t>', '</a:t>
            </a:r>
            <a:r>
              <a:rPr lang="en-US" b="1" i="0" dirty="0" err="1">
                <a:solidFill>
                  <a:schemeClr val="tx1"/>
                </a:solidFill>
                <a:effectLst/>
                <a:latin typeface="Consolas" panose="020B0609020204030204" pitchFamily="49" charset="0"/>
              </a:rPr>
              <a:t>symboling</a:t>
            </a:r>
            <a:r>
              <a:rPr lang="en-US" b="1" i="0" dirty="0">
                <a:solidFill>
                  <a:schemeClr val="tx1"/>
                </a:solidFill>
                <a:effectLst/>
                <a:latin typeface="Consolas" panose="020B0609020204030204" pitchFamily="49" charset="0"/>
              </a:rPr>
              <a:t>', 'CarName', 'fueltype', 'aspiration', 'doornumber', 'carbody', '</a:t>
            </a:r>
            <a:r>
              <a:rPr lang="en-US" b="1" i="0" dirty="0" err="1">
                <a:solidFill>
                  <a:schemeClr val="tx1"/>
                </a:solidFill>
                <a:effectLst/>
                <a:latin typeface="Consolas" panose="020B0609020204030204" pitchFamily="49" charset="0"/>
              </a:rPr>
              <a:t>drivewheel</a:t>
            </a:r>
            <a:r>
              <a:rPr lang="en-US" b="1" i="0" dirty="0">
                <a:solidFill>
                  <a:schemeClr val="tx1"/>
                </a:solidFill>
                <a:effectLst/>
                <a:latin typeface="Consolas" panose="020B0609020204030204" pitchFamily="49" charset="0"/>
              </a:rPr>
              <a:t>', 'enginelocation', 'wheelbase', '</a:t>
            </a:r>
            <a:r>
              <a:rPr lang="en-US" b="1" i="0" dirty="0" err="1">
                <a:solidFill>
                  <a:schemeClr val="tx1"/>
                </a:solidFill>
                <a:effectLst/>
                <a:latin typeface="Consolas" panose="020B0609020204030204" pitchFamily="49" charset="0"/>
              </a:rPr>
              <a:t>carlength</a:t>
            </a:r>
            <a:r>
              <a:rPr lang="en-US" b="1" i="0" dirty="0">
                <a:solidFill>
                  <a:schemeClr val="tx1"/>
                </a:solidFill>
                <a:effectLst/>
                <a:latin typeface="Consolas" panose="020B0609020204030204" pitchFamily="49" charset="0"/>
              </a:rPr>
              <a:t>', '</a:t>
            </a:r>
            <a:r>
              <a:rPr lang="en-US" b="1" i="0" dirty="0" err="1">
                <a:solidFill>
                  <a:schemeClr val="tx1"/>
                </a:solidFill>
                <a:effectLst/>
                <a:latin typeface="Consolas" panose="020B0609020204030204" pitchFamily="49" charset="0"/>
              </a:rPr>
              <a:t>carwidth</a:t>
            </a:r>
            <a:r>
              <a:rPr lang="en-US" b="1" i="0" dirty="0">
                <a:solidFill>
                  <a:schemeClr val="tx1"/>
                </a:solidFill>
                <a:effectLst/>
                <a:latin typeface="Consolas" panose="020B0609020204030204" pitchFamily="49" charset="0"/>
              </a:rPr>
              <a:t>', '</a:t>
            </a:r>
            <a:r>
              <a:rPr lang="en-US" b="1" i="0" dirty="0" err="1">
                <a:solidFill>
                  <a:schemeClr val="tx1"/>
                </a:solidFill>
                <a:effectLst/>
                <a:latin typeface="Consolas" panose="020B0609020204030204" pitchFamily="49" charset="0"/>
              </a:rPr>
              <a:t>carheight</a:t>
            </a:r>
            <a:r>
              <a:rPr lang="en-US" b="1" i="0" dirty="0">
                <a:solidFill>
                  <a:schemeClr val="tx1"/>
                </a:solidFill>
                <a:effectLst/>
                <a:latin typeface="Consolas" panose="020B0609020204030204" pitchFamily="49" charset="0"/>
              </a:rPr>
              <a:t>', '</a:t>
            </a:r>
            <a:r>
              <a:rPr lang="en-US" b="1" i="0" dirty="0" err="1">
                <a:solidFill>
                  <a:schemeClr val="tx1"/>
                </a:solidFill>
                <a:effectLst/>
                <a:latin typeface="Consolas" panose="020B0609020204030204" pitchFamily="49" charset="0"/>
              </a:rPr>
              <a:t>curbweight</a:t>
            </a:r>
            <a:r>
              <a:rPr lang="en-US" b="1" i="0" dirty="0">
                <a:solidFill>
                  <a:schemeClr val="tx1"/>
                </a:solidFill>
                <a:effectLst/>
                <a:latin typeface="Consolas" panose="020B0609020204030204" pitchFamily="49" charset="0"/>
              </a:rPr>
              <a:t>', 'enginetype', '</a:t>
            </a:r>
            <a:r>
              <a:rPr lang="en-US" b="1" i="0" dirty="0" err="1">
                <a:solidFill>
                  <a:schemeClr val="tx1"/>
                </a:solidFill>
                <a:effectLst/>
                <a:latin typeface="Consolas" panose="020B0609020204030204" pitchFamily="49" charset="0"/>
              </a:rPr>
              <a:t>cylindernumber</a:t>
            </a:r>
            <a:r>
              <a:rPr lang="en-US" b="1" i="0" dirty="0">
                <a:solidFill>
                  <a:schemeClr val="tx1"/>
                </a:solidFill>
                <a:effectLst/>
                <a:latin typeface="Consolas" panose="020B0609020204030204" pitchFamily="49" charset="0"/>
              </a:rPr>
              <a:t>', '</a:t>
            </a:r>
            <a:r>
              <a:rPr lang="en-US" b="1" i="0" dirty="0" err="1">
                <a:solidFill>
                  <a:schemeClr val="tx1"/>
                </a:solidFill>
                <a:effectLst/>
                <a:latin typeface="Consolas" panose="020B0609020204030204" pitchFamily="49" charset="0"/>
              </a:rPr>
              <a:t>enginesize</a:t>
            </a:r>
            <a:r>
              <a:rPr lang="en-US" b="1" i="0" dirty="0">
                <a:solidFill>
                  <a:schemeClr val="tx1"/>
                </a:solidFill>
                <a:effectLst/>
                <a:latin typeface="Consolas" panose="020B0609020204030204" pitchFamily="49" charset="0"/>
              </a:rPr>
              <a:t>', '</a:t>
            </a:r>
            <a:r>
              <a:rPr lang="en-US" b="1" i="0" dirty="0" err="1">
                <a:solidFill>
                  <a:schemeClr val="tx1"/>
                </a:solidFill>
                <a:effectLst/>
                <a:latin typeface="Consolas" panose="020B0609020204030204" pitchFamily="49" charset="0"/>
              </a:rPr>
              <a:t>fuelsystem</a:t>
            </a:r>
            <a:r>
              <a:rPr lang="en-US" b="1" i="0" dirty="0">
                <a:solidFill>
                  <a:schemeClr val="tx1"/>
                </a:solidFill>
                <a:effectLst/>
                <a:latin typeface="Consolas" panose="020B0609020204030204" pitchFamily="49" charset="0"/>
              </a:rPr>
              <a:t>', '</a:t>
            </a:r>
            <a:r>
              <a:rPr lang="en-US" b="1" i="0" dirty="0" err="1">
                <a:solidFill>
                  <a:schemeClr val="tx1"/>
                </a:solidFill>
                <a:effectLst/>
                <a:latin typeface="Consolas" panose="020B0609020204030204" pitchFamily="49" charset="0"/>
              </a:rPr>
              <a:t>boreratio</a:t>
            </a:r>
            <a:r>
              <a:rPr lang="en-US" b="1" i="0" dirty="0">
                <a:solidFill>
                  <a:schemeClr val="tx1"/>
                </a:solidFill>
                <a:effectLst/>
                <a:latin typeface="Consolas" panose="020B0609020204030204" pitchFamily="49" charset="0"/>
              </a:rPr>
              <a:t>', 'stroke', '</a:t>
            </a:r>
            <a:r>
              <a:rPr lang="en-US" b="1" i="0" dirty="0" err="1">
                <a:solidFill>
                  <a:schemeClr val="tx1"/>
                </a:solidFill>
                <a:effectLst/>
                <a:latin typeface="Consolas" panose="020B0609020204030204" pitchFamily="49" charset="0"/>
              </a:rPr>
              <a:t>compressionratio</a:t>
            </a:r>
            <a:r>
              <a:rPr lang="en-US" b="1" i="0" dirty="0">
                <a:solidFill>
                  <a:schemeClr val="tx1"/>
                </a:solidFill>
                <a:effectLst/>
                <a:latin typeface="Consolas" panose="020B0609020204030204" pitchFamily="49" charset="0"/>
              </a:rPr>
              <a:t>', 'horsepower', '</a:t>
            </a:r>
            <a:r>
              <a:rPr lang="en-US" b="1" i="0" dirty="0" err="1">
                <a:solidFill>
                  <a:schemeClr val="tx1"/>
                </a:solidFill>
                <a:effectLst/>
                <a:latin typeface="Consolas" panose="020B0609020204030204" pitchFamily="49" charset="0"/>
              </a:rPr>
              <a:t>peakrpm</a:t>
            </a:r>
            <a:r>
              <a:rPr lang="en-US" b="1" i="0" dirty="0">
                <a:solidFill>
                  <a:schemeClr val="tx1"/>
                </a:solidFill>
                <a:effectLst/>
                <a:latin typeface="Consolas" panose="020B0609020204030204" pitchFamily="49" charset="0"/>
              </a:rPr>
              <a:t>', '</a:t>
            </a:r>
            <a:r>
              <a:rPr lang="en-US" b="1" i="0" dirty="0" err="1">
                <a:solidFill>
                  <a:schemeClr val="tx1"/>
                </a:solidFill>
                <a:effectLst/>
                <a:latin typeface="Consolas" panose="020B0609020204030204" pitchFamily="49" charset="0"/>
              </a:rPr>
              <a:t>citympg</a:t>
            </a:r>
            <a:r>
              <a:rPr lang="en-US" b="1" i="0" dirty="0">
                <a:solidFill>
                  <a:schemeClr val="tx1"/>
                </a:solidFill>
                <a:effectLst/>
                <a:latin typeface="Consolas" panose="020B0609020204030204" pitchFamily="49" charset="0"/>
              </a:rPr>
              <a:t>', '</a:t>
            </a:r>
            <a:r>
              <a:rPr lang="en-US" b="1" i="0" dirty="0" err="1">
                <a:solidFill>
                  <a:schemeClr val="tx1"/>
                </a:solidFill>
                <a:effectLst/>
                <a:latin typeface="Consolas" panose="020B0609020204030204" pitchFamily="49" charset="0"/>
              </a:rPr>
              <a:t>highwaympg</a:t>
            </a:r>
            <a:r>
              <a:rPr lang="en-US" b="1" i="0" dirty="0">
                <a:solidFill>
                  <a:schemeClr val="tx1"/>
                </a:solidFill>
                <a:effectLst/>
                <a:latin typeface="Consolas" panose="020B0609020204030204" pitchFamily="49" charset="0"/>
              </a:rPr>
              <a:t>', 'price'],</a:t>
            </a:r>
            <a:endParaRPr lang="en-US" b="1" dirty="0">
              <a:solidFill>
                <a:schemeClr val="tx1"/>
              </a:solidFill>
            </a:endParaRPr>
          </a:p>
        </p:txBody>
      </p:sp>
    </p:spTree>
    <p:extLst>
      <p:ext uri="{BB962C8B-B14F-4D97-AF65-F5344CB8AC3E}">
        <p14:creationId xmlns:p14="http://schemas.microsoft.com/office/powerpoint/2010/main" val="408239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1054-7C56-41AB-ACAF-9572CA6D27CB}"/>
              </a:ext>
            </a:extLst>
          </p:cNvPr>
          <p:cNvSpPr>
            <a:spLocks noGrp="1"/>
          </p:cNvSpPr>
          <p:nvPr>
            <p:ph type="title"/>
          </p:nvPr>
        </p:nvSpPr>
        <p:spPr/>
        <p:txBody>
          <a:bodyPr/>
          <a:lstStyle/>
          <a:p>
            <a:r>
              <a:rPr lang="en-US" b="1" dirty="0"/>
              <a:t>Data Cleaning</a:t>
            </a:r>
          </a:p>
        </p:txBody>
      </p:sp>
      <p:sp>
        <p:nvSpPr>
          <p:cNvPr id="3" name="Content Placeholder 2">
            <a:extLst>
              <a:ext uri="{FF2B5EF4-FFF2-40B4-BE49-F238E27FC236}">
                <a16:creationId xmlns:a16="http://schemas.microsoft.com/office/drawing/2014/main" id="{D580A848-7079-D9A0-3DD7-7D6349EF76E7}"/>
              </a:ext>
            </a:extLst>
          </p:cNvPr>
          <p:cNvSpPr>
            <a:spLocks noGrp="1"/>
          </p:cNvSpPr>
          <p:nvPr>
            <p:ph idx="1"/>
          </p:nvPr>
        </p:nvSpPr>
        <p:spPr/>
        <p:txBody>
          <a:bodyPr>
            <a:normAutofit/>
          </a:bodyPr>
          <a:lstStyle/>
          <a:p>
            <a:r>
              <a:rPr lang="en-US" sz="2800" dirty="0">
                <a:solidFill>
                  <a:schemeClr val="tx1"/>
                </a:solidFill>
              </a:rPr>
              <a:t>After Extracting our data and checking for duplicate and NAN values it turns out to be that our data is actually clean with 0 duplicate  and 0 NAN values</a:t>
            </a:r>
          </a:p>
          <a:p>
            <a:r>
              <a:rPr lang="en-US" sz="2800" dirty="0">
                <a:solidFill>
                  <a:schemeClr val="tx1"/>
                </a:solidFill>
              </a:rPr>
              <a:t>All the data types are good for analysis </a:t>
            </a:r>
          </a:p>
        </p:txBody>
      </p:sp>
    </p:spTree>
    <p:extLst>
      <p:ext uri="{BB962C8B-B14F-4D97-AF65-F5344CB8AC3E}">
        <p14:creationId xmlns:p14="http://schemas.microsoft.com/office/powerpoint/2010/main" val="1582386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1FB5-EC27-B218-9D71-6F99742B6410}"/>
              </a:ext>
            </a:extLst>
          </p:cNvPr>
          <p:cNvSpPr>
            <a:spLocks noGrp="1"/>
          </p:cNvSpPr>
          <p:nvPr>
            <p:ph type="title"/>
          </p:nvPr>
        </p:nvSpPr>
        <p:spPr/>
        <p:txBody>
          <a:bodyPr/>
          <a:lstStyle/>
          <a:p>
            <a:r>
              <a:rPr lang="en-US" b="1" dirty="0" err="1"/>
              <a:t>Explotory</a:t>
            </a:r>
            <a:r>
              <a:rPr lang="en-US" b="1" dirty="0"/>
              <a:t> Data Analysis</a:t>
            </a:r>
          </a:p>
        </p:txBody>
      </p:sp>
      <p:sp>
        <p:nvSpPr>
          <p:cNvPr id="3" name="Content Placeholder 2">
            <a:extLst>
              <a:ext uri="{FF2B5EF4-FFF2-40B4-BE49-F238E27FC236}">
                <a16:creationId xmlns:a16="http://schemas.microsoft.com/office/drawing/2014/main" id="{9BEBC617-1BD3-71AE-C380-CAB3E0235620}"/>
              </a:ext>
            </a:extLst>
          </p:cNvPr>
          <p:cNvSpPr>
            <a:spLocks noGrp="1"/>
          </p:cNvSpPr>
          <p:nvPr>
            <p:ph idx="1"/>
          </p:nvPr>
        </p:nvSpPr>
        <p:spPr/>
        <p:txBody>
          <a:bodyPr/>
          <a:lstStyle/>
          <a:p>
            <a:pPr marL="0" indent="0">
              <a:buNone/>
            </a:pPr>
            <a:r>
              <a:rPr lang="en-US" sz="2800" dirty="0">
                <a:solidFill>
                  <a:schemeClr val="tx1"/>
                </a:solidFill>
              </a:rPr>
              <a:t>After clear Analysis of our data we observed the following:</a:t>
            </a:r>
          </a:p>
          <a:p>
            <a:r>
              <a:rPr lang="en-US" sz="2800" dirty="0">
                <a:solidFill>
                  <a:schemeClr val="tx1"/>
                </a:solidFill>
              </a:rPr>
              <a:t>10 columns with categorical values, 5 columns with int values and 7 columns with float.</a:t>
            </a:r>
          </a:p>
          <a:p>
            <a:r>
              <a:rPr lang="en-US" sz="2800" dirty="0">
                <a:solidFill>
                  <a:schemeClr val="tx1"/>
                </a:solidFill>
              </a:rPr>
              <a:t>Car with minimum price of 5118.000000 and with a maximum price of 45400.000000</a:t>
            </a:r>
          </a:p>
          <a:p>
            <a:endParaRPr lang="en-US" dirty="0"/>
          </a:p>
          <a:p>
            <a:endParaRPr lang="en-US" dirty="0"/>
          </a:p>
        </p:txBody>
      </p:sp>
    </p:spTree>
    <p:extLst>
      <p:ext uri="{BB962C8B-B14F-4D97-AF65-F5344CB8AC3E}">
        <p14:creationId xmlns:p14="http://schemas.microsoft.com/office/powerpoint/2010/main" val="343297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a:t>
            </a:r>
          </a:p>
        </p:txBody>
      </p:sp>
      <p:pic>
        <p:nvPicPr>
          <p:cNvPr id="8" name="Content Placeholder 7" descr="Chart, bar chart&#10;&#10;Description automatically generated">
            <a:extLst>
              <a:ext uri="{FF2B5EF4-FFF2-40B4-BE49-F238E27FC236}">
                <a16:creationId xmlns:a16="http://schemas.microsoft.com/office/drawing/2014/main" id="{773BD9CF-7716-9496-6D7A-B451D7A70E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3269" y="2083006"/>
            <a:ext cx="4901587" cy="3301587"/>
          </a:xfrm>
        </p:spPr>
      </p:pic>
      <p:sp>
        <p:nvSpPr>
          <p:cNvPr id="4" name="Text Placeholder 3"/>
          <p:cNvSpPr>
            <a:spLocks noGrp="1"/>
          </p:cNvSpPr>
          <p:nvPr>
            <p:ph type="body" sz="half" idx="2"/>
          </p:nvPr>
        </p:nvSpPr>
        <p:spPr>
          <a:xfrm>
            <a:off x="820377" y="3200400"/>
            <a:ext cx="2743200" cy="5527431"/>
          </a:xfrm>
        </p:spPr>
        <p:txBody>
          <a:bodyPr>
            <a:normAutofit/>
          </a:bodyPr>
          <a:lstStyle/>
          <a:p>
            <a:r>
              <a:rPr lang="en-US" sz="2040" dirty="0"/>
              <a:t>T</a:t>
            </a:r>
            <a:r>
              <a:rPr lang="en-US" sz="2040" dirty="0" smtClean="0"/>
              <a:t>he graph </a:t>
            </a:r>
            <a:r>
              <a:rPr lang="en-US" sz="2040" dirty="0"/>
              <a:t>clearly </a:t>
            </a:r>
            <a:r>
              <a:rPr lang="en-US" sz="2040" dirty="0" smtClean="0"/>
              <a:t>shows</a:t>
            </a:r>
            <a:r>
              <a:rPr lang="en-US" sz="2040" dirty="0" smtClean="0"/>
              <a:t> </a:t>
            </a:r>
            <a:r>
              <a:rPr lang="en-US" sz="2040" dirty="0"/>
              <a:t>that the number of cars that use OHC has the highest number of engine type use by most of the cars</a:t>
            </a:r>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439</TotalTime>
  <Words>694</Words>
  <Application>Microsoft Office PowerPoint</Application>
  <PresentationFormat>Custom</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Consolas</vt:lpstr>
      <vt:lpstr>Corbel</vt:lpstr>
      <vt:lpstr>Wingdings 3</vt:lpstr>
      <vt:lpstr>Ion Boardroom</vt:lpstr>
      <vt:lpstr>Car Price Prediction</vt:lpstr>
      <vt:lpstr>Agenda:</vt:lpstr>
      <vt:lpstr>Introduction</vt:lpstr>
      <vt:lpstr>Introduction </vt:lpstr>
      <vt:lpstr>Introduction</vt:lpstr>
      <vt:lpstr>Data Collection</vt:lpstr>
      <vt:lpstr>Data Cleaning</vt:lpstr>
      <vt:lpstr>Explotory Data Analysis</vt:lpstr>
      <vt:lpstr>EDA</vt:lpstr>
      <vt:lpstr>EDA</vt:lpstr>
      <vt:lpstr>EDA</vt:lpstr>
      <vt:lpstr>EDA</vt:lpstr>
      <vt:lpstr>Prediction modelling</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Victor Stephen</dc:creator>
  <cp:lastModifiedBy>PETER</cp:lastModifiedBy>
  <cp:revision>12</cp:revision>
  <dcterms:created xsi:type="dcterms:W3CDTF">2022-10-20T14:12:11Z</dcterms:created>
  <dcterms:modified xsi:type="dcterms:W3CDTF">2022-10-21T21:12:30Z</dcterms:modified>
</cp:coreProperties>
</file>