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FD0E-A87C-4416-BE2B-2895388FC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667BDA-3074-4AA6-A997-5E558FA49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AEFA24-FD22-436F-8371-4C822EF2F702}"/>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5" name="Footer Placeholder 4">
            <a:extLst>
              <a:ext uri="{FF2B5EF4-FFF2-40B4-BE49-F238E27FC236}">
                <a16:creationId xmlns:a16="http://schemas.microsoft.com/office/drawing/2014/main" id="{369E3763-FC99-4AB8-843C-9258957C1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4D5E0-ABF9-4F4B-9C18-ADF7E59425DB}"/>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152527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FBBC-EFF8-4B77-8C8A-985BD8D23E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B4CEF5-5C32-403F-868C-EE32F20F1D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262166-BB35-431F-B6C3-F22B66557CB0}"/>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5" name="Footer Placeholder 4">
            <a:extLst>
              <a:ext uri="{FF2B5EF4-FFF2-40B4-BE49-F238E27FC236}">
                <a16:creationId xmlns:a16="http://schemas.microsoft.com/office/drawing/2014/main" id="{071D2D19-5548-45C3-B642-E313AAF23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3C050-9BD2-4C0F-A514-D5B8DCECC74C}"/>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224842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6D9AB-A493-484F-AEB5-8ED9F9A07A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EC6041-4437-4373-BF79-32B51014D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8BEEF-CE7E-42C4-82E2-0EF81792926F}"/>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5" name="Footer Placeholder 4">
            <a:extLst>
              <a:ext uri="{FF2B5EF4-FFF2-40B4-BE49-F238E27FC236}">
                <a16:creationId xmlns:a16="http://schemas.microsoft.com/office/drawing/2014/main" id="{EE35D3F0-58E6-4631-9BAA-B27B09499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D9D7F-D3D2-463D-9E68-25198824F270}"/>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415263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C28D-E51F-4359-B81D-3B90106E76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9B2ED3-7D68-481C-B373-AC7FF23B3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DE728-DDE9-4849-A727-B7FDC8DC5D57}"/>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5" name="Footer Placeholder 4">
            <a:extLst>
              <a:ext uri="{FF2B5EF4-FFF2-40B4-BE49-F238E27FC236}">
                <a16:creationId xmlns:a16="http://schemas.microsoft.com/office/drawing/2014/main" id="{2A866F7C-C64B-474F-B718-D876D30A4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66014-4AE5-453E-965D-977BDB05EFAD}"/>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147891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F867-C918-4D43-9E2F-45CDA951A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CDDBA0-A035-4211-BAFC-CB18BD5FE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0F44D4-9193-411E-9FC6-C4F5FAE7B4F0}"/>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5" name="Footer Placeholder 4">
            <a:extLst>
              <a:ext uri="{FF2B5EF4-FFF2-40B4-BE49-F238E27FC236}">
                <a16:creationId xmlns:a16="http://schemas.microsoft.com/office/drawing/2014/main" id="{D8D0C464-D131-4989-8F8D-25619538C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E9C51-1FE6-4EB2-AB0D-943B511591B9}"/>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150869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79FB-C6DD-4BF4-9D4D-CCF4F282F7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1BCD81-C513-4C4A-9C47-D1AFC54A8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CAFE5A-DDB4-4A7E-95F1-76EC08E04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529E19-E4A8-4C3B-87B0-179F1BBCAF4A}"/>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6" name="Footer Placeholder 5">
            <a:extLst>
              <a:ext uri="{FF2B5EF4-FFF2-40B4-BE49-F238E27FC236}">
                <a16:creationId xmlns:a16="http://schemas.microsoft.com/office/drawing/2014/main" id="{61E74B6F-2299-4D7D-A690-EF53BE620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342ED1-7CD8-485F-9D06-C8304047891E}"/>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411464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2436-DF55-4260-A0C7-3611B533DB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0B063B-B64C-4A8C-9D4D-23301E7F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9FB77-9DFF-462E-AB81-31AA8CE44D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FE6F05-A25E-4F32-9349-D5A132C52F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E234E-931A-4219-A02F-3A956397B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113FA-29DA-4A41-956F-EE92AE0BD0EC}"/>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8" name="Footer Placeholder 7">
            <a:extLst>
              <a:ext uri="{FF2B5EF4-FFF2-40B4-BE49-F238E27FC236}">
                <a16:creationId xmlns:a16="http://schemas.microsoft.com/office/drawing/2014/main" id="{E9A8A838-20AB-4C6E-8EBB-F628F62F4E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52D0C2-5B56-42C0-A15A-578AD841760E}"/>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378926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6D3A-FF0B-49A1-AA73-BB9EE63514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2C3974-8040-45D9-8DD3-F338A21D77B5}"/>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4" name="Footer Placeholder 3">
            <a:extLst>
              <a:ext uri="{FF2B5EF4-FFF2-40B4-BE49-F238E27FC236}">
                <a16:creationId xmlns:a16="http://schemas.microsoft.com/office/drawing/2014/main" id="{244B7232-5698-4F75-B7EE-E18D26A33C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430484-3ED5-4979-9ED2-17681EB68ED5}"/>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420124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D5EFB-9BBA-4B78-9DE9-D50CBF044571}"/>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3" name="Footer Placeholder 2">
            <a:extLst>
              <a:ext uri="{FF2B5EF4-FFF2-40B4-BE49-F238E27FC236}">
                <a16:creationId xmlns:a16="http://schemas.microsoft.com/office/drawing/2014/main" id="{CB6696E3-8D26-4DDC-93E4-3DB772A7A7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8B9D0A-B83D-438A-9E76-02ADDC480C83}"/>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159735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72D0-8C69-48E0-BFF1-BF7895155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525772-34A0-437E-991A-7B8EFB972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73182B-60E5-4A4F-92D1-E437E0627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23239-DB5A-44EA-9A42-74AC255BFE70}"/>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6" name="Footer Placeholder 5">
            <a:extLst>
              <a:ext uri="{FF2B5EF4-FFF2-40B4-BE49-F238E27FC236}">
                <a16:creationId xmlns:a16="http://schemas.microsoft.com/office/drawing/2014/main" id="{EE8A2E20-8707-418E-ABF3-8C1BBE1030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6E393-3EA5-44D8-8860-C28B4D6366D4}"/>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294283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7830-9C92-4950-8545-82F8AAABE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8A154B-0437-44B3-A2C0-7096B7DA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7DFF9B-7186-4ED8-8155-126EB0C73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104C8-440C-4CCC-8BB4-69843E0FA6F9}"/>
              </a:ext>
            </a:extLst>
          </p:cNvPr>
          <p:cNvSpPr>
            <a:spLocks noGrp="1"/>
          </p:cNvSpPr>
          <p:nvPr>
            <p:ph type="dt" sz="half" idx="10"/>
          </p:nvPr>
        </p:nvSpPr>
        <p:spPr/>
        <p:txBody>
          <a:bodyPr/>
          <a:lstStyle/>
          <a:p>
            <a:fld id="{BB9715F0-4350-4E5F-9575-B2D3E38B2EED}" type="datetimeFigureOut">
              <a:rPr lang="en-IN" smtClean="0"/>
              <a:t>15-02-2022</a:t>
            </a:fld>
            <a:endParaRPr lang="en-IN"/>
          </a:p>
        </p:txBody>
      </p:sp>
      <p:sp>
        <p:nvSpPr>
          <p:cNvPr id="6" name="Footer Placeholder 5">
            <a:extLst>
              <a:ext uri="{FF2B5EF4-FFF2-40B4-BE49-F238E27FC236}">
                <a16:creationId xmlns:a16="http://schemas.microsoft.com/office/drawing/2014/main" id="{2390D734-6D83-4FDF-8A24-A0E20F2B61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F90A94-9D37-4197-93C4-26B33FCBC2E4}"/>
              </a:ext>
            </a:extLst>
          </p:cNvPr>
          <p:cNvSpPr>
            <a:spLocks noGrp="1"/>
          </p:cNvSpPr>
          <p:nvPr>
            <p:ph type="sldNum" sz="quarter" idx="12"/>
          </p:nvPr>
        </p:nvSpPr>
        <p:spPr/>
        <p:txBody>
          <a:bodyPr/>
          <a:lstStyle/>
          <a:p>
            <a:fld id="{DDF30146-CD67-4C6A-A469-B9A1411FF6B0}" type="slidenum">
              <a:rPr lang="en-IN" smtClean="0"/>
              <a:t>‹#›</a:t>
            </a:fld>
            <a:endParaRPr lang="en-IN"/>
          </a:p>
        </p:txBody>
      </p:sp>
    </p:spTree>
    <p:extLst>
      <p:ext uri="{BB962C8B-B14F-4D97-AF65-F5344CB8AC3E}">
        <p14:creationId xmlns:p14="http://schemas.microsoft.com/office/powerpoint/2010/main" val="157926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F88C7F-6DD0-4A97-BB8C-0D0C3045F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795EF-91E4-4324-A897-425AAD4810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61FB1-37B1-44C7-8F09-6EE3AAE5C5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715F0-4350-4E5F-9575-B2D3E38B2EED}" type="datetimeFigureOut">
              <a:rPr lang="en-IN" smtClean="0"/>
              <a:t>15-02-2022</a:t>
            </a:fld>
            <a:endParaRPr lang="en-IN"/>
          </a:p>
        </p:txBody>
      </p:sp>
      <p:sp>
        <p:nvSpPr>
          <p:cNvPr id="5" name="Footer Placeholder 4">
            <a:extLst>
              <a:ext uri="{FF2B5EF4-FFF2-40B4-BE49-F238E27FC236}">
                <a16:creationId xmlns:a16="http://schemas.microsoft.com/office/drawing/2014/main" id="{A422EED6-C5EA-4DED-BEB9-9A71B403C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56175E-926C-4B0C-ABFC-81B786D9F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30146-CD67-4C6A-A469-B9A1411FF6B0}" type="slidenum">
              <a:rPr lang="en-IN" smtClean="0"/>
              <a:t>‹#›</a:t>
            </a:fld>
            <a:endParaRPr lang="en-IN"/>
          </a:p>
        </p:txBody>
      </p:sp>
    </p:spTree>
    <p:extLst>
      <p:ext uri="{BB962C8B-B14F-4D97-AF65-F5344CB8AC3E}">
        <p14:creationId xmlns:p14="http://schemas.microsoft.com/office/powerpoint/2010/main" val="1819340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CACD0-87DD-4F31-BCDD-E4563236C23D}"/>
              </a:ext>
            </a:extLst>
          </p:cNvPr>
          <p:cNvSpPr txBox="1"/>
          <p:nvPr/>
        </p:nvSpPr>
        <p:spPr>
          <a:xfrm>
            <a:off x="1451810" y="1138989"/>
            <a:ext cx="5815264" cy="1107996"/>
          </a:xfrm>
          <a:prstGeom prst="rect">
            <a:avLst/>
          </a:prstGeom>
          <a:noFill/>
        </p:spPr>
        <p:txBody>
          <a:bodyPr wrap="square" rtlCol="0">
            <a:spAutoFit/>
          </a:bodyPr>
          <a:lstStyle/>
          <a:p>
            <a:r>
              <a:rPr lang="en-US" sz="6600" b="1" dirty="0">
                <a:latin typeface="Chiller" panose="04020404031007020602" pitchFamily="82" charset="0"/>
              </a:rPr>
              <a:t>Classes &amp; Objects</a:t>
            </a:r>
            <a:endParaRPr lang="en-IN" b="1" dirty="0">
              <a:latin typeface="Chiller" panose="04020404031007020602" pitchFamily="82" charset="0"/>
            </a:endParaRPr>
          </a:p>
        </p:txBody>
      </p:sp>
      <p:sp>
        <p:nvSpPr>
          <p:cNvPr id="5" name="TextBox 4">
            <a:extLst>
              <a:ext uri="{FF2B5EF4-FFF2-40B4-BE49-F238E27FC236}">
                <a16:creationId xmlns:a16="http://schemas.microsoft.com/office/drawing/2014/main" id="{05C8FFB3-9C21-4AFF-AB03-AECDD7AA0B5C}"/>
              </a:ext>
            </a:extLst>
          </p:cNvPr>
          <p:cNvSpPr txBox="1"/>
          <p:nvPr/>
        </p:nvSpPr>
        <p:spPr>
          <a:xfrm>
            <a:off x="7768883" y="5510463"/>
            <a:ext cx="3921266" cy="769441"/>
          </a:xfrm>
          <a:prstGeom prst="rect">
            <a:avLst/>
          </a:prstGeom>
          <a:noFill/>
        </p:spPr>
        <p:txBody>
          <a:bodyPr wrap="none" rtlCol="0">
            <a:spAutoFit/>
          </a:bodyPr>
          <a:lstStyle/>
          <a:p>
            <a:pPr algn="r"/>
            <a:r>
              <a:rPr lang="en-US" sz="2000" b="1" dirty="0">
                <a:solidFill>
                  <a:srgbClr val="0070C0"/>
                </a:solidFill>
              </a:rPr>
              <a:t>By Manoj.Karnatapu</a:t>
            </a:r>
          </a:p>
          <a:p>
            <a:pPr algn="r"/>
            <a:r>
              <a:rPr lang="en-US" sz="2400" dirty="0">
                <a:solidFill>
                  <a:schemeClr val="accent1"/>
                </a:solidFill>
                <a:latin typeface="Baskerville Old Face" panose="02020602080505020303" pitchFamily="18" charset="0"/>
              </a:rPr>
              <a:t>NB HealthCare Technologies.</a:t>
            </a:r>
            <a:endParaRPr lang="en-IN" dirty="0">
              <a:solidFill>
                <a:schemeClr val="accent1"/>
              </a:solidFill>
              <a:latin typeface="Baskerville Old Face" panose="02020602080505020303" pitchFamily="18" charset="0"/>
            </a:endParaRPr>
          </a:p>
        </p:txBody>
      </p:sp>
    </p:spTree>
    <p:extLst>
      <p:ext uri="{BB962C8B-B14F-4D97-AF65-F5344CB8AC3E}">
        <p14:creationId xmlns:p14="http://schemas.microsoft.com/office/powerpoint/2010/main" val="343434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353E4-C3C8-421B-BFA3-28D20D04688A}"/>
              </a:ext>
            </a:extLst>
          </p:cNvPr>
          <p:cNvSpPr txBox="1"/>
          <p:nvPr/>
        </p:nvSpPr>
        <p:spPr>
          <a:xfrm>
            <a:off x="561474" y="617621"/>
            <a:ext cx="1107996" cy="461665"/>
          </a:xfrm>
          <a:prstGeom prst="rect">
            <a:avLst/>
          </a:prstGeom>
          <a:noFill/>
        </p:spPr>
        <p:txBody>
          <a:bodyPr wrap="none" rtlCol="0">
            <a:spAutoFit/>
          </a:bodyPr>
          <a:lstStyle/>
          <a:p>
            <a:r>
              <a:rPr lang="en-US" sz="2400" b="1" dirty="0">
                <a:latin typeface="Algerian" panose="04020705040A02060702" pitchFamily="82" charset="0"/>
              </a:rPr>
              <a:t>Class</a:t>
            </a:r>
            <a:endParaRPr lang="en-IN" b="1" dirty="0">
              <a:latin typeface="Algerian" panose="04020705040A02060702" pitchFamily="82" charset="0"/>
            </a:endParaRPr>
          </a:p>
        </p:txBody>
      </p:sp>
      <p:sp>
        <p:nvSpPr>
          <p:cNvPr id="3" name="TextBox 2">
            <a:extLst>
              <a:ext uri="{FF2B5EF4-FFF2-40B4-BE49-F238E27FC236}">
                <a16:creationId xmlns:a16="http://schemas.microsoft.com/office/drawing/2014/main" id="{B768C346-60C0-4D28-B80C-2590557E5901}"/>
              </a:ext>
            </a:extLst>
          </p:cNvPr>
          <p:cNvSpPr txBox="1"/>
          <p:nvPr/>
        </p:nvSpPr>
        <p:spPr>
          <a:xfrm>
            <a:off x="986590" y="1283369"/>
            <a:ext cx="10996863" cy="923330"/>
          </a:xfrm>
          <a:prstGeom prst="rect">
            <a:avLst/>
          </a:prstGeom>
          <a:noFill/>
        </p:spPr>
        <p:txBody>
          <a:bodyPr wrap="square" rtlCol="0">
            <a:spAutoFit/>
          </a:bodyPr>
          <a:lstStyle/>
          <a:p>
            <a:pPr algn="just"/>
            <a:r>
              <a:rPr lang="en-US" dirty="0">
                <a:latin typeface="Book Antiqua" panose="02040602050305030304" pitchFamily="18" charset="0"/>
              </a:rPr>
              <a:t>In object-oriented programming, a class is a blueprint for creating objects (a particular data structure), providing initial values for state (member variables or attributes), and implementations of behavior (member functions or methods).</a:t>
            </a:r>
            <a:endParaRPr lang="en-IN" dirty="0">
              <a:latin typeface="Book Antiqua" panose="02040602050305030304" pitchFamily="18" charset="0"/>
            </a:endParaRPr>
          </a:p>
        </p:txBody>
      </p:sp>
      <p:sp>
        <p:nvSpPr>
          <p:cNvPr id="9" name="TextBox 8">
            <a:extLst>
              <a:ext uri="{FF2B5EF4-FFF2-40B4-BE49-F238E27FC236}">
                <a16:creationId xmlns:a16="http://schemas.microsoft.com/office/drawing/2014/main" id="{5A17A474-3F13-4494-93F1-CF5986D60292}"/>
              </a:ext>
            </a:extLst>
          </p:cNvPr>
          <p:cNvSpPr txBox="1"/>
          <p:nvPr/>
        </p:nvSpPr>
        <p:spPr>
          <a:xfrm>
            <a:off x="986590" y="2619977"/>
            <a:ext cx="10579768"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ook Antiqua" panose="02040602050305030304" pitchFamily="18" charset="0"/>
              </a:rPr>
              <a:t>The user-defined objects are created using the class keyword. </a:t>
            </a:r>
          </a:p>
          <a:p>
            <a:pPr algn="just"/>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The class is a blueprint that defines a nature of a future object. An instance is a specific object created from a particular class. </a:t>
            </a:r>
          </a:p>
          <a:p>
            <a:pPr marL="285750" indent="-285750" algn="just">
              <a:buFont typeface="Arial" panose="020B0604020202020204" pitchFamily="34" charset="0"/>
              <a:buChar char="•"/>
            </a:pP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Classes are used to create and manage new objects and support inheritance—a key ingredient in object-oriented programming and a mechanism of reusing code</a:t>
            </a:r>
            <a:endParaRPr lang="en-IN" dirty="0">
              <a:latin typeface="Book Antiqua" panose="02040602050305030304" pitchFamily="18" charset="0"/>
            </a:endParaRPr>
          </a:p>
        </p:txBody>
      </p:sp>
      <p:sp>
        <p:nvSpPr>
          <p:cNvPr id="10" name="TextBox 9">
            <a:extLst>
              <a:ext uri="{FF2B5EF4-FFF2-40B4-BE49-F238E27FC236}">
                <a16:creationId xmlns:a16="http://schemas.microsoft.com/office/drawing/2014/main" id="{12D68BC9-023B-4DE5-BE03-1D98E6A397A8}"/>
              </a:ext>
            </a:extLst>
          </p:cNvPr>
          <p:cNvSpPr txBox="1"/>
          <p:nvPr/>
        </p:nvSpPr>
        <p:spPr>
          <a:xfrm flipV="1">
            <a:off x="762001" y="5841803"/>
            <a:ext cx="170512" cy="169286"/>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7665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ircle(in)">
                                      <p:cBhvr>
                                        <p:cTn id="17" dur="1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circle(in)">
                                      <p:cBhvr>
                                        <p:cTn id="22" dur="1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circle(in)">
                                      <p:cBhvr>
                                        <p:cTn id="27" dur="1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991C4-16C9-4F6F-9359-3D013B017D3E}"/>
              </a:ext>
            </a:extLst>
          </p:cNvPr>
          <p:cNvSpPr txBox="1"/>
          <p:nvPr/>
        </p:nvSpPr>
        <p:spPr>
          <a:xfrm>
            <a:off x="990600" y="3801979"/>
            <a:ext cx="10210800" cy="2585323"/>
          </a:xfrm>
          <a:prstGeom prst="rect">
            <a:avLst/>
          </a:prstGeom>
          <a:noFill/>
        </p:spPr>
        <p:txBody>
          <a:bodyPr wrap="square" rtlCol="0">
            <a:spAutoFit/>
          </a:bodyPr>
          <a:lstStyle/>
          <a:p>
            <a:pPr algn="just"/>
            <a:r>
              <a:rPr lang="en-US" dirty="0">
                <a:latin typeface="Book Antiqua" panose="02040602050305030304" pitchFamily="18" charset="0"/>
              </a:rPr>
              <a:t>The image above shows how a Car object can be the template for many other Car instances. </a:t>
            </a:r>
          </a:p>
          <a:p>
            <a:pPr algn="just"/>
            <a:endParaRPr lang="en-US" dirty="0">
              <a:latin typeface="Book Antiqua" panose="02040602050305030304" pitchFamily="18" charset="0"/>
            </a:endParaRPr>
          </a:p>
          <a:p>
            <a:pPr algn="just"/>
            <a:r>
              <a:rPr lang="en-US" dirty="0">
                <a:latin typeface="Book Antiqua" panose="02040602050305030304" pitchFamily="18" charset="0"/>
              </a:rPr>
              <a:t>In the image, there are three instances: polo, mini, and beetle. Here, we will make a new class called Car, that will structure a Car object to contain information about the car’s model, the color, how many passengers it can hold, its speed, etc. </a:t>
            </a:r>
          </a:p>
          <a:p>
            <a:pPr algn="just"/>
            <a:endParaRPr lang="en-US" dirty="0">
              <a:latin typeface="Book Antiqua" panose="02040602050305030304" pitchFamily="18" charset="0"/>
            </a:endParaRPr>
          </a:p>
          <a:p>
            <a:pPr algn="just"/>
            <a:r>
              <a:rPr lang="en-US" dirty="0">
                <a:latin typeface="Book Antiqua" panose="02040602050305030304" pitchFamily="18" charset="0"/>
              </a:rPr>
              <a:t>A class can define types of operations, or methods, that can be performed on a Car object. For example, the Car class might specify an accelerate method, which would update the speed attribute of the car object.</a:t>
            </a:r>
            <a:endParaRPr lang="en-IN" dirty="0">
              <a:latin typeface="Book Antiqua" panose="02040602050305030304" pitchFamily="18" charset="0"/>
            </a:endParaRPr>
          </a:p>
        </p:txBody>
      </p:sp>
      <p:pic>
        <p:nvPicPr>
          <p:cNvPr id="4" name="Picture 3">
            <a:extLst>
              <a:ext uri="{FF2B5EF4-FFF2-40B4-BE49-F238E27FC236}">
                <a16:creationId xmlns:a16="http://schemas.microsoft.com/office/drawing/2014/main" id="{72EADAC3-1690-4A3B-9B4C-39BB5504D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958" y="356409"/>
            <a:ext cx="4880347" cy="3072591"/>
          </a:xfrm>
          <a:prstGeom prst="rect">
            <a:avLst/>
          </a:prstGeom>
        </p:spPr>
      </p:pic>
    </p:spTree>
    <p:extLst>
      <p:ext uri="{BB962C8B-B14F-4D97-AF65-F5344CB8AC3E}">
        <p14:creationId xmlns:p14="http://schemas.microsoft.com/office/powerpoint/2010/main" val="210100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vertical)">
                                      <p:cBhvr>
                                        <p:cTn id="14" dur="75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randombar(vertical)">
                                      <p:cBhvr>
                                        <p:cTn id="19" dur="75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randombar(vertical)">
                                      <p:cBhvr>
                                        <p:cTn id="24" dur="7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909D58-01CF-48B2-BCE8-67D95068B1FE}"/>
              </a:ext>
            </a:extLst>
          </p:cNvPr>
          <p:cNvSpPr txBox="1"/>
          <p:nvPr/>
        </p:nvSpPr>
        <p:spPr>
          <a:xfrm>
            <a:off x="914400" y="1812758"/>
            <a:ext cx="10363200"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class is a way of organizing information about a type of data so a programmer can reuse elements when making multiple instances of that data type—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example, if a programmer wanted to make three instances of Car, maybe a BMW, a Ferrari, and a Ford instance.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Car class would allow the programmer to store similar information that is unique to each car (they are different models, and maybe different colors, etc.) and associate the appropriate information with each car.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80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435">
                                          <p:stCondLst>
                                            <p:cond delay="0"/>
                                          </p:stCondLst>
                                        </p:cTn>
                                        <p:tgtEl>
                                          <p:spTgt spid="2">
                                            <p:txEl>
                                              <p:pRg st="0" end="0"/>
                                            </p:txEl>
                                          </p:spTgt>
                                        </p:tgtEl>
                                      </p:cBhvr>
                                    </p:animEffect>
                                    <p:anim calcmode="lin" valueType="num">
                                      <p:cBhvr>
                                        <p:cTn id="8" dur="1367"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0">
                                          <p:stCondLst>
                                            <p:cond delay="487"/>
                                          </p:stCondLst>
                                        </p:cTn>
                                        <p:tgtEl>
                                          <p:spTgt spid="2">
                                            <p:txEl>
                                              <p:pRg st="0" end="0"/>
                                            </p:txEl>
                                          </p:spTgt>
                                        </p:tgtEl>
                                      </p:cBhvr>
                                      <p:to x="100000" y="60000"/>
                                    </p:animScale>
                                    <p:animScale>
                                      <p:cBhvr>
                                        <p:cTn id="14" dur="124" decel="50000">
                                          <p:stCondLst>
                                            <p:cond delay="507"/>
                                          </p:stCondLst>
                                        </p:cTn>
                                        <p:tgtEl>
                                          <p:spTgt spid="2">
                                            <p:txEl>
                                              <p:pRg st="0" end="0"/>
                                            </p:txEl>
                                          </p:spTgt>
                                        </p:tgtEl>
                                      </p:cBhvr>
                                      <p:to x="100000" y="100000"/>
                                    </p:animScale>
                                    <p:animScale>
                                      <p:cBhvr>
                                        <p:cTn id="15" dur="20">
                                          <p:stCondLst>
                                            <p:cond delay="984"/>
                                          </p:stCondLst>
                                        </p:cTn>
                                        <p:tgtEl>
                                          <p:spTgt spid="2">
                                            <p:txEl>
                                              <p:pRg st="0" end="0"/>
                                            </p:txEl>
                                          </p:spTgt>
                                        </p:tgtEl>
                                      </p:cBhvr>
                                      <p:to x="100000" y="80000"/>
                                    </p:animScale>
                                    <p:animScale>
                                      <p:cBhvr>
                                        <p:cTn id="16" dur="124" decel="50000">
                                          <p:stCondLst>
                                            <p:cond delay="1004"/>
                                          </p:stCondLst>
                                        </p:cTn>
                                        <p:tgtEl>
                                          <p:spTgt spid="2">
                                            <p:txEl>
                                              <p:pRg st="0" end="0"/>
                                            </p:txEl>
                                          </p:spTgt>
                                        </p:tgtEl>
                                      </p:cBhvr>
                                      <p:to x="100000" y="100000"/>
                                    </p:animScale>
                                    <p:animScale>
                                      <p:cBhvr>
                                        <p:cTn id="17" dur="20">
                                          <p:stCondLst>
                                            <p:cond delay="1231"/>
                                          </p:stCondLst>
                                        </p:cTn>
                                        <p:tgtEl>
                                          <p:spTgt spid="2">
                                            <p:txEl>
                                              <p:pRg st="0" end="0"/>
                                            </p:txEl>
                                          </p:spTgt>
                                        </p:tgtEl>
                                      </p:cBhvr>
                                      <p:to x="100000" y="90000"/>
                                    </p:animScale>
                                    <p:animScale>
                                      <p:cBhvr>
                                        <p:cTn id="18" dur="124" decel="50000">
                                          <p:stCondLst>
                                            <p:cond delay="1251"/>
                                          </p:stCondLst>
                                        </p:cTn>
                                        <p:tgtEl>
                                          <p:spTgt spid="2">
                                            <p:txEl>
                                              <p:pRg st="0" end="0"/>
                                            </p:txEl>
                                          </p:spTgt>
                                        </p:tgtEl>
                                      </p:cBhvr>
                                      <p:to x="100000" y="100000"/>
                                    </p:animScale>
                                    <p:animScale>
                                      <p:cBhvr>
                                        <p:cTn id="19" dur="20">
                                          <p:stCondLst>
                                            <p:cond delay="1356"/>
                                          </p:stCondLst>
                                        </p:cTn>
                                        <p:tgtEl>
                                          <p:spTgt spid="2">
                                            <p:txEl>
                                              <p:pRg st="0" end="0"/>
                                            </p:txEl>
                                          </p:spTgt>
                                        </p:tgtEl>
                                      </p:cBhvr>
                                      <p:to x="100000" y="95000"/>
                                    </p:animScale>
                                    <p:animScale>
                                      <p:cBhvr>
                                        <p:cTn id="20" dur="124" decel="50000">
                                          <p:stCondLst>
                                            <p:cond delay="1376"/>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435">
                                          <p:stCondLst>
                                            <p:cond delay="0"/>
                                          </p:stCondLst>
                                        </p:cTn>
                                        <p:tgtEl>
                                          <p:spTgt spid="2">
                                            <p:txEl>
                                              <p:pRg st="3" end="3"/>
                                            </p:txEl>
                                          </p:spTgt>
                                        </p:tgtEl>
                                      </p:cBhvr>
                                    </p:animEffect>
                                    <p:anim calcmode="lin" valueType="num">
                                      <p:cBhvr>
                                        <p:cTn id="26" dur="1367"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27" dur="498"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28" dur="498" tmFilter="0, 0; 0.125,0.2665; 0.25,0.4; 0.375,0.465; 0.5,0.5;  0.625,0.535; 0.75,0.6; 0.875,0.7335; 1,1">
                                          <p:stCondLst>
                                            <p:cond delay="498"/>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29" dur="249" tmFilter="0, 0; 0.125,0.2665; 0.25,0.4; 0.375,0.465; 0.5,0.5;  0.625,0.535; 0.75,0.6; 0.875,0.7335; 1,1">
                                          <p:stCondLst>
                                            <p:cond delay="993"/>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30" dur="123" tmFilter="0, 0; 0.125,0.2665; 0.25,0.4; 0.375,0.465; 0.5,0.5;  0.625,0.535; 0.75,0.6; 0.875,0.7335; 1,1">
                                          <p:stCondLst>
                                            <p:cond delay="1242"/>
                                          </p:stCondLst>
                                        </p:cTn>
                                        <p:tgtEl>
                                          <p:spTgt spid="2">
                                            <p:txEl>
                                              <p:pRg st="3" end="3"/>
                                            </p:txEl>
                                          </p:spTgt>
                                        </p:tgtEl>
                                        <p:attrNameLst>
                                          <p:attrName>ppt_y</p:attrName>
                                        </p:attrNameLst>
                                      </p:cBhvr>
                                      <p:tavLst>
                                        <p:tav tm="0" fmla="#ppt_y-sin(pi*$)/81">
                                          <p:val>
                                            <p:fltVal val="0"/>
                                          </p:val>
                                        </p:tav>
                                        <p:tav tm="100000">
                                          <p:val>
                                            <p:fltVal val="1"/>
                                          </p:val>
                                        </p:tav>
                                      </p:tavLst>
                                    </p:anim>
                                    <p:animScale>
                                      <p:cBhvr>
                                        <p:cTn id="31" dur="20">
                                          <p:stCondLst>
                                            <p:cond delay="487"/>
                                          </p:stCondLst>
                                        </p:cTn>
                                        <p:tgtEl>
                                          <p:spTgt spid="2">
                                            <p:txEl>
                                              <p:pRg st="3" end="3"/>
                                            </p:txEl>
                                          </p:spTgt>
                                        </p:tgtEl>
                                      </p:cBhvr>
                                      <p:to x="100000" y="60000"/>
                                    </p:animScale>
                                    <p:animScale>
                                      <p:cBhvr>
                                        <p:cTn id="32" dur="124" decel="50000">
                                          <p:stCondLst>
                                            <p:cond delay="507"/>
                                          </p:stCondLst>
                                        </p:cTn>
                                        <p:tgtEl>
                                          <p:spTgt spid="2">
                                            <p:txEl>
                                              <p:pRg st="3" end="3"/>
                                            </p:txEl>
                                          </p:spTgt>
                                        </p:tgtEl>
                                      </p:cBhvr>
                                      <p:to x="100000" y="100000"/>
                                    </p:animScale>
                                    <p:animScale>
                                      <p:cBhvr>
                                        <p:cTn id="33" dur="20">
                                          <p:stCondLst>
                                            <p:cond delay="984"/>
                                          </p:stCondLst>
                                        </p:cTn>
                                        <p:tgtEl>
                                          <p:spTgt spid="2">
                                            <p:txEl>
                                              <p:pRg st="3" end="3"/>
                                            </p:txEl>
                                          </p:spTgt>
                                        </p:tgtEl>
                                      </p:cBhvr>
                                      <p:to x="100000" y="80000"/>
                                    </p:animScale>
                                    <p:animScale>
                                      <p:cBhvr>
                                        <p:cTn id="34" dur="124" decel="50000">
                                          <p:stCondLst>
                                            <p:cond delay="1004"/>
                                          </p:stCondLst>
                                        </p:cTn>
                                        <p:tgtEl>
                                          <p:spTgt spid="2">
                                            <p:txEl>
                                              <p:pRg st="3" end="3"/>
                                            </p:txEl>
                                          </p:spTgt>
                                        </p:tgtEl>
                                      </p:cBhvr>
                                      <p:to x="100000" y="100000"/>
                                    </p:animScale>
                                    <p:animScale>
                                      <p:cBhvr>
                                        <p:cTn id="35" dur="20">
                                          <p:stCondLst>
                                            <p:cond delay="1231"/>
                                          </p:stCondLst>
                                        </p:cTn>
                                        <p:tgtEl>
                                          <p:spTgt spid="2">
                                            <p:txEl>
                                              <p:pRg st="3" end="3"/>
                                            </p:txEl>
                                          </p:spTgt>
                                        </p:tgtEl>
                                      </p:cBhvr>
                                      <p:to x="100000" y="90000"/>
                                    </p:animScale>
                                    <p:animScale>
                                      <p:cBhvr>
                                        <p:cTn id="36" dur="124" decel="50000">
                                          <p:stCondLst>
                                            <p:cond delay="1251"/>
                                          </p:stCondLst>
                                        </p:cTn>
                                        <p:tgtEl>
                                          <p:spTgt spid="2">
                                            <p:txEl>
                                              <p:pRg st="3" end="3"/>
                                            </p:txEl>
                                          </p:spTgt>
                                        </p:tgtEl>
                                      </p:cBhvr>
                                      <p:to x="100000" y="100000"/>
                                    </p:animScale>
                                    <p:animScale>
                                      <p:cBhvr>
                                        <p:cTn id="37" dur="20">
                                          <p:stCondLst>
                                            <p:cond delay="1356"/>
                                          </p:stCondLst>
                                        </p:cTn>
                                        <p:tgtEl>
                                          <p:spTgt spid="2">
                                            <p:txEl>
                                              <p:pRg st="3" end="3"/>
                                            </p:txEl>
                                          </p:spTgt>
                                        </p:tgtEl>
                                      </p:cBhvr>
                                      <p:to x="100000" y="95000"/>
                                    </p:animScale>
                                    <p:animScale>
                                      <p:cBhvr>
                                        <p:cTn id="38" dur="124" decel="50000">
                                          <p:stCondLst>
                                            <p:cond delay="1376"/>
                                          </p:stCondLst>
                                        </p:cTn>
                                        <p:tgtEl>
                                          <p:spTgt spid="2">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wipe(down)">
                                      <p:cBhvr>
                                        <p:cTn id="43" dur="435">
                                          <p:stCondLst>
                                            <p:cond delay="0"/>
                                          </p:stCondLst>
                                        </p:cTn>
                                        <p:tgtEl>
                                          <p:spTgt spid="2">
                                            <p:txEl>
                                              <p:pRg st="6" end="6"/>
                                            </p:txEl>
                                          </p:spTgt>
                                        </p:tgtEl>
                                      </p:cBhvr>
                                    </p:animEffect>
                                    <p:anim calcmode="lin" valueType="num">
                                      <p:cBhvr>
                                        <p:cTn id="44" dur="1367" tmFilter="0,0; 0.14,0.36; 0.43,0.73; 0.71,0.91; 1.0,1.0">
                                          <p:stCondLst>
                                            <p:cond delay="0"/>
                                          </p:stCondLst>
                                        </p:cTn>
                                        <p:tgtEl>
                                          <p:spTgt spid="2">
                                            <p:txEl>
                                              <p:pRg st="6" end="6"/>
                                            </p:txEl>
                                          </p:spTgt>
                                        </p:tgtEl>
                                        <p:attrNameLst>
                                          <p:attrName>ppt_x</p:attrName>
                                        </p:attrNameLst>
                                      </p:cBhvr>
                                      <p:tavLst>
                                        <p:tav tm="0">
                                          <p:val>
                                            <p:strVal val="#ppt_x-0.25"/>
                                          </p:val>
                                        </p:tav>
                                        <p:tav tm="100000">
                                          <p:val>
                                            <p:strVal val="#ppt_x"/>
                                          </p:val>
                                        </p:tav>
                                      </p:tavLst>
                                    </p:anim>
                                    <p:anim calcmode="lin" valueType="num">
                                      <p:cBhvr>
                                        <p:cTn id="45" dur="498" tmFilter="0.0,0.0; 0.25,0.07; 0.50,0.2; 0.75,0.467; 1.0,1.0">
                                          <p:stCondLst>
                                            <p:cond delay="0"/>
                                          </p:stCondLst>
                                        </p:cTn>
                                        <p:tgtEl>
                                          <p:spTgt spid="2">
                                            <p:txEl>
                                              <p:pRg st="6" end="6"/>
                                            </p:txEl>
                                          </p:spTgt>
                                        </p:tgtEl>
                                        <p:attrNameLst>
                                          <p:attrName>ppt_y</p:attrName>
                                        </p:attrNameLst>
                                      </p:cBhvr>
                                      <p:tavLst>
                                        <p:tav tm="0" fmla="#ppt_y-sin(pi*$)/3">
                                          <p:val>
                                            <p:fltVal val="0.5"/>
                                          </p:val>
                                        </p:tav>
                                        <p:tav tm="100000">
                                          <p:val>
                                            <p:fltVal val="1"/>
                                          </p:val>
                                        </p:tav>
                                      </p:tavLst>
                                    </p:anim>
                                    <p:anim calcmode="lin" valueType="num">
                                      <p:cBhvr>
                                        <p:cTn id="46" dur="498" tmFilter="0, 0; 0.125,0.2665; 0.25,0.4; 0.375,0.465; 0.5,0.5;  0.625,0.535; 0.75,0.6; 0.875,0.7335; 1,1">
                                          <p:stCondLst>
                                            <p:cond delay="498"/>
                                          </p:stCondLst>
                                        </p:cTn>
                                        <p:tgtEl>
                                          <p:spTgt spid="2">
                                            <p:txEl>
                                              <p:pRg st="6" end="6"/>
                                            </p:txEl>
                                          </p:spTgt>
                                        </p:tgtEl>
                                        <p:attrNameLst>
                                          <p:attrName>ppt_y</p:attrName>
                                        </p:attrNameLst>
                                      </p:cBhvr>
                                      <p:tavLst>
                                        <p:tav tm="0" fmla="#ppt_y-sin(pi*$)/9">
                                          <p:val>
                                            <p:fltVal val="0"/>
                                          </p:val>
                                        </p:tav>
                                        <p:tav tm="100000">
                                          <p:val>
                                            <p:fltVal val="1"/>
                                          </p:val>
                                        </p:tav>
                                      </p:tavLst>
                                    </p:anim>
                                    <p:anim calcmode="lin" valueType="num">
                                      <p:cBhvr>
                                        <p:cTn id="47" dur="249" tmFilter="0, 0; 0.125,0.2665; 0.25,0.4; 0.375,0.465; 0.5,0.5;  0.625,0.535; 0.75,0.6; 0.875,0.7335; 1,1">
                                          <p:stCondLst>
                                            <p:cond delay="993"/>
                                          </p:stCondLst>
                                        </p:cTn>
                                        <p:tgtEl>
                                          <p:spTgt spid="2">
                                            <p:txEl>
                                              <p:pRg st="6" end="6"/>
                                            </p:txEl>
                                          </p:spTgt>
                                        </p:tgtEl>
                                        <p:attrNameLst>
                                          <p:attrName>ppt_y</p:attrName>
                                        </p:attrNameLst>
                                      </p:cBhvr>
                                      <p:tavLst>
                                        <p:tav tm="0" fmla="#ppt_y-sin(pi*$)/27">
                                          <p:val>
                                            <p:fltVal val="0"/>
                                          </p:val>
                                        </p:tav>
                                        <p:tav tm="100000">
                                          <p:val>
                                            <p:fltVal val="1"/>
                                          </p:val>
                                        </p:tav>
                                      </p:tavLst>
                                    </p:anim>
                                    <p:anim calcmode="lin" valueType="num">
                                      <p:cBhvr>
                                        <p:cTn id="48" dur="123" tmFilter="0, 0; 0.125,0.2665; 0.25,0.4; 0.375,0.465; 0.5,0.5;  0.625,0.535; 0.75,0.6; 0.875,0.7335; 1,1">
                                          <p:stCondLst>
                                            <p:cond delay="1242"/>
                                          </p:stCondLst>
                                        </p:cTn>
                                        <p:tgtEl>
                                          <p:spTgt spid="2">
                                            <p:txEl>
                                              <p:pRg st="6" end="6"/>
                                            </p:txEl>
                                          </p:spTgt>
                                        </p:tgtEl>
                                        <p:attrNameLst>
                                          <p:attrName>ppt_y</p:attrName>
                                        </p:attrNameLst>
                                      </p:cBhvr>
                                      <p:tavLst>
                                        <p:tav tm="0" fmla="#ppt_y-sin(pi*$)/81">
                                          <p:val>
                                            <p:fltVal val="0"/>
                                          </p:val>
                                        </p:tav>
                                        <p:tav tm="100000">
                                          <p:val>
                                            <p:fltVal val="1"/>
                                          </p:val>
                                        </p:tav>
                                      </p:tavLst>
                                    </p:anim>
                                    <p:animScale>
                                      <p:cBhvr>
                                        <p:cTn id="49" dur="20">
                                          <p:stCondLst>
                                            <p:cond delay="487"/>
                                          </p:stCondLst>
                                        </p:cTn>
                                        <p:tgtEl>
                                          <p:spTgt spid="2">
                                            <p:txEl>
                                              <p:pRg st="6" end="6"/>
                                            </p:txEl>
                                          </p:spTgt>
                                        </p:tgtEl>
                                      </p:cBhvr>
                                      <p:to x="100000" y="60000"/>
                                    </p:animScale>
                                    <p:animScale>
                                      <p:cBhvr>
                                        <p:cTn id="50" dur="124" decel="50000">
                                          <p:stCondLst>
                                            <p:cond delay="507"/>
                                          </p:stCondLst>
                                        </p:cTn>
                                        <p:tgtEl>
                                          <p:spTgt spid="2">
                                            <p:txEl>
                                              <p:pRg st="6" end="6"/>
                                            </p:txEl>
                                          </p:spTgt>
                                        </p:tgtEl>
                                      </p:cBhvr>
                                      <p:to x="100000" y="100000"/>
                                    </p:animScale>
                                    <p:animScale>
                                      <p:cBhvr>
                                        <p:cTn id="51" dur="20">
                                          <p:stCondLst>
                                            <p:cond delay="984"/>
                                          </p:stCondLst>
                                        </p:cTn>
                                        <p:tgtEl>
                                          <p:spTgt spid="2">
                                            <p:txEl>
                                              <p:pRg st="6" end="6"/>
                                            </p:txEl>
                                          </p:spTgt>
                                        </p:tgtEl>
                                      </p:cBhvr>
                                      <p:to x="100000" y="80000"/>
                                    </p:animScale>
                                    <p:animScale>
                                      <p:cBhvr>
                                        <p:cTn id="52" dur="124" decel="50000">
                                          <p:stCondLst>
                                            <p:cond delay="1004"/>
                                          </p:stCondLst>
                                        </p:cTn>
                                        <p:tgtEl>
                                          <p:spTgt spid="2">
                                            <p:txEl>
                                              <p:pRg st="6" end="6"/>
                                            </p:txEl>
                                          </p:spTgt>
                                        </p:tgtEl>
                                      </p:cBhvr>
                                      <p:to x="100000" y="100000"/>
                                    </p:animScale>
                                    <p:animScale>
                                      <p:cBhvr>
                                        <p:cTn id="53" dur="20">
                                          <p:stCondLst>
                                            <p:cond delay="1231"/>
                                          </p:stCondLst>
                                        </p:cTn>
                                        <p:tgtEl>
                                          <p:spTgt spid="2">
                                            <p:txEl>
                                              <p:pRg st="6" end="6"/>
                                            </p:txEl>
                                          </p:spTgt>
                                        </p:tgtEl>
                                      </p:cBhvr>
                                      <p:to x="100000" y="90000"/>
                                    </p:animScale>
                                    <p:animScale>
                                      <p:cBhvr>
                                        <p:cTn id="54" dur="124" decel="50000">
                                          <p:stCondLst>
                                            <p:cond delay="1251"/>
                                          </p:stCondLst>
                                        </p:cTn>
                                        <p:tgtEl>
                                          <p:spTgt spid="2">
                                            <p:txEl>
                                              <p:pRg st="6" end="6"/>
                                            </p:txEl>
                                          </p:spTgt>
                                        </p:tgtEl>
                                      </p:cBhvr>
                                      <p:to x="100000" y="100000"/>
                                    </p:animScale>
                                    <p:animScale>
                                      <p:cBhvr>
                                        <p:cTn id="55" dur="20">
                                          <p:stCondLst>
                                            <p:cond delay="1356"/>
                                          </p:stCondLst>
                                        </p:cTn>
                                        <p:tgtEl>
                                          <p:spTgt spid="2">
                                            <p:txEl>
                                              <p:pRg st="6" end="6"/>
                                            </p:txEl>
                                          </p:spTgt>
                                        </p:tgtEl>
                                      </p:cBhvr>
                                      <p:to x="100000" y="95000"/>
                                    </p:animScale>
                                    <p:animScale>
                                      <p:cBhvr>
                                        <p:cTn id="56" dur="124" decel="50000">
                                          <p:stCondLst>
                                            <p:cond delay="1376"/>
                                          </p:stCondLst>
                                        </p:cTn>
                                        <p:tgtEl>
                                          <p:spTgt spid="2">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9F55B-3852-4305-8770-21E6B60D0307}"/>
              </a:ext>
            </a:extLst>
          </p:cNvPr>
          <p:cNvSpPr txBox="1"/>
          <p:nvPr/>
        </p:nvSpPr>
        <p:spPr>
          <a:xfrm>
            <a:off x="561474" y="617621"/>
            <a:ext cx="1454244" cy="461665"/>
          </a:xfrm>
          <a:prstGeom prst="rect">
            <a:avLst/>
          </a:prstGeom>
          <a:noFill/>
        </p:spPr>
        <p:txBody>
          <a:bodyPr wrap="none" rtlCol="0">
            <a:spAutoFit/>
          </a:bodyPr>
          <a:lstStyle/>
          <a:p>
            <a:r>
              <a:rPr lang="en-US" sz="2400" b="1" dirty="0">
                <a:latin typeface="Algerian" panose="04020705040A02060702" pitchFamily="82" charset="0"/>
              </a:rPr>
              <a:t>Objects</a:t>
            </a:r>
            <a:endParaRPr lang="en-IN" b="1" dirty="0">
              <a:latin typeface="Algerian" panose="04020705040A02060702" pitchFamily="82" charset="0"/>
            </a:endParaRPr>
          </a:p>
        </p:txBody>
      </p:sp>
      <p:sp>
        <p:nvSpPr>
          <p:cNvPr id="5" name="TextBox 4">
            <a:extLst>
              <a:ext uri="{FF2B5EF4-FFF2-40B4-BE49-F238E27FC236}">
                <a16:creationId xmlns:a16="http://schemas.microsoft.com/office/drawing/2014/main" id="{E551FBA0-B1F7-48CD-A870-77D6A86B68B4}"/>
              </a:ext>
            </a:extLst>
          </p:cNvPr>
          <p:cNvSpPr txBox="1"/>
          <p:nvPr/>
        </p:nvSpPr>
        <p:spPr>
          <a:xfrm>
            <a:off x="1227221" y="1580147"/>
            <a:ext cx="953703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object-oriented programming (OOP), objects are the things you think about first in designing a program and they are also the units of code that are eventually derived from the process. ...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Each object is an instance of a particular class or subclass with the class's own methods or procedures and data variables.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FB590D2-DDED-4695-BBA2-A61B1B076517}"/>
              </a:ext>
            </a:extLst>
          </p:cNvPr>
          <p:cNvSpPr txBox="1"/>
          <p:nvPr/>
        </p:nvSpPr>
        <p:spPr>
          <a:xfrm>
            <a:off x="1227221" y="3248526"/>
            <a:ext cx="9537032" cy="2585323"/>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 object is nothing but a self-contained component which consists of methods and properties to make a particular type of data useful. Object determines the behavior of the class. When you send a message to an object, you are asking the object to invoke or execute one of its methods.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From a programming point of view, an object can be a data structure, a variable or a function. It has a memory location allocated. The object is designed as class hierarchies.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78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5" dur="75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75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5" dur="75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0"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7D0435-4A5E-40F5-BEAC-8BD7C294818D}"/>
              </a:ext>
            </a:extLst>
          </p:cNvPr>
          <p:cNvSpPr txBox="1"/>
          <p:nvPr/>
        </p:nvSpPr>
        <p:spPr>
          <a:xfrm>
            <a:off x="2197768" y="2681952"/>
            <a:ext cx="7122695" cy="1107996"/>
          </a:xfrm>
          <a:prstGeom prst="rect">
            <a:avLst/>
          </a:prstGeom>
          <a:noFill/>
        </p:spPr>
        <p:txBody>
          <a:bodyPr wrap="square" rtlCol="0">
            <a:spAutoFit/>
          </a:bodyPr>
          <a:lstStyle/>
          <a:p>
            <a:pPr algn="ctr"/>
            <a:r>
              <a:rPr lang="en-US" sz="6600" dirty="0">
                <a:solidFill>
                  <a:srgbClr val="0070C0"/>
                </a:solidFill>
                <a:latin typeface="Algerian" panose="04020705040A02060702" pitchFamily="82" charset="0"/>
              </a:rPr>
              <a:t>Thank You</a:t>
            </a:r>
            <a:endParaRPr lang="en-IN"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225719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652">
                                          <p:stCondLst>
                                            <p:cond delay="0"/>
                                          </p:stCondLst>
                                        </p:cTn>
                                        <p:tgtEl>
                                          <p:spTgt spid="2"/>
                                        </p:tgtEl>
                                      </p:cBhvr>
                                    </p:animEffect>
                                    <p:anim calcmode="lin" valueType="num">
                                      <p:cBhvr>
                                        <p:cTn id="8" dur="2050"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747"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747" tmFilter="0, 0; 0.125,0.2665; 0.25,0.4; 0.375,0.465; 0.5,0.5;  0.625,0.535; 0.75,0.6; 0.875,0.7335; 1,1">
                                          <p:stCondLst>
                                            <p:cond delay="747"/>
                                          </p:stCondLst>
                                        </p:cTn>
                                        <p:tgtEl>
                                          <p:spTgt spid="2"/>
                                        </p:tgtEl>
                                        <p:attrNameLst>
                                          <p:attrName>ppt_y</p:attrName>
                                        </p:attrNameLst>
                                      </p:cBhvr>
                                      <p:tavLst>
                                        <p:tav tm="0" fmla="#ppt_y-sin(pi*$)/9">
                                          <p:val>
                                            <p:fltVal val="0"/>
                                          </p:val>
                                        </p:tav>
                                        <p:tav tm="100000">
                                          <p:val>
                                            <p:fltVal val="1"/>
                                          </p:val>
                                        </p:tav>
                                      </p:tavLst>
                                    </p:anim>
                                    <p:anim calcmode="lin" valueType="num">
                                      <p:cBhvr>
                                        <p:cTn id="11" dur="373" tmFilter="0, 0; 0.125,0.2665; 0.25,0.4; 0.375,0.465; 0.5,0.5;  0.625,0.535; 0.75,0.6; 0.875,0.7335; 1,1">
                                          <p:stCondLst>
                                            <p:cond delay="1490"/>
                                          </p:stCondLst>
                                        </p:cTn>
                                        <p:tgtEl>
                                          <p:spTgt spid="2"/>
                                        </p:tgtEl>
                                        <p:attrNameLst>
                                          <p:attrName>ppt_y</p:attrName>
                                        </p:attrNameLst>
                                      </p:cBhvr>
                                      <p:tavLst>
                                        <p:tav tm="0" fmla="#ppt_y-sin(pi*$)/27">
                                          <p:val>
                                            <p:fltVal val="0"/>
                                          </p:val>
                                        </p:tav>
                                        <p:tav tm="100000">
                                          <p:val>
                                            <p:fltVal val="1"/>
                                          </p:val>
                                        </p:tav>
                                      </p:tavLst>
                                    </p:anim>
                                    <p:anim calcmode="lin" valueType="num">
                                      <p:cBhvr>
                                        <p:cTn id="12" dur="185" tmFilter="0, 0; 0.125,0.2665; 0.25,0.4; 0.375,0.465; 0.5,0.5;  0.625,0.535; 0.75,0.6; 0.875,0.7335; 1,1">
                                          <p:stCondLst>
                                            <p:cond delay="1863"/>
                                          </p:stCondLst>
                                        </p:cTn>
                                        <p:tgtEl>
                                          <p:spTgt spid="2"/>
                                        </p:tgtEl>
                                        <p:attrNameLst>
                                          <p:attrName>ppt_y</p:attrName>
                                        </p:attrNameLst>
                                      </p:cBhvr>
                                      <p:tavLst>
                                        <p:tav tm="0" fmla="#ppt_y-sin(pi*$)/81">
                                          <p:val>
                                            <p:fltVal val="0"/>
                                          </p:val>
                                        </p:tav>
                                        <p:tav tm="100000">
                                          <p:val>
                                            <p:fltVal val="1"/>
                                          </p:val>
                                        </p:tav>
                                      </p:tavLst>
                                    </p:anim>
                                    <p:animScale>
                                      <p:cBhvr>
                                        <p:cTn id="13" dur="29">
                                          <p:stCondLst>
                                            <p:cond delay="731"/>
                                          </p:stCondLst>
                                        </p:cTn>
                                        <p:tgtEl>
                                          <p:spTgt spid="2"/>
                                        </p:tgtEl>
                                      </p:cBhvr>
                                      <p:to x="100000" y="60000"/>
                                    </p:animScale>
                                    <p:animScale>
                                      <p:cBhvr>
                                        <p:cTn id="14" dur="187" decel="50000">
                                          <p:stCondLst>
                                            <p:cond delay="761"/>
                                          </p:stCondLst>
                                        </p:cTn>
                                        <p:tgtEl>
                                          <p:spTgt spid="2"/>
                                        </p:tgtEl>
                                      </p:cBhvr>
                                      <p:to x="100000" y="100000"/>
                                    </p:animScale>
                                    <p:animScale>
                                      <p:cBhvr>
                                        <p:cTn id="15" dur="29">
                                          <p:stCondLst>
                                            <p:cond delay="1476"/>
                                          </p:stCondLst>
                                        </p:cTn>
                                        <p:tgtEl>
                                          <p:spTgt spid="2"/>
                                        </p:tgtEl>
                                      </p:cBhvr>
                                      <p:to x="100000" y="80000"/>
                                    </p:animScale>
                                    <p:animScale>
                                      <p:cBhvr>
                                        <p:cTn id="16" dur="187" decel="50000">
                                          <p:stCondLst>
                                            <p:cond delay="1505"/>
                                          </p:stCondLst>
                                        </p:cTn>
                                        <p:tgtEl>
                                          <p:spTgt spid="2"/>
                                        </p:tgtEl>
                                      </p:cBhvr>
                                      <p:to x="100000" y="100000"/>
                                    </p:animScale>
                                    <p:animScale>
                                      <p:cBhvr>
                                        <p:cTn id="17" dur="29">
                                          <p:stCondLst>
                                            <p:cond delay="1847"/>
                                          </p:stCondLst>
                                        </p:cTn>
                                        <p:tgtEl>
                                          <p:spTgt spid="2"/>
                                        </p:tgtEl>
                                      </p:cBhvr>
                                      <p:to x="100000" y="90000"/>
                                    </p:animScale>
                                    <p:animScale>
                                      <p:cBhvr>
                                        <p:cTn id="18" dur="187" decel="50000">
                                          <p:stCondLst>
                                            <p:cond delay="1876"/>
                                          </p:stCondLst>
                                        </p:cTn>
                                        <p:tgtEl>
                                          <p:spTgt spid="2"/>
                                        </p:tgtEl>
                                      </p:cBhvr>
                                      <p:to x="100000" y="100000"/>
                                    </p:animScale>
                                    <p:animScale>
                                      <p:cBhvr>
                                        <p:cTn id="19" dur="29">
                                          <p:stCondLst>
                                            <p:cond delay="2034"/>
                                          </p:stCondLst>
                                        </p:cTn>
                                        <p:tgtEl>
                                          <p:spTgt spid="2"/>
                                        </p:tgtEl>
                                      </p:cBhvr>
                                      <p:to x="100000" y="95000"/>
                                    </p:animScale>
                                    <p:animScale>
                                      <p:cBhvr>
                                        <p:cTn id="20" dur="187" decel="50000">
                                          <p:stCondLst>
                                            <p:cond delay="2063"/>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472</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Algerian</vt:lpstr>
      <vt:lpstr>Arial</vt:lpstr>
      <vt:lpstr>Baskerville Old Face</vt:lpstr>
      <vt:lpstr>Book Antiqua</vt:lpstr>
      <vt:lpstr>Calibri</vt:lpstr>
      <vt:lpstr>Calibri Light</vt:lpstr>
      <vt:lpstr>Chiller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karnatapu manoj</dc:creator>
  <cp:lastModifiedBy>karnatapu manoj</cp:lastModifiedBy>
  <cp:revision>1</cp:revision>
  <dcterms:created xsi:type="dcterms:W3CDTF">2022-02-15T13:35:16Z</dcterms:created>
  <dcterms:modified xsi:type="dcterms:W3CDTF">2022-02-15T14:05:11Z</dcterms:modified>
</cp:coreProperties>
</file>