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5" r:id="rId3"/>
    <p:sldId id="267" r:id="rId4"/>
    <p:sldId id="270" r:id="rId5"/>
    <p:sldId id="271" r:id="rId6"/>
    <p:sldId id="269" r:id="rId7"/>
    <p:sldId id="268"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68CEB-4DA8-4BD0-8DAE-05F024B2C3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282B1A-90E3-4178-8D51-90FAA9FE08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C63587-A058-4501-A326-7936F7A128CD}"/>
              </a:ext>
            </a:extLst>
          </p:cNvPr>
          <p:cNvSpPr>
            <a:spLocks noGrp="1"/>
          </p:cNvSpPr>
          <p:nvPr>
            <p:ph type="dt" sz="half" idx="10"/>
          </p:nvPr>
        </p:nvSpPr>
        <p:spPr/>
        <p:txBody>
          <a:bodyPr/>
          <a:lstStyle/>
          <a:p>
            <a:fld id="{A9B9E60D-D635-4780-AE81-38503A095131}" type="datetimeFigureOut">
              <a:rPr lang="en-IN" smtClean="0"/>
              <a:t>03-02-2022</a:t>
            </a:fld>
            <a:endParaRPr lang="en-IN"/>
          </a:p>
        </p:txBody>
      </p:sp>
      <p:sp>
        <p:nvSpPr>
          <p:cNvPr id="5" name="Footer Placeholder 4">
            <a:extLst>
              <a:ext uri="{FF2B5EF4-FFF2-40B4-BE49-F238E27FC236}">
                <a16:creationId xmlns:a16="http://schemas.microsoft.com/office/drawing/2014/main" id="{36F8D826-26DD-401A-868F-2D5008B2DC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1E1811-7119-4CDA-A1AD-54C1FC1EDFEF}"/>
              </a:ext>
            </a:extLst>
          </p:cNvPr>
          <p:cNvSpPr>
            <a:spLocks noGrp="1"/>
          </p:cNvSpPr>
          <p:nvPr>
            <p:ph type="sldNum" sz="quarter" idx="12"/>
          </p:nvPr>
        </p:nvSpPr>
        <p:spPr/>
        <p:txBody>
          <a:bodyPr/>
          <a:lstStyle/>
          <a:p>
            <a:fld id="{FEFC6579-34C6-42A7-9C0C-2C8195910CB0}" type="slidenum">
              <a:rPr lang="en-IN" smtClean="0"/>
              <a:t>‹#›</a:t>
            </a:fld>
            <a:endParaRPr lang="en-IN"/>
          </a:p>
        </p:txBody>
      </p:sp>
    </p:spTree>
    <p:extLst>
      <p:ext uri="{BB962C8B-B14F-4D97-AF65-F5344CB8AC3E}">
        <p14:creationId xmlns:p14="http://schemas.microsoft.com/office/powerpoint/2010/main" val="260976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9743-6F27-40AA-99C6-ABB38AFA02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95990C-E343-4DE0-8BFF-CCCB9CF424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E8088D-E834-4E06-A81F-3DA51A11A093}"/>
              </a:ext>
            </a:extLst>
          </p:cNvPr>
          <p:cNvSpPr>
            <a:spLocks noGrp="1"/>
          </p:cNvSpPr>
          <p:nvPr>
            <p:ph type="dt" sz="half" idx="10"/>
          </p:nvPr>
        </p:nvSpPr>
        <p:spPr/>
        <p:txBody>
          <a:bodyPr/>
          <a:lstStyle/>
          <a:p>
            <a:fld id="{A9B9E60D-D635-4780-AE81-38503A095131}" type="datetimeFigureOut">
              <a:rPr lang="en-IN" smtClean="0"/>
              <a:t>03-02-2022</a:t>
            </a:fld>
            <a:endParaRPr lang="en-IN"/>
          </a:p>
        </p:txBody>
      </p:sp>
      <p:sp>
        <p:nvSpPr>
          <p:cNvPr id="5" name="Footer Placeholder 4">
            <a:extLst>
              <a:ext uri="{FF2B5EF4-FFF2-40B4-BE49-F238E27FC236}">
                <a16:creationId xmlns:a16="http://schemas.microsoft.com/office/drawing/2014/main" id="{F9F6ED98-92BD-4E38-83FB-BBE5F90B2F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F0DFEC-81B2-4D06-AE2C-7A4737398926}"/>
              </a:ext>
            </a:extLst>
          </p:cNvPr>
          <p:cNvSpPr>
            <a:spLocks noGrp="1"/>
          </p:cNvSpPr>
          <p:nvPr>
            <p:ph type="sldNum" sz="quarter" idx="12"/>
          </p:nvPr>
        </p:nvSpPr>
        <p:spPr/>
        <p:txBody>
          <a:bodyPr/>
          <a:lstStyle/>
          <a:p>
            <a:fld id="{FEFC6579-34C6-42A7-9C0C-2C8195910CB0}" type="slidenum">
              <a:rPr lang="en-IN" smtClean="0"/>
              <a:t>‹#›</a:t>
            </a:fld>
            <a:endParaRPr lang="en-IN"/>
          </a:p>
        </p:txBody>
      </p:sp>
    </p:spTree>
    <p:extLst>
      <p:ext uri="{BB962C8B-B14F-4D97-AF65-F5344CB8AC3E}">
        <p14:creationId xmlns:p14="http://schemas.microsoft.com/office/powerpoint/2010/main" val="412838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16F7AD-334A-4638-8D72-CFE9E93119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E90221-F3F8-48EA-A9F6-222C741765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A2FA0C-6553-4671-8B19-C2C47EEDF3E0}"/>
              </a:ext>
            </a:extLst>
          </p:cNvPr>
          <p:cNvSpPr>
            <a:spLocks noGrp="1"/>
          </p:cNvSpPr>
          <p:nvPr>
            <p:ph type="dt" sz="half" idx="10"/>
          </p:nvPr>
        </p:nvSpPr>
        <p:spPr/>
        <p:txBody>
          <a:bodyPr/>
          <a:lstStyle/>
          <a:p>
            <a:fld id="{A9B9E60D-D635-4780-AE81-38503A095131}" type="datetimeFigureOut">
              <a:rPr lang="en-IN" smtClean="0"/>
              <a:t>03-02-2022</a:t>
            </a:fld>
            <a:endParaRPr lang="en-IN"/>
          </a:p>
        </p:txBody>
      </p:sp>
      <p:sp>
        <p:nvSpPr>
          <p:cNvPr id="5" name="Footer Placeholder 4">
            <a:extLst>
              <a:ext uri="{FF2B5EF4-FFF2-40B4-BE49-F238E27FC236}">
                <a16:creationId xmlns:a16="http://schemas.microsoft.com/office/drawing/2014/main" id="{39B90774-A557-45E2-B9D9-4AE7B69E3F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D4F2C5-2150-45A9-85F6-7E8CAFC7C682}"/>
              </a:ext>
            </a:extLst>
          </p:cNvPr>
          <p:cNvSpPr>
            <a:spLocks noGrp="1"/>
          </p:cNvSpPr>
          <p:nvPr>
            <p:ph type="sldNum" sz="quarter" idx="12"/>
          </p:nvPr>
        </p:nvSpPr>
        <p:spPr/>
        <p:txBody>
          <a:bodyPr/>
          <a:lstStyle/>
          <a:p>
            <a:fld id="{FEFC6579-34C6-42A7-9C0C-2C8195910CB0}" type="slidenum">
              <a:rPr lang="en-IN" smtClean="0"/>
              <a:t>‹#›</a:t>
            </a:fld>
            <a:endParaRPr lang="en-IN"/>
          </a:p>
        </p:txBody>
      </p:sp>
    </p:spTree>
    <p:extLst>
      <p:ext uri="{BB962C8B-B14F-4D97-AF65-F5344CB8AC3E}">
        <p14:creationId xmlns:p14="http://schemas.microsoft.com/office/powerpoint/2010/main" val="7020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FFA9-6CC3-4963-A821-4C25F2A13C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17ACF7-9464-4828-8536-70AF7C9001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3D7BD6-95ED-4865-96BF-610AA37EF316}"/>
              </a:ext>
            </a:extLst>
          </p:cNvPr>
          <p:cNvSpPr>
            <a:spLocks noGrp="1"/>
          </p:cNvSpPr>
          <p:nvPr>
            <p:ph type="dt" sz="half" idx="10"/>
          </p:nvPr>
        </p:nvSpPr>
        <p:spPr/>
        <p:txBody>
          <a:bodyPr/>
          <a:lstStyle/>
          <a:p>
            <a:fld id="{A9B9E60D-D635-4780-AE81-38503A095131}" type="datetimeFigureOut">
              <a:rPr lang="en-IN" smtClean="0"/>
              <a:t>03-02-2022</a:t>
            </a:fld>
            <a:endParaRPr lang="en-IN"/>
          </a:p>
        </p:txBody>
      </p:sp>
      <p:sp>
        <p:nvSpPr>
          <p:cNvPr id="5" name="Footer Placeholder 4">
            <a:extLst>
              <a:ext uri="{FF2B5EF4-FFF2-40B4-BE49-F238E27FC236}">
                <a16:creationId xmlns:a16="http://schemas.microsoft.com/office/drawing/2014/main" id="{F4BC3027-FDA1-426E-B2C6-162DF05F39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E58563-FFC6-40A2-A68A-E113D1818204}"/>
              </a:ext>
            </a:extLst>
          </p:cNvPr>
          <p:cNvSpPr>
            <a:spLocks noGrp="1"/>
          </p:cNvSpPr>
          <p:nvPr>
            <p:ph type="sldNum" sz="quarter" idx="12"/>
          </p:nvPr>
        </p:nvSpPr>
        <p:spPr/>
        <p:txBody>
          <a:bodyPr/>
          <a:lstStyle/>
          <a:p>
            <a:fld id="{FEFC6579-34C6-42A7-9C0C-2C8195910CB0}" type="slidenum">
              <a:rPr lang="en-IN" smtClean="0"/>
              <a:t>‹#›</a:t>
            </a:fld>
            <a:endParaRPr lang="en-IN"/>
          </a:p>
        </p:txBody>
      </p:sp>
    </p:spTree>
    <p:extLst>
      <p:ext uri="{BB962C8B-B14F-4D97-AF65-F5344CB8AC3E}">
        <p14:creationId xmlns:p14="http://schemas.microsoft.com/office/powerpoint/2010/main" val="233176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A4967-3259-4F79-902B-DBCEA35E2C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FF2712-D839-4AE4-9778-8F706252FD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BC09D7-DEC2-4AFB-8A3E-4B0C691BAEFC}"/>
              </a:ext>
            </a:extLst>
          </p:cNvPr>
          <p:cNvSpPr>
            <a:spLocks noGrp="1"/>
          </p:cNvSpPr>
          <p:nvPr>
            <p:ph type="dt" sz="half" idx="10"/>
          </p:nvPr>
        </p:nvSpPr>
        <p:spPr/>
        <p:txBody>
          <a:bodyPr/>
          <a:lstStyle/>
          <a:p>
            <a:fld id="{A9B9E60D-D635-4780-AE81-38503A095131}" type="datetimeFigureOut">
              <a:rPr lang="en-IN" smtClean="0"/>
              <a:t>03-02-2022</a:t>
            </a:fld>
            <a:endParaRPr lang="en-IN"/>
          </a:p>
        </p:txBody>
      </p:sp>
      <p:sp>
        <p:nvSpPr>
          <p:cNvPr id="5" name="Footer Placeholder 4">
            <a:extLst>
              <a:ext uri="{FF2B5EF4-FFF2-40B4-BE49-F238E27FC236}">
                <a16:creationId xmlns:a16="http://schemas.microsoft.com/office/drawing/2014/main" id="{768A3429-7DB8-41F0-81E4-6CAC05B94B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9A0554-37ED-4762-9F91-FC86A19FAD7F}"/>
              </a:ext>
            </a:extLst>
          </p:cNvPr>
          <p:cNvSpPr>
            <a:spLocks noGrp="1"/>
          </p:cNvSpPr>
          <p:nvPr>
            <p:ph type="sldNum" sz="quarter" idx="12"/>
          </p:nvPr>
        </p:nvSpPr>
        <p:spPr/>
        <p:txBody>
          <a:bodyPr/>
          <a:lstStyle/>
          <a:p>
            <a:fld id="{FEFC6579-34C6-42A7-9C0C-2C8195910CB0}" type="slidenum">
              <a:rPr lang="en-IN" smtClean="0"/>
              <a:t>‹#›</a:t>
            </a:fld>
            <a:endParaRPr lang="en-IN"/>
          </a:p>
        </p:txBody>
      </p:sp>
    </p:spTree>
    <p:extLst>
      <p:ext uri="{BB962C8B-B14F-4D97-AF65-F5344CB8AC3E}">
        <p14:creationId xmlns:p14="http://schemas.microsoft.com/office/powerpoint/2010/main" val="1776906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04B32-F7BA-4B64-8E25-B000B263EB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DFC3AE-180A-484B-838F-DF90BD278C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AA75FC-322D-48B9-841B-149F060961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636C95-938E-46D6-9738-0688EEBFA459}"/>
              </a:ext>
            </a:extLst>
          </p:cNvPr>
          <p:cNvSpPr>
            <a:spLocks noGrp="1"/>
          </p:cNvSpPr>
          <p:nvPr>
            <p:ph type="dt" sz="half" idx="10"/>
          </p:nvPr>
        </p:nvSpPr>
        <p:spPr/>
        <p:txBody>
          <a:bodyPr/>
          <a:lstStyle/>
          <a:p>
            <a:fld id="{A9B9E60D-D635-4780-AE81-38503A095131}" type="datetimeFigureOut">
              <a:rPr lang="en-IN" smtClean="0"/>
              <a:t>03-02-2022</a:t>
            </a:fld>
            <a:endParaRPr lang="en-IN"/>
          </a:p>
        </p:txBody>
      </p:sp>
      <p:sp>
        <p:nvSpPr>
          <p:cNvPr id="6" name="Footer Placeholder 5">
            <a:extLst>
              <a:ext uri="{FF2B5EF4-FFF2-40B4-BE49-F238E27FC236}">
                <a16:creationId xmlns:a16="http://schemas.microsoft.com/office/drawing/2014/main" id="{3238EEB7-74F3-494C-B1FC-76808E678C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0D5E9C-EC45-45BA-8582-C91BA773CFDE}"/>
              </a:ext>
            </a:extLst>
          </p:cNvPr>
          <p:cNvSpPr>
            <a:spLocks noGrp="1"/>
          </p:cNvSpPr>
          <p:nvPr>
            <p:ph type="sldNum" sz="quarter" idx="12"/>
          </p:nvPr>
        </p:nvSpPr>
        <p:spPr/>
        <p:txBody>
          <a:bodyPr/>
          <a:lstStyle/>
          <a:p>
            <a:fld id="{FEFC6579-34C6-42A7-9C0C-2C8195910CB0}" type="slidenum">
              <a:rPr lang="en-IN" smtClean="0"/>
              <a:t>‹#›</a:t>
            </a:fld>
            <a:endParaRPr lang="en-IN"/>
          </a:p>
        </p:txBody>
      </p:sp>
    </p:spTree>
    <p:extLst>
      <p:ext uri="{BB962C8B-B14F-4D97-AF65-F5344CB8AC3E}">
        <p14:creationId xmlns:p14="http://schemas.microsoft.com/office/powerpoint/2010/main" val="637682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D59A-DC10-4523-9912-8AF55FAA5A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66350B-F5C3-45DE-8722-9CE831F0AE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86658F-11C9-45BB-865B-D031BAD5CD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194188-BC96-4D0F-B41B-791EBC93B8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AF17BF-3CFD-48F0-9CFD-61F5424246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5EC255-A19E-4945-8702-0B5CF3DE1CC0}"/>
              </a:ext>
            </a:extLst>
          </p:cNvPr>
          <p:cNvSpPr>
            <a:spLocks noGrp="1"/>
          </p:cNvSpPr>
          <p:nvPr>
            <p:ph type="dt" sz="half" idx="10"/>
          </p:nvPr>
        </p:nvSpPr>
        <p:spPr/>
        <p:txBody>
          <a:bodyPr/>
          <a:lstStyle/>
          <a:p>
            <a:fld id="{A9B9E60D-D635-4780-AE81-38503A095131}" type="datetimeFigureOut">
              <a:rPr lang="en-IN" smtClean="0"/>
              <a:t>03-02-2022</a:t>
            </a:fld>
            <a:endParaRPr lang="en-IN"/>
          </a:p>
        </p:txBody>
      </p:sp>
      <p:sp>
        <p:nvSpPr>
          <p:cNvPr id="8" name="Footer Placeholder 7">
            <a:extLst>
              <a:ext uri="{FF2B5EF4-FFF2-40B4-BE49-F238E27FC236}">
                <a16:creationId xmlns:a16="http://schemas.microsoft.com/office/drawing/2014/main" id="{A7E094A0-52A2-4907-9D22-A00145BB1D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895B8F-B700-4B0B-BA18-F962AC5AA5C6}"/>
              </a:ext>
            </a:extLst>
          </p:cNvPr>
          <p:cNvSpPr>
            <a:spLocks noGrp="1"/>
          </p:cNvSpPr>
          <p:nvPr>
            <p:ph type="sldNum" sz="quarter" idx="12"/>
          </p:nvPr>
        </p:nvSpPr>
        <p:spPr/>
        <p:txBody>
          <a:bodyPr/>
          <a:lstStyle/>
          <a:p>
            <a:fld id="{FEFC6579-34C6-42A7-9C0C-2C8195910CB0}" type="slidenum">
              <a:rPr lang="en-IN" smtClean="0"/>
              <a:t>‹#›</a:t>
            </a:fld>
            <a:endParaRPr lang="en-IN"/>
          </a:p>
        </p:txBody>
      </p:sp>
    </p:spTree>
    <p:extLst>
      <p:ext uri="{BB962C8B-B14F-4D97-AF65-F5344CB8AC3E}">
        <p14:creationId xmlns:p14="http://schemas.microsoft.com/office/powerpoint/2010/main" val="3144657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22A0-AAFF-4BE1-B5AE-5E32D2D09A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60FF62-6CD9-4685-BD9A-42C2CD8DF797}"/>
              </a:ext>
            </a:extLst>
          </p:cNvPr>
          <p:cNvSpPr>
            <a:spLocks noGrp="1"/>
          </p:cNvSpPr>
          <p:nvPr>
            <p:ph type="dt" sz="half" idx="10"/>
          </p:nvPr>
        </p:nvSpPr>
        <p:spPr/>
        <p:txBody>
          <a:bodyPr/>
          <a:lstStyle/>
          <a:p>
            <a:fld id="{A9B9E60D-D635-4780-AE81-38503A095131}" type="datetimeFigureOut">
              <a:rPr lang="en-IN" smtClean="0"/>
              <a:t>03-02-2022</a:t>
            </a:fld>
            <a:endParaRPr lang="en-IN"/>
          </a:p>
        </p:txBody>
      </p:sp>
      <p:sp>
        <p:nvSpPr>
          <p:cNvPr id="4" name="Footer Placeholder 3">
            <a:extLst>
              <a:ext uri="{FF2B5EF4-FFF2-40B4-BE49-F238E27FC236}">
                <a16:creationId xmlns:a16="http://schemas.microsoft.com/office/drawing/2014/main" id="{D398907B-9E40-4901-B208-01BCD300E0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183316-3B73-4A54-8CA9-629628265798}"/>
              </a:ext>
            </a:extLst>
          </p:cNvPr>
          <p:cNvSpPr>
            <a:spLocks noGrp="1"/>
          </p:cNvSpPr>
          <p:nvPr>
            <p:ph type="sldNum" sz="quarter" idx="12"/>
          </p:nvPr>
        </p:nvSpPr>
        <p:spPr/>
        <p:txBody>
          <a:bodyPr/>
          <a:lstStyle/>
          <a:p>
            <a:fld id="{FEFC6579-34C6-42A7-9C0C-2C8195910CB0}" type="slidenum">
              <a:rPr lang="en-IN" smtClean="0"/>
              <a:t>‹#›</a:t>
            </a:fld>
            <a:endParaRPr lang="en-IN"/>
          </a:p>
        </p:txBody>
      </p:sp>
    </p:spTree>
    <p:extLst>
      <p:ext uri="{BB962C8B-B14F-4D97-AF65-F5344CB8AC3E}">
        <p14:creationId xmlns:p14="http://schemas.microsoft.com/office/powerpoint/2010/main" val="3967170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A3A75E-B659-4ED1-8E38-1E426FF45EE7}"/>
              </a:ext>
            </a:extLst>
          </p:cNvPr>
          <p:cNvSpPr>
            <a:spLocks noGrp="1"/>
          </p:cNvSpPr>
          <p:nvPr>
            <p:ph type="dt" sz="half" idx="10"/>
          </p:nvPr>
        </p:nvSpPr>
        <p:spPr/>
        <p:txBody>
          <a:bodyPr/>
          <a:lstStyle/>
          <a:p>
            <a:fld id="{A9B9E60D-D635-4780-AE81-38503A095131}" type="datetimeFigureOut">
              <a:rPr lang="en-IN" smtClean="0"/>
              <a:t>03-02-2022</a:t>
            </a:fld>
            <a:endParaRPr lang="en-IN"/>
          </a:p>
        </p:txBody>
      </p:sp>
      <p:sp>
        <p:nvSpPr>
          <p:cNvPr id="3" name="Footer Placeholder 2">
            <a:extLst>
              <a:ext uri="{FF2B5EF4-FFF2-40B4-BE49-F238E27FC236}">
                <a16:creationId xmlns:a16="http://schemas.microsoft.com/office/drawing/2014/main" id="{29E0F739-FFBC-43CA-A804-3F3AE9F9F0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EF11E4-A10E-4BA4-B805-2324C62BA46E}"/>
              </a:ext>
            </a:extLst>
          </p:cNvPr>
          <p:cNvSpPr>
            <a:spLocks noGrp="1"/>
          </p:cNvSpPr>
          <p:nvPr>
            <p:ph type="sldNum" sz="quarter" idx="12"/>
          </p:nvPr>
        </p:nvSpPr>
        <p:spPr/>
        <p:txBody>
          <a:bodyPr/>
          <a:lstStyle/>
          <a:p>
            <a:fld id="{FEFC6579-34C6-42A7-9C0C-2C8195910CB0}" type="slidenum">
              <a:rPr lang="en-IN" smtClean="0"/>
              <a:t>‹#›</a:t>
            </a:fld>
            <a:endParaRPr lang="en-IN"/>
          </a:p>
        </p:txBody>
      </p:sp>
    </p:spTree>
    <p:extLst>
      <p:ext uri="{BB962C8B-B14F-4D97-AF65-F5344CB8AC3E}">
        <p14:creationId xmlns:p14="http://schemas.microsoft.com/office/powerpoint/2010/main" val="54048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CF2A3-80D6-4226-8886-399E38DD7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13AEA5-F424-4125-8F35-466468DD22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5FEF67-DB3B-477E-BFE0-39F5A50A7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328683-B0AE-42BE-864E-9DF694FB7C35}"/>
              </a:ext>
            </a:extLst>
          </p:cNvPr>
          <p:cNvSpPr>
            <a:spLocks noGrp="1"/>
          </p:cNvSpPr>
          <p:nvPr>
            <p:ph type="dt" sz="half" idx="10"/>
          </p:nvPr>
        </p:nvSpPr>
        <p:spPr/>
        <p:txBody>
          <a:bodyPr/>
          <a:lstStyle/>
          <a:p>
            <a:fld id="{A9B9E60D-D635-4780-AE81-38503A095131}" type="datetimeFigureOut">
              <a:rPr lang="en-IN" smtClean="0"/>
              <a:t>03-02-2022</a:t>
            </a:fld>
            <a:endParaRPr lang="en-IN"/>
          </a:p>
        </p:txBody>
      </p:sp>
      <p:sp>
        <p:nvSpPr>
          <p:cNvPr id="6" name="Footer Placeholder 5">
            <a:extLst>
              <a:ext uri="{FF2B5EF4-FFF2-40B4-BE49-F238E27FC236}">
                <a16:creationId xmlns:a16="http://schemas.microsoft.com/office/drawing/2014/main" id="{E0C8D664-A228-4F18-AE6E-E1D7797460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AF9085-5361-4B40-9898-42D56D23F96F}"/>
              </a:ext>
            </a:extLst>
          </p:cNvPr>
          <p:cNvSpPr>
            <a:spLocks noGrp="1"/>
          </p:cNvSpPr>
          <p:nvPr>
            <p:ph type="sldNum" sz="quarter" idx="12"/>
          </p:nvPr>
        </p:nvSpPr>
        <p:spPr/>
        <p:txBody>
          <a:bodyPr/>
          <a:lstStyle/>
          <a:p>
            <a:fld id="{FEFC6579-34C6-42A7-9C0C-2C8195910CB0}" type="slidenum">
              <a:rPr lang="en-IN" smtClean="0"/>
              <a:t>‹#›</a:t>
            </a:fld>
            <a:endParaRPr lang="en-IN"/>
          </a:p>
        </p:txBody>
      </p:sp>
    </p:spTree>
    <p:extLst>
      <p:ext uri="{BB962C8B-B14F-4D97-AF65-F5344CB8AC3E}">
        <p14:creationId xmlns:p14="http://schemas.microsoft.com/office/powerpoint/2010/main" val="146475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4561-01BE-42B6-BD64-33A3DA11F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7A671E-99CD-49FF-94A0-8F27F222DA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0A2A63-2593-41D9-BA8C-97757F678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836B69-F8C4-4DE5-BBC4-F3FDBE3A46BA}"/>
              </a:ext>
            </a:extLst>
          </p:cNvPr>
          <p:cNvSpPr>
            <a:spLocks noGrp="1"/>
          </p:cNvSpPr>
          <p:nvPr>
            <p:ph type="dt" sz="half" idx="10"/>
          </p:nvPr>
        </p:nvSpPr>
        <p:spPr/>
        <p:txBody>
          <a:bodyPr/>
          <a:lstStyle/>
          <a:p>
            <a:fld id="{A9B9E60D-D635-4780-AE81-38503A095131}" type="datetimeFigureOut">
              <a:rPr lang="en-IN" smtClean="0"/>
              <a:t>03-02-2022</a:t>
            </a:fld>
            <a:endParaRPr lang="en-IN"/>
          </a:p>
        </p:txBody>
      </p:sp>
      <p:sp>
        <p:nvSpPr>
          <p:cNvPr id="6" name="Footer Placeholder 5">
            <a:extLst>
              <a:ext uri="{FF2B5EF4-FFF2-40B4-BE49-F238E27FC236}">
                <a16:creationId xmlns:a16="http://schemas.microsoft.com/office/drawing/2014/main" id="{C56FC211-6334-40DF-A869-316C87D04D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9B9C5C-E762-4246-8305-EAB239788FBF}"/>
              </a:ext>
            </a:extLst>
          </p:cNvPr>
          <p:cNvSpPr>
            <a:spLocks noGrp="1"/>
          </p:cNvSpPr>
          <p:nvPr>
            <p:ph type="sldNum" sz="quarter" idx="12"/>
          </p:nvPr>
        </p:nvSpPr>
        <p:spPr/>
        <p:txBody>
          <a:bodyPr/>
          <a:lstStyle/>
          <a:p>
            <a:fld id="{FEFC6579-34C6-42A7-9C0C-2C8195910CB0}" type="slidenum">
              <a:rPr lang="en-IN" smtClean="0"/>
              <a:t>‹#›</a:t>
            </a:fld>
            <a:endParaRPr lang="en-IN"/>
          </a:p>
        </p:txBody>
      </p:sp>
    </p:spTree>
    <p:extLst>
      <p:ext uri="{BB962C8B-B14F-4D97-AF65-F5344CB8AC3E}">
        <p14:creationId xmlns:p14="http://schemas.microsoft.com/office/powerpoint/2010/main" val="2467799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207224-AF70-4F16-9EC1-820D516356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72D2D8-ADB3-4E21-8025-362F631D38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9DFB23-5D96-44D7-9A87-4FFF0BB3DA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B9E60D-D635-4780-AE81-38503A095131}" type="datetimeFigureOut">
              <a:rPr lang="en-IN" smtClean="0"/>
              <a:t>03-02-2022</a:t>
            </a:fld>
            <a:endParaRPr lang="en-IN"/>
          </a:p>
        </p:txBody>
      </p:sp>
      <p:sp>
        <p:nvSpPr>
          <p:cNvPr id="5" name="Footer Placeholder 4">
            <a:extLst>
              <a:ext uri="{FF2B5EF4-FFF2-40B4-BE49-F238E27FC236}">
                <a16:creationId xmlns:a16="http://schemas.microsoft.com/office/drawing/2014/main" id="{72298F67-91C7-4EAD-A832-773973AF47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0214EA-19DB-4AF7-8ABC-E0F57E5F75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C6579-34C6-42A7-9C0C-2C8195910CB0}" type="slidenum">
              <a:rPr lang="en-IN" smtClean="0"/>
              <a:t>‹#›</a:t>
            </a:fld>
            <a:endParaRPr lang="en-IN"/>
          </a:p>
        </p:txBody>
      </p:sp>
    </p:spTree>
    <p:extLst>
      <p:ext uri="{BB962C8B-B14F-4D97-AF65-F5344CB8AC3E}">
        <p14:creationId xmlns:p14="http://schemas.microsoft.com/office/powerpoint/2010/main" val="513059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9AA67B-D8D8-4E3F-B186-DC8EF6862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5FC575C-F41D-4A5E-A6E4-D369EF327635}"/>
              </a:ext>
            </a:extLst>
          </p:cNvPr>
          <p:cNvSpPr txBox="1"/>
          <p:nvPr/>
        </p:nvSpPr>
        <p:spPr>
          <a:xfrm>
            <a:off x="2206869" y="1521069"/>
            <a:ext cx="8256235" cy="769441"/>
          </a:xfrm>
          <a:prstGeom prst="rect">
            <a:avLst/>
          </a:prstGeom>
          <a:noFill/>
        </p:spPr>
        <p:txBody>
          <a:bodyPr wrap="none" rtlCol="0">
            <a:spAutoFit/>
          </a:bodyPr>
          <a:lstStyle/>
          <a:p>
            <a:r>
              <a:rPr lang="en-IN" sz="4400" dirty="0">
                <a:latin typeface="Copperplate Gothic Light" panose="020E0507020206020404" pitchFamily="34" charset="0"/>
              </a:rPr>
              <a:t>Binary  Search  Mechanism</a:t>
            </a:r>
          </a:p>
        </p:txBody>
      </p:sp>
      <p:sp>
        <p:nvSpPr>
          <p:cNvPr id="3" name="TextBox 2">
            <a:extLst>
              <a:ext uri="{FF2B5EF4-FFF2-40B4-BE49-F238E27FC236}">
                <a16:creationId xmlns:a16="http://schemas.microsoft.com/office/drawing/2014/main" id="{223263F7-A469-48D9-AB0E-921DD481F9AF}"/>
              </a:ext>
            </a:extLst>
          </p:cNvPr>
          <p:cNvSpPr txBox="1"/>
          <p:nvPr/>
        </p:nvSpPr>
        <p:spPr>
          <a:xfrm>
            <a:off x="4897315" y="2365131"/>
            <a:ext cx="1992148" cy="400110"/>
          </a:xfrm>
          <a:prstGeom prst="rect">
            <a:avLst/>
          </a:prstGeom>
          <a:noFill/>
        </p:spPr>
        <p:txBody>
          <a:bodyPr wrap="none" rtlCol="0">
            <a:spAutoFit/>
          </a:bodyPr>
          <a:lstStyle/>
          <a:p>
            <a:r>
              <a:rPr lang="en-IN" sz="2000" dirty="0">
                <a:latin typeface="Copperplate Gothic Light" panose="020E0507020206020404" pitchFamily="34" charset="0"/>
              </a:rPr>
              <a:t>Using Arrays</a:t>
            </a:r>
          </a:p>
        </p:txBody>
      </p:sp>
      <p:sp>
        <p:nvSpPr>
          <p:cNvPr id="4" name="TextBox 3">
            <a:extLst>
              <a:ext uri="{FF2B5EF4-FFF2-40B4-BE49-F238E27FC236}">
                <a16:creationId xmlns:a16="http://schemas.microsoft.com/office/drawing/2014/main" id="{4C959BE2-EBB2-4DFB-9C26-D9B583605D7D}"/>
              </a:ext>
            </a:extLst>
          </p:cNvPr>
          <p:cNvSpPr txBox="1"/>
          <p:nvPr/>
        </p:nvSpPr>
        <p:spPr>
          <a:xfrm>
            <a:off x="8379069" y="4580792"/>
            <a:ext cx="1919949" cy="646331"/>
          </a:xfrm>
          <a:prstGeom prst="rect">
            <a:avLst/>
          </a:prstGeom>
          <a:noFill/>
        </p:spPr>
        <p:txBody>
          <a:bodyPr wrap="none" rtlCol="0">
            <a:spAutoFit/>
          </a:bodyPr>
          <a:lstStyle/>
          <a:p>
            <a:r>
              <a:rPr lang="en-IN" dirty="0"/>
              <a:t>By </a:t>
            </a:r>
          </a:p>
          <a:p>
            <a:r>
              <a:rPr lang="en-IN" dirty="0"/>
              <a:t>Manoj . Karnatapu</a:t>
            </a:r>
          </a:p>
        </p:txBody>
      </p:sp>
    </p:spTree>
    <p:extLst>
      <p:ext uri="{BB962C8B-B14F-4D97-AF65-F5344CB8AC3E}">
        <p14:creationId xmlns:p14="http://schemas.microsoft.com/office/powerpoint/2010/main" val="90621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9AA67B-D8D8-4E3F-B186-DC8EF6862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31F6678C-1BEC-43E5-B5FF-AD75B1ED3401}"/>
              </a:ext>
            </a:extLst>
          </p:cNvPr>
          <p:cNvSpPr txBox="1"/>
          <p:nvPr/>
        </p:nvSpPr>
        <p:spPr>
          <a:xfrm>
            <a:off x="1363579" y="1684421"/>
            <a:ext cx="2081211" cy="461665"/>
          </a:xfrm>
          <a:prstGeom prst="rect">
            <a:avLst/>
          </a:prstGeom>
          <a:noFill/>
        </p:spPr>
        <p:txBody>
          <a:bodyPr wrap="none" rtlCol="0">
            <a:spAutoFit/>
          </a:bodyPr>
          <a:lstStyle/>
          <a:p>
            <a:r>
              <a:rPr lang="en-IN" sz="2400" b="1" dirty="0"/>
              <a:t>Binary Search :</a:t>
            </a:r>
          </a:p>
        </p:txBody>
      </p:sp>
      <p:sp>
        <p:nvSpPr>
          <p:cNvPr id="3" name="TextBox 2">
            <a:extLst>
              <a:ext uri="{FF2B5EF4-FFF2-40B4-BE49-F238E27FC236}">
                <a16:creationId xmlns:a16="http://schemas.microsoft.com/office/drawing/2014/main" id="{7A929629-0FD9-417E-BAA5-54B534A76424}"/>
              </a:ext>
            </a:extLst>
          </p:cNvPr>
          <p:cNvSpPr txBox="1"/>
          <p:nvPr/>
        </p:nvSpPr>
        <p:spPr>
          <a:xfrm>
            <a:off x="1363579" y="2390274"/>
            <a:ext cx="10145552" cy="2308324"/>
          </a:xfrm>
          <a:prstGeom prst="rect">
            <a:avLst/>
          </a:prstGeom>
          <a:noFill/>
        </p:spPr>
        <p:txBody>
          <a:bodyPr wrap="square" rtlCol="0">
            <a:spAutoFit/>
          </a:bodyPr>
          <a:lstStyle/>
          <a:p>
            <a:pPr marL="285750" indent="-285750">
              <a:buFont typeface="Wingdings" panose="05000000000000000000" pitchFamily="2" charset="2"/>
              <a:buChar char="ü"/>
            </a:pPr>
            <a:r>
              <a:rPr lang="en-IN" dirty="0"/>
              <a:t>Binary Search is a method to find the required element in a sorted array by repeatedly halving the array and searching in the half.</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This method is done by starting with the whole array. Then it is halved. If the required data value is greater than the element at the middle of the array, then the upper half of the array is considered.</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The idea of Binary search is to use the information that the array is sorted and reduce the time complexity.</a:t>
            </a:r>
          </a:p>
        </p:txBody>
      </p:sp>
    </p:spTree>
    <p:extLst>
      <p:ext uri="{BB962C8B-B14F-4D97-AF65-F5344CB8AC3E}">
        <p14:creationId xmlns:p14="http://schemas.microsoft.com/office/powerpoint/2010/main" val="273057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9AA67B-D8D8-4E3F-B186-DC8EF6862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C6D7B813-E872-4F84-BA1B-67599B6CDE4D}"/>
              </a:ext>
            </a:extLst>
          </p:cNvPr>
          <p:cNvSpPr txBox="1"/>
          <p:nvPr/>
        </p:nvSpPr>
        <p:spPr>
          <a:xfrm>
            <a:off x="4264267" y="287905"/>
            <a:ext cx="4563209" cy="584775"/>
          </a:xfrm>
          <a:prstGeom prst="rect">
            <a:avLst/>
          </a:prstGeom>
          <a:noFill/>
        </p:spPr>
        <p:txBody>
          <a:bodyPr wrap="square" rtlCol="0">
            <a:spAutoFit/>
          </a:bodyPr>
          <a:lstStyle/>
          <a:p>
            <a:r>
              <a:rPr lang="en-IN" sz="3200" dirty="0">
                <a:latin typeface="Algerian" panose="04020705040A02060702" pitchFamily="82" charset="0"/>
              </a:rPr>
              <a:t>Pictorial  Format</a:t>
            </a:r>
          </a:p>
        </p:txBody>
      </p:sp>
      <p:graphicFrame>
        <p:nvGraphicFramePr>
          <p:cNvPr id="6" name="Table 9">
            <a:extLst>
              <a:ext uri="{FF2B5EF4-FFF2-40B4-BE49-F238E27FC236}">
                <a16:creationId xmlns:a16="http://schemas.microsoft.com/office/drawing/2014/main" id="{5F4D6FC6-94D9-476A-9B57-25CA763434AB}"/>
              </a:ext>
            </a:extLst>
          </p:cNvPr>
          <p:cNvGraphicFramePr>
            <a:graphicFrameLocks noGrp="1"/>
          </p:cNvGraphicFramePr>
          <p:nvPr>
            <p:extLst>
              <p:ext uri="{D42A27DB-BD31-4B8C-83A1-F6EECF244321}">
                <p14:modId xmlns:p14="http://schemas.microsoft.com/office/powerpoint/2010/main" val="173828681"/>
              </p:ext>
            </p:extLst>
          </p:nvPr>
        </p:nvGraphicFramePr>
        <p:xfrm>
          <a:off x="3043115" y="1160585"/>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3606011431"/>
                    </a:ext>
                  </a:extLst>
                </a:gridCol>
                <a:gridCol w="903111">
                  <a:extLst>
                    <a:ext uri="{9D8B030D-6E8A-4147-A177-3AD203B41FA5}">
                      <a16:colId xmlns:a16="http://schemas.microsoft.com/office/drawing/2014/main" val="2901482457"/>
                    </a:ext>
                  </a:extLst>
                </a:gridCol>
                <a:gridCol w="903111">
                  <a:extLst>
                    <a:ext uri="{9D8B030D-6E8A-4147-A177-3AD203B41FA5}">
                      <a16:colId xmlns:a16="http://schemas.microsoft.com/office/drawing/2014/main" val="3416765724"/>
                    </a:ext>
                  </a:extLst>
                </a:gridCol>
                <a:gridCol w="903111">
                  <a:extLst>
                    <a:ext uri="{9D8B030D-6E8A-4147-A177-3AD203B41FA5}">
                      <a16:colId xmlns:a16="http://schemas.microsoft.com/office/drawing/2014/main" val="555049824"/>
                    </a:ext>
                  </a:extLst>
                </a:gridCol>
                <a:gridCol w="903111">
                  <a:extLst>
                    <a:ext uri="{9D8B030D-6E8A-4147-A177-3AD203B41FA5}">
                      <a16:colId xmlns:a16="http://schemas.microsoft.com/office/drawing/2014/main" val="2216966095"/>
                    </a:ext>
                  </a:extLst>
                </a:gridCol>
                <a:gridCol w="903111">
                  <a:extLst>
                    <a:ext uri="{9D8B030D-6E8A-4147-A177-3AD203B41FA5}">
                      <a16:colId xmlns:a16="http://schemas.microsoft.com/office/drawing/2014/main" val="1370607843"/>
                    </a:ext>
                  </a:extLst>
                </a:gridCol>
                <a:gridCol w="903111">
                  <a:extLst>
                    <a:ext uri="{9D8B030D-6E8A-4147-A177-3AD203B41FA5}">
                      <a16:colId xmlns:a16="http://schemas.microsoft.com/office/drawing/2014/main" val="663053189"/>
                    </a:ext>
                  </a:extLst>
                </a:gridCol>
                <a:gridCol w="903111">
                  <a:extLst>
                    <a:ext uri="{9D8B030D-6E8A-4147-A177-3AD203B41FA5}">
                      <a16:colId xmlns:a16="http://schemas.microsoft.com/office/drawing/2014/main" val="3598267822"/>
                    </a:ext>
                  </a:extLst>
                </a:gridCol>
                <a:gridCol w="903111">
                  <a:extLst>
                    <a:ext uri="{9D8B030D-6E8A-4147-A177-3AD203B41FA5}">
                      <a16:colId xmlns:a16="http://schemas.microsoft.com/office/drawing/2014/main" val="39459010"/>
                    </a:ext>
                  </a:extLst>
                </a:gridCol>
              </a:tblGrid>
              <a:tr h="370840">
                <a:tc>
                  <a:txBody>
                    <a:bodyPr/>
                    <a:lstStyle/>
                    <a:p>
                      <a:r>
                        <a:rPr lang="en-IN" dirty="0"/>
                        <a:t>   20</a:t>
                      </a:r>
                    </a:p>
                  </a:txBody>
                  <a:tcPr/>
                </a:tc>
                <a:tc>
                  <a:txBody>
                    <a:bodyPr/>
                    <a:lstStyle/>
                    <a:p>
                      <a:r>
                        <a:rPr lang="en-IN" dirty="0"/>
                        <a:t>    35</a:t>
                      </a:r>
                    </a:p>
                  </a:txBody>
                  <a:tcPr/>
                </a:tc>
                <a:tc>
                  <a:txBody>
                    <a:bodyPr/>
                    <a:lstStyle/>
                    <a:p>
                      <a:r>
                        <a:rPr lang="en-IN" dirty="0"/>
                        <a:t>    37</a:t>
                      </a:r>
                    </a:p>
                  </a:txBody>
                  <a:tcPr/>
                </a:tc>
                <a:tc>
                  <a:txBody>
                    <a:bodyPr/>
                    <a:lstStyle/>
                    <a:p>
                      <a:r>
                        <a:rPr lang="en-IN" dirty="0"/>
                        <a:t>     40</a:t>
                      </a:r>
                    </a:p>
                  </a:txBody>
                  <a:tcPr/>
                </a:tc>
                <a:tc>
                  <a:txBody>
                    <a:bodyPr/>
                    <a:lstStyle/>
                    <a:p>
                      <a:r>
                        <a:rPr lang="en-IN" dirty="0"/>
                        <a:t>    45 </a:t>
                      </a:r>
                    </a:p>
                  </a:txBody>
                  <a:tcPr/>
                </a:tc>
                <a:tc>
                  <a:txBody>
                    <a:bodyPr/>
                    <a:lstStyle/>
                    <a:p>
                      <a:r>
                        <a:rPr lang="en-IN" dirty="0"/>
                        <a:t>    50  </a:t>
                      </a:r>
                    </a:p>
                  </a:txBody>
                  <a:tcPr/>
                </a:tc>
                <a:tc>
                  <a:txBody>
                    <a:bodyPr/>
                    <a:lstStyle/>
                    <a:p>
                      <a:r>
                        <a:rPr lang="en-IN" dirty="0"/>
                        <a:t>    51</a:t>
                      </a:r>
                    </a:p>
                  </a:txBody>
                  <a:tcPr/>
                </a:tc>
                <a:tc>
                  <a:txBody>
                    <a:bodyPr/>
                    <a:lstStyle/>
                    <a:p>
                      <a:r>
                        <a:rPr lang="en-IN" dirty="0"/>
                        <a:t>    55</a:t>
                      </a:r>
                    </a:p>
                  </a:txBody>
                  <a:tcPr/>
                </a:tc>
                <a:tc>
                  <a:txBody>
                    <a:bodyPr/>
                    <a:lstStyle/>
                    <a:p>
                      <a:r>
                        <a:rPr lang="en-IN" dirty="0"/>
                        <a:t>   67</a:t>
                      </a:r>
                    </a:p>
                  </a:txBody>
                  <a:tcPr/>
                </a:tc>
                <a:extLst>
                  <a:ext uri="{0D108BD9-81ED-4DB2-BD59-A6C34878D82A}">
                    <a16:rowId xmlns:a16="http://schemas.microsoft.com/office/drawing/2014/main" val="379283176"/>
                  </a:ext>
                </a:extLst>
              </a:tr>
            </a:tbl>
          </a:graphicData>
        </a:graphic>
      </p:graphicFrame>
      <p:sp>
        <p:nvSpPr>
          <p:cNvPr id="10" name="TextBox 9">
            <a:extLst>
              <a:ext uri="{FF2B5EF4-FFF2-40B4-BE49-F238E27FC236}">
                <a16:creationId xmlns:a16="http://schemas.microsoft.com/office/drawing/2014/main" id="{F709D946-9F28-4F7B-B18C-DAAF91B6E5BD}"/>
              </a:ext>
            </a:extLst>
          </p:cNvPr>
          <p:cNvSpPr txBox="1"/>
          <p:nvPr/>
        </p:nvSpPr>
        <p:spPr>
          <a:xfrm>
            <a:off x="1239160" y="1634664"/>
            <a:ext cx="1803955" cy="369332"/>
          </a:xfrm>
          <a:prstGeom prst="rect">
            <a:avLst/>
          </a:prstGeom>
          <a:noFill/>
        </p:spPr>
        <p:txBody>
          <a:bodyPr wrap="none" rtlCol="0">
            <a:spAutoFit/>
          </a:bodyPr>
          <a:lstStyle/>
          <a:p>
            <a:r>
              <a:rPr lang="en-IN" dirty="0"/>
              <a:t>Key Element = 37</a:t>
            </a:r>
          </a:p>
        </p:txBody>
      </p:sp>
      <p:sp>
        <p:nvSpPr>
          <p:cNvPr id="11" name="TextBox 10">
            <a:extLst>
              <a:ext uri="{FF2B5EF4-FFF2-40B4-BE49-F238E27FC236}">
                <a16:creationId xmlns:a16="http://schemas.microsoft.com/office/drawing/2014/main" id="{F4DE69E1-2DB2-4462-9581-25970F55B918}"/>
              </a:ext>
            </a:extLst>
          </p:cNvPr>
          <p:cNvSpPr txBox="1"/>
          <p:nvPr/>
        </p:nvSpPr>
        <p:spPr>
          <a:xfrm>
            <a:off x="677007" y="2003996"/>
            <a:ext cx="843885" cy="369332"/>
          </a:xfrm>
          <a:prstGeom prst="rect">
            <a:avLst/>
          </a:prstGeom>
          <a:noFill/>
        </p:spPr>
        <p:txBody>
          <a:bodyPr wrap="none" rtlCol="0">
            <a:spAutoFit/>
          </a:bodyPr>
          <a:lstStyle/>
          <a:p>
            <a:r>
              <a:rPr lang="en-IN" b="1" dirty="0"/>
              <a:t>Step 1:</a:t>
            </a:r>
          </a:p>
        </p:txBody>
      </p:sp>
      <p:sp>
        <p:nvSpPr>
          <p:cNvPr id="12" name="TextBox 11">
            <a:extLst>
              <a:ext uri="{FF2B5EF4-FFF2-40B4-BE49-F238E27FC236}">
                <a16:creationId xmlns:a16="http://schemas.microsoft.com/office/drawing/2014/main" id="{12E239D7-A968-417E-B9DA-DD90C1C0BFE1}"/>
              </a:ext>
            </a:extLst>
          </p:cNvPr>
          <p:cNvSpPr txBox="1"/>
          <p:nvPr/>
        </p:nvSpPr>
        <p:spPr>
          <a:xfrm>
            <a:off x="1239160" y="2373328"/>
            <a:ext cx="3086101" cy="369332"/>
          </a:xfrm>
          <a:prstGeom prst="rect">
            <a:avLst/>
          </a:prstGeom>
          <a:noFill/>
        </p:spPr>
        <p:txBody>
          <a:bodyPr wrap="none" rtlCol="0">
            <a:spAutoFit/>
          </a:bodyPr>
          <a:lstStyle/>
          <a:p>
            <a:r>
              <a:rPr lang="en-IN" dirty="0"/>
              <a:t>Sort Array.   From Low </a:t>
            </a:r>
            <a:r>
              <a:rPr lang="en-IN" dirty="0">
                <a:sym typeface="Wingdings" panose="05000000000000000000" pitchFamily="2" charset="2"/>
              </a:rPr>
              <a:t> High.</a:t>
            </a:r>
            <a:endParaRPr lang="en-IN" dirty="0"/>
          </a:p>
        </p:txBody>
      </p:sp>
      <p:sp>
        <p:nvSpPr>
          <p:cNvPr id="13" name="TextBox 12">
            <a:extLst>
              <a:ext uri="{FF2B5EF4-FFF2-40B4-BE49-F238E27FC236}">
                <a16:creationId xmlns:a16="http://schemas.microsoft.com/office/drawing/2014/main" id="{BBB92E02-04C6-4E36-855A-19AE81C3DB34}"/>
              </a:ext>
            </a:extLst>
          </p:cNvPr>
          <p:cNvSpPr txBox="1"/>
          <p:nvPr/>
        </p:nvSpPr>
        <p:spPr>
          <a:xfrm>
            <a:off x="677007" y="2759622"/>
            <a:ext cx="843885" cy="369332"/>
          </a:xfrm>
          <a:prstGeom prst="rect">
            <a:avLst/>
          </a:prstGeom>
          <a:noFill/>
        </p:spPr>
        <p:txBody>
          <a:bodyPr wrap="none" rtlCol="0">
            <a:spAutoFit/>
          </a:bodyPr>
          <a:lstStyle/>
          <a:p>
            <a:r>
              <a:rPr lang="en-IN" b="1" dirty="0"/>
              <a:t>Step 2:</a:t>
            </a:r>
          </a:p>
        </p:txBody>
      </p:sp>
      <p:sp>
        <p:nvSpPr>
          <p:cNvPr id="14" name="TextBox 13">
            <a:extLst>
              <a:ext uri="{FF2B5EF4-FFF2-40B4-BE49-F238E27FC236}">
                <a16:creationId xmlns:a16="http://schemas.microsoft.com/office/drawing/2014/main" id="{EE0C8D74-0CCE-444D-BFB5-0B53D1683214}"/>
              </a:ext>
            </a:extLst>
          </p:cNvPr>
          <p:cNvSpPr txBox="1"/>
          <p:nvPr/>
        </p:nvSpPr>
        <p:spPr>
          <a:xfrm>
            <a:off x="1029518" y="3111992"/>
            <a:ext cx="3505383" cy="369332"/>
          </a:xfrm>
          <a:prstGeom prst="rect">
            <a:avLst/>
          </a:prstGeom>
          <a:noFill/>
        </p:spPr>
        <p:txBody>
          <a:bodyPr wrap="none" rtlCol="0">
            <a:spAutoFit/>
          </a:bodyPr>
          <a:lstStyle/>
          <a:p>
            <a:r>
              <a:rPr lang="en-IN" dirty="0"/>
              <a:t>Calculate middle = ( Low + High) / 2</a:t>
            </a:r>
          </a:p>
        </p:txBody>
      </p:sp>
      <p:sp>
        <p:nvSpPr>
          <p:cNvPr id="15" name="Arrow: Right 14">
            <a:extLst>
              <a:ext uri="{FF2B5EF4-FFF2-40B4-BE49-F238E27FC236}">
                <a16:creationId xmlns:a16="http://schemas.microsoft.com/office/drawing/2014/main" id="{3D4C3B29-8356-4353-BA33-C894C79EE33D}"/>
              </a:ext>
            </a:extLst>
          </p:cNvPr>
          <p:cNvSpPr/>
          <p:nvPr/>
        </p:nvSpPr>
        <p:spPr>
          <a:xfrm rot="16200000">
            <a:off x="3460195" y="1498072"/>
            <a:ext cx="290147" cy="475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3AA5FE51-A1DD-4A0C-856A-36C84D087227}"/>
              </a:ext>
            </a:extLst>
          </p:cNvPr>
          <p:cNvSpPr/>
          <p:nvPr/>
        </p:nvSpPr>
        <p:spPr>
          <a:xfrm rot="10800000">
            <a:off x="10477349" y="1612703"/>
            <a:ext cx="475491" cy="246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2D1E7FA4-A9EB-4A73-90FE-BE18A1467274}"/>
              </a:ext>
            </a:extLst>
          </p:cNvPr>
          <p:cNvSpPr txBox="1"/>
          <p:nvPr/>
        </p:nvSpPr>
        <p:spPr>
          <a:xfrm>
            <a:off x="3367523" y="1869973"/>
            <a:ext cx="488916" cy="307777"/>
          </a:xfrm>
          <a:prstGeom prst="rect">
            <a:avLst/>
          </a:prstGeom>
          <a:noFill/>
        </p:spPr>
        <p:txBody>
          <a:bodyPr wrap="none" rtlCol="0">
            <a:spAutoFit/>
          </a:bodyPr>
          <a:lstStyle/>
          <a:p>
            <a:r>
              <a:rPr lang="en-IN" sz="1400" b="1" dirty="0"/>
              <a:t>Low</a:t>
            </a:r>
            <a:endParaRPr lang="en-IN" b="1" dirty="0"/>
          </a:p>
        </p:txBody>
      </p:sp>
      <p:sp>
        <p:nvSpPr>
          <p:cNvPr id="18" name="TextBox 17">
            <a:extLst>
              <a:ext uri="{FF2B5EF4-FFF2-40B4-BE49-F238E27FC236}">
                <a16:creationId xmlns:a16="http://schemas.microsoft.com/office/drawing/2014/main" id="{5620F68A-772F-408C-A885-7AD375FF0BB1}"/>
              </a:ext>
            </a:extLst>
          </p:cNvPr>
          <p:cNvSpPr txBox="1"/>
          <p:nvPr/>
        </p:nvSpPr>
        <p:spPr>
          <a:xfrm>
            <a:off x="10439451" y="1839195"/>
            <a:ext cx="524503" cy="307777"/>
          </a:xfrm>
          <a:prstGeom prst="rect">
            <a:avLst/>
          </a:prstGeom>
          <a:noFill/>
        </p:spPr>
        <p:txBody>
          <a:bodyPr wrap="none" rtlCol="0">
            <a:spAutoFit/>
          </a:bodyPr>
          <a:lstStyle/>
          <a:p>
            <a:r>
              <a:rPr lang="en-IN" sz="1400" b="1" dirty="0"/>
              <a:t>High</a:t>
            </a:r>
            <a:endParaRPr lang="en-IN" sz="1600" b="1" dirty="0"/>
          </a:p>
        </p:txBody>
      </p:sp>
      <p:sp>
        <p:nvSpPr>
          <p:cNvPr id="19" name="TextBox 18">
            <a:extLst>
              <a:ext uri="{FF2B5EF4-FFF2-40B4-BE49-F238E27FC236}">
                <a16:creationId xmlns:a16="http://schemas.microsoft.com/office/drawing/2014/main" id="{A90E624F-A001-4DC6-8DBD-522EDB305F36}"/>
              </a:ext>
            </a:extLst>
          </p:cNvPr>
          <p:cNvSpPr txBox="1"/>
          <p:nvPr/>
        </p:nvSpPr>
        <p:spPr>
          <a:xfrm>
            <a:off x="3229504" y="852861"/>
            <a:ext cx="7702750" cy="307777"/>
          </a:xfrm>
          <a:prstGeom prst="rect">
            <a:avLst/>
          </a:prstGeom>
          <a:noFill/>
        </p:spPr>
        <p:txBody>
          <a:bodyPr wrap="none" rtlCol="0">
            <a:spAutoFit/>
          </a:bodyPr>
          <a:lstStyle/>
          <a:p>
            <a:r>
              <a:rPr lang="en-IN" sz="1400" b="1" dirty="0"/>
              <a:t>0 	1	 2	 3	 4	 5	 6	 7	 8</a:t>
            </a:r>
          </a:p>
        </p:txBody>
      </p:sp>
      <p:sp>
        <p:nvSpPr>
          <p:cNvPr id="20" name="TextBox 19">
            <a:extLst>
              <a:ext uri="{FF2B5EF4-FFF2-40B4-BE49-F238E27FC236}">
                <a16:creationId xmlns:a16="http://schemas.microsoft.com/office/drawing/2014/main" id="{E9806663-BB31-4E16-B5C9-D34ED12A8847}"/>
              </a:ext>
            </a:extLst>
          </p:cNvPr>
          <p:cNvSpPr txBox="1"/>
          <p:nvPr/>
        </p:nvSpPr>
        <p:spPr>
          <a:xfrm>
            <a:off x="2782209" y="3596054"/>
            <a:ext cx="1367682" cy="369332"/>
          </a:xfrm>
          <a:prstGeom prst="rect">
            <a:avLst/>
          </a:prstGeom>
          <a:noFill/>
        </p:spPr>
        <p:txBody>
          <a:bodyPr wrap="none" rtlCol="0">
            <a:spAutoFit/>
          </a:bodyPr>
          <a:lstStyle/>
          <a:p>
            <a:r>
              <a:rPr lang="en-IN" dirty="0"/>
              <a:t>= ( 0 + 8 ) / 2</a:t>
            </a:r>
          </a:p>
        </p:txBody>
      </p:sp>
      <p:sp>
        <p:nvSpPr>
          <p:cNvPr id="21" name="TextBox 20">
            <a:extLst>
              <a:ext uri="{FF2B5EF4-FFF2-40B4-BE49-F238E27FC236}">
                <a16:creationId xmlns:a16="http://schemas.microsoft.com/office/drawing/2014/main" id="{2539E55C-E54B-4EAB-B55C-50CEDB62C0A5}"/>
              </a:ext>
            </a:extLst>
          </p:cNvPr>
          <p:cNvSpPr txBox="1"/>
          <p:nvPr/>
        </p:nvSpPr>
        <p:spPr>
          <a:xfrm>
            <a:off x="4149891" y="3583428"/>
            <a:ext cx="914400" cy="369332"/>
          </a:xfrm>
          <a:prstGeom prst="rect">
            <a:avLst/>
          </a:prstGeom>
          <a:noFill/>
        </p:spPr>
        <p:txBody>
          <a:bodyPr wrap="square" rtlCol="0">
            <a:spAutoFit/>
          </a:bodyPr>
          <a:lstStyle/>
          <a:p>
            <a:r>
              <a:rPr lang="en-IN" dirty="0"/>
              <a:t>= 4.</a:t>
            </a:r>
          </a:p>
        </p:txBody>
      </p:sp>
      <p:sp>
        <p:nvSpPr>
          <p:cNvPr id="22" name="Arrow: Down 21">
            <a:extLst>
              <a:ext uri="{FF2B5EF4-FFF2-40B4-BE49-F238E27FC236}">
                <a16:creationId xmlns:a16="http://schemas.microsoft.com/office/drawing/2014/main" id="{BE7B9EDB-B4DA-4AFD-A3F9-DCE2CC00F81D}"/>
              </a:ext>
            </a:extLst>
          </p:cNvPr>
          <p:cNvSpPr/>
          <p:nvPr/>
        </p:nvSpPr>
        <p:spPr>
          <a:xfrm rot="10800000">
            <a:off x="7107113" y="1634663"/>
            <a:ext cx="158061" cy="54308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C50DE8F5-7BCD-4C5A-8E8B-B362F53F197D}"/>
              </a:ext>
            </a:extLst>
          </p:cNvPr>
          <p:cNvSpPr txBox="1"/>
          <p:nvPr/>
        </p:nvSpPr>
        <p:spPr>
          <a:xfrm>
            <a:off x="6762789" y="2204637"/>
            <a:ext cx="846707" cy="369332"/>
          </a:xfrm>
          <a:prstGeom prst="rect">
            <a:avLst/>
          </a:prstGeom>
          <a:noFill/>
        </p:spPr>
        <p:txBody>
          <a:bodyPr wrap="none" rtlCol="0">
            <a:spAutoFit/>
          </a:bodyPr>
          <a:lstStyle/>
          <a:p>
            <a:r>
              <a:rPr lang="en-IN" dirty="0"/>
              <a:t>Middle</a:t>
            </a:r>
          </a:p>
        </p:txBody>
      </p:sp>
      <p:sp>
        <p:nvSpPr>
          <p:cNvPr id="24" name="TextBox 23">
            <a:extLst>
              <a:ext uri="{FF2B5EF4-FFF2-40B4-BE49-F238E27FC236}">
                <a16:creationId xmlns:a16="http://schemas.microsoft.com/office/drawing/2014/main" id="{7C6FBE4A-FC4C-4CC4-8565-03A7D8E268A8}"/>
              </a:ext>
            </a:extLst>
          </p:cNvPr>
          <p:cNvSpPr txBox="1"/>
          <p:nvPr/>
        </p:nvSpPr>
        <p:spPr>
          <a:xfrm>
            <a:off x="949568" y="4334608"/>
            <a:ext cx="5037993" cy="1477328"/>
          </a:xfrm>
          <a:prstGeom prst="rect">
            <a:avLst/>
          </a:prstGeom>
          <a:noFill/>
        </p:spPr>
        <p:txBody>
          <a:bodyPr wrap="square" rtlCol="0">
            <a:spAutoFit/>
          </a:bodyPr>
          <a:lstStyle/>
          <a:p>
            <a:r>
              <a:rPr lang="en-IN" dirty="0"/>
              <a:t>if 37 == array[ middle ] </a:t>
            </a:r>
            <a:r>
              <a:rPr lang="en-IN" dirty="0">
                <a:sym typeface="Wingdings" panose="05000000000000000000" pitchFamily="2" charset="2"/>
              </a:rPr>
              <a:t> return middle</a:t>
            </a:r>
          </a:p>
          <a:p>
            <a:endParaRPr lang="en-IN" dirty="0">
              <a:sym typeface="Wingdings" panose="05000000000000000000" pitchFamily="2" charset="2"/>
            </a:endParaRPr>
          </a:p>
          <a:p>
            <a:r>
              <a:rPr lang="en-IN" dirty="0">
                <a:sym typeface="Wingdings" panose="05000000000000000000" pitchFamily="2" charset="2"/>
              </a:rPr>
              <a:t>Else if 37 &lt; array[ middle ]  high = middle – 1</a:t>
            </a:r>
          </a:p>
          <a:p>
            <a:endParaRPr lang="en-IN" dirty="0">
              <a:sym typeface="Wingdings" panose="05000000000000000000" pitchFamily="2" charset="2"/>
            </a:endParaRPr>
          </a:p>
          <a:p>
            <a:r>
              <a:rPr lang="en-IN" dirty="0">
                <a:sym typeface="Wingdings" panose="05000000000000000000" pitchFamily="2" charset="2"/>
              </a:rPr>
              <a:t>Else if 37 &gt; array[ middle ]  low = middle + 1</a:t>
            </a:r>
            <a:endParaRPr lang="en-IN" dirty="0"/>
          </a:p>
        </p:txBody>
      </p:sp>
    </p:spTree>
    <p:extLst>
      <p:ext uri="{BB962C8B-B14F-4D97-AF65-F5344CB8AC3E}">
        <p14:creationId xmlns:p14="http://schemas.microsoft.com/office/powerpoint/2010/main" val="185178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0-#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0-#ppt_w/2"/>
                                          </p:val>
                                        </p:tav>
                                        <p:tav tm="100000">
                                          <p:val>
                                            <p:strVal val="#ppt_x"/>
                                          </p:val>
                                        </p:tav>
                                      </p:tavLst>
                                    </p:anim>
                                    <p:anim calcmode="lin" valueType="num">
                                      <p:cBhvr additive="base">
                                        <p:cTn id="31"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0-#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1000"/>
                                        <p:tgtEl>
                                          <p:spTgt spid="20"/>
                                        </p:tgtEl>
                                      </p:cBhvr>
                                    </p:animEffect>
                                    <p:anim calcmode="lin" valueType="num">
                                      <p:cBhvr>
                                        <p:cTn id="74" dur="1000" fill="hold"/>
                                        <p:tgtEl>
                                          <p:spTgt spid="20"/>
                                        </p:tgtEl>
                                        <p:attrNameLst>
                                          <p:attrName>ppt_x</p:attrName>
                                        </p:attrNameLst>
                                      </p:cBhvr>
                                      <p:tavLst>
                                        <p:tav tm="0">
                                          <p:val>
                                            <p:strVal val="#ppt_x"/>
                                          </p:val>
                                        </p:tav>
                                        <p:tav tm="100000">
                                          <p:val>
                                            <p:strVal val="#ppt_x"/>
                                          </p:val>
                                        </p:tav>
                                      </p:tavLst>
                                    </p:anim>
                                    <p:anim calcmode="lin" valueType="num">
                                      <p:cBhvr>
                                        <p:cTn id="7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3" fill="hold" grpId="0" nodeType="click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additive="base">
                                        <p:cTn id="80" dur="500" fill="hold"/>
                                        <p:tgtEl>
                                          <p:spTgt spid="21"/>
                                        </p:tgtEl>
                                        <p:attrNameLst>
                                          <p:attrName>ppt_x</p:attrName>
                                        </p:attrNameLst>
                                      </p:cBhvr>
                                      <p:tavLst>
                                        <p:tav tm="0">
                                          <p:val>
                                            <p:strVal val="1+#ppt_w/2"/>
                                          </p:val>
                                        </p:tav>
                                        <p:tav tm="100000">
                                          <p:val>
                                            <p:strVal val="#ppt_x"/>
                                          </p:val>
                                        </p:tav>
                                      </p:tavLst>
                                    </p:anim>
                                    <p:anim calcmode="lin" valueType="num">
                                      <p:cBhvr additive="base">
                                        <p:cTn id="81"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1" presetClass="entr" presetSubtype="1" fill="hold" grpId="0" nodeType="click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wheel(1)">
                                      <p:cBhvr>
                                        <p:cTn id="86" dur="2000"/>
                                        <p:tgtEl>
                                          <p:spTgt spid="22"/>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1000"/>
                                        <p:tgtEl>
                                          <p:spTgt spid="23"/>
                                        </p:tgtEl>
                                      </p:cBhvr>
                                    </p:animEffect>
                                    <p:anim calcmode="lin" valueType="num">
                                      <p:cBhvr>
                                        <p:cTn id="92" dur="1000" fill="hold"/>
                                        <p:tgtEl>
                                          <p:spTgt spid="23"/>
                                        </p:tgtEl>
                                        <p:attrNameLst>
                                          <p:attrName>ppt_x</p:attrName>
                                        </p:attrNameLst>
                                      </p:cBhvr>
                                      <p:tavLst>
                                        <p:tav tm="0">
                                          <p:val>
                                            <p:strVal val="#ppt_x"/>
                                          </p:val>
                                        </p:tav>
                                        <p:tav tm="100000">
                                          <p:val>
                                            <p:strVal val="#ppt_x"/>
                                          </p:val>
                                        </p:tav>
                                      </p:tavLst>
                                    </p:anim>
                                    <p:anim calcmode="lin" valueType="num">
                                      <p:cBhvr>
                                        <p:cTn id="9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4">
                                            <p:txEl>
                                              <p:pRg st="0" end="0"/>
                                            </p:txEl>
                                          </p:spTgt>
                                        </p:tgtEl>
                                        <p:attrNameLst>
                                          <p:attrName>style.visibility</p:attrName>
                                        </p:attrNameLst>
                                      </p:cBhvr>
                                      <p:to>
                                        <p:strVal val="visible"/>
                                      </p:to>
                                    </p:set>
                                    <p:animEffect transition="in" filter="fade">
                                      <p:cBhvr>
                                        <p:cTn id="98" dur="1000"/>
                                        <p:tgtEl>
                                          <p:spTgt spid="24">
                                            <p:txEl>
                                              <p:pRg st="0" end="0"/>
                                            </p:txEl>
                                          </p:spTgt>
                                        </p:tgtEl>
                                      </p:cBhvr>
                                    </p:animEffect>
                                    <p:anim calcmode="lin" valueType="num">
                                      <p:cBhvr>
                                        <p:cTn id="99"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100" dur="10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24">
                                            <p:txEl>
                                              <p:pRg st="2" end="2"/>
                                            </p:txEl>
                                          </p:spTgt>
                                        </p:tgtEl>
                                        <p:attrNameLst>
                                          <p:attrName>style.visibility</p:attrName>
                                        </p:attrNameLst>
                                      </p:cBhvr>
                                      <p:to>
                                        <p:strVal val="visible"/>
                                      </p:to>
                                    </p:set>
                                    <p:animEffect transition="in" filter="fade">
                                      <p:cBhvr>
                                        <p:cTn id="105" dur="1000"/>
                                        <p:tgtEl>
                                          <p:spTgt spid="24">
                                            <p:txEl>
                                              <p:pRg st="2" end="2"/>
                                            </p:txEl>
                                          </p:spTgt>
                                        </p:tgtEl>
                                      </p:cBhvr>
                                    </p:animEffect>
                                    <p:anim calcmode="lin" valueType="num">
                                      <p:cBhvr>
                                        <p:cTn id="106" dur="1000" fill="hold"/>
                                        <p:tgtEl>
                                          <p:spTgt spid="24">
                                            <p:txEl>
                                              <p:pRg st="2" end="2"/>
                                            </p:txEl>
                                          </p:spTgt>
                                        </p:tgtEl>
                                        <p:attrNameLst>
                                          <p:attrName>ppt_x</p:attrName>
                                        </p:attrNameLst>
                                      </p:cBhvr>
                                      <p:tavLst>
                                        <p:tav tm="0">
                                          <p:val>
                                            <p:strVal val="#ppt_x"/>
                                          </p:val>
                                        </p:tav>
                                        <p:tav tm="100000">
                                          <p:val>
                                            <p:strVal val="#ppt_x"/>
                                          </p:val>
                                        </p:tav>
                                      </p:tavLst>
                                    </p:anim>
                                    <p:anim calcmode="lin" valueType="num">
                                      <p:cBhvr>
                                        <p:cTn id="107" dur="1000" fill="hold"/>
                                        <p:tgtEl>
                                          <p:spTgt spid="2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24">
                                            <p:txEl>
                                              <p:pRg st="4" end="4"/>
                                            </p:txEl>
                                          </p:spTgt>
                                        </p:tgtEl>
                                        <p:attrNameLst>
                                          <p:attrName>style.visibility</p:attrName>
                                        </p:attrNameLst>
                                      </p:cBhvr>
                                      <p:to>
                                        <p:strVal val="visible"/>
                                      </p:to>
                                    </p:set>
                                    <p:animEffect transition="in" filter="fade">
                                      <p:cBhvr>
                                        <p:cTn id="112" dur="1000"/>
                                        <p:tgtEl>
                                          <p:spTgt spid="24">
                                            <p:txEl>
                                              <p:pRg st="4" end="4"/>
                                            </p:txEl>
                                          </p:spTgt>
                                        </p:tgtEl>
                                      </p:cBhvr>
                                    </p:animEffect>
                                    <p:anim calcmode="lin" valueType="num">
                                      <p:cBhvr>
                                        <p:cTn id="113" dur="1000" fill="hold"/>
                                        <p:tgtEl>
                                          <p:spTgt spid="24">
                                            <p:txEl>
                                              <p:pRg st="4" end="4"/>
                                            </p:txEl>
                                          </p:spTgt>
                                        </p:tgtEl>
                                        <p:attrNameLst>
                                          <p:attrName>ppt_x</p:attrName>
                                        </p:attrNameLst>
                                      </p:cBhvr>
                                      <p:tavLst>
                                        <p:tav tm="0">
                                          <p:val>
                                            <p:strVal val="#ppt_x"/>
                                          </p:val>
                                        </p:tav>
                                        <p:tav tm="100000">
                                          <p:val>
                                            <p:strVal val="#ppt_x"/>
                                          </p:val>
                                        </p:tav>
                                      </p:tavLst>
                                    </p:anim>
                                    <p:anim calcmode="lin" valueType="num">
                                      <p:cBhvr>
                                        <p:cTn id="114" dur="1000" fill="hold"/>
                                        <p:tgtEl>
                                          <p:spTgt spid="2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animBg="1"/>
      <p:bldP spid="16" grpId="0" animBg="1"/>
      <p:bldP spid="17" grpId="0"/>
      <p:bldP spid="18" grpId="0"/>
      <p:bldP spid="19" grpId="0"/>
      <p:bldP spid="20" grpId="0"/>
      <p:bldP spid="21" grpId="0"/>
      <p:bldP spid="22" grpId="0" animBg="1"/>
      <p:bldP spid="23" grpId="0"/>
      <p:bldP spid="2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9AA67B-D8D8-4E3F-B186-DC8EF6862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C6D7B813-E872-4F84-BA1B-67599B6CDE4D}"/>
              </a:ext>
            </a:extLst>
          </p:cNvPr>
          <p:cNvSpPr txBox="1"/>
          <p:nvPr/>
        </p:nvSpPr>
        <p:spPr>
          <a:xfrm>
            <a:off x="4264267" y="287905"/>
            <a:ext cx="4563209" cy="584775"/>
          </a:xfrm>
          <a:prstGeom prst="rect">
            <a:avLst/>
          </a:prstGeom>
          <a:noFill/>
        </p:spPr>
        <p:txBody>
          <a:bodyPr wrap="square" rtlCol="0">
            <a:spAutoFit/>
          </a:bodyPr>
          <a:lstStyle/>
          <a:p>
            <a:r>
              <a:rPr lang="en-IN" sz="3200" dirty="0">
                <a:latin typeface="Algerian" panose="04020705040A02060702" pitchFamily="82" charset="0"/>
              </a:rPr>
              <a:t>Pictorial  Format</a:t>
            </a:r>
          </a:p>
        </p:txBody>
      </p:sp>
      <p:graphicFrame>
        <p:nvGraphicFramePr>
          <p:cNvPr id="6" name="Table 9">
            <a:extLst>
              <a:ext uri="{FF2B5EF4-FFF2-40B4-BE49-F238E27FC236}">
                <a16:creationId xmlns:a16="http://schemas.microsoft.com/office/drawing/2014/main" id="{5F4D6FC6-94D9-476A-9B57-25CA763434AB}"/>
              </a:ext>
            </a:extLst>
          </p:cNvPr>
          <p:cNvGraphicFramePr>
            <a:graphicFrameLocks noGrp="1"/>
          </p:cNvGraphicFramePr>
          <p:nvPr>
            <p:extLst>
              <p:ext uri="{D42A27DB-BD31-4B8C-83A1-F6EECF244321}">
                <p14:modId xmlns:p14="http://schemas.microsoft.com/office/powerpoint/2010/main" val="1214611674"/>
              </p:ext>
            </p:extLst>
          </p:nvPr>
        </p:nvGraphicFramePr>
        <p:xfrm>
          <a:off x="3043115" y="1160585"/>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3606011431"/>
                    </a:ext>
                  </a:extLst>
                </a:gridCol>
                <a:gridCol w="903111">
                  <a:extLst>
                    <a:ext uri="{9D8B030D-6E8A-4147-A177-3AD203B41FA5}">
                      <a16:colId xmlns:a16="http://schemas.microsoft.com/office/drawing/2014/main" val="2901482457"/>
                    </a:ext>
                  </a:extLst>
                </a:gridCol>
                <a:gridCol w="903111">
                  <a:extLst>
                    <a:ext uri="{9D8B030D-6E8A-4147-A177-3AD203B41FA5}">
                      <a16:colId xmlns:a16="http://schemas.microsoft.com/office/drawing/2014/main" val="3416765724"/>
                    </a:ext>
                  </a:extLst>
                </a:gridCol>
                <a:gridCol w="903111">
                  <a:extLst>
                    <a:ext uri="{9D8B030D-6E8A-4147-A177-3AD203B41FA5}">
                      <a16:colId xmlns:a16="http://schemas.microsoft.com/office/drawing/2014/main" val="555049824"/>
                    </a:ext>
                  </a:extLst>
                </a:gridCol>
                <a:gridCol w="903111">
                  <a:extLst>
                    <a:ext uri="{9D8B030D-6E8A-4147-A177-3AD203B41FA5}">
                      <a16:colId xmlns:a16="http://schemas.microsoft.com/office/drawing/2014/main" val="2216966095"/>
                    </a:ext>
                  </a:extLst>
                </a:gridCol>
                <a:gridCol w="903111">
                  <a:extLst>
                    <a:ext uri="{9D8B030D-6E8A-4147-A177-3AD203B41FA5}">
                      <a16:colId xmlns:a16="http://schemas.microsoft.com/office/drawing/2014/main" val="1370607843"/>
                    </a:ext>
                  </a:extLst>
                </a:gridCol>
                <a:gridCol w="903111">
                  <a:extLst>
                    <a:ext uri="{9D8B030D-6E8A-4147-A177-3AD203B41FA5}">
                      <a16:colId xmlns:a16="http://schemas.microsoft.com/office/drawing/2014/main" val="663053189"/>
                    </a:ext>
                  </a:extLst>
                </a:gridCol>
                <a:gridCol w="903111">
                  <a:extLst>
                    <a:ext uri="{9D8B030D-6E8A-4147-A177-3AD203B41FA5}">
                      <a16:colId xmlns:a16="http://schemas.microsoft.com/office/drawing/2014/main" val="3598267822"/>
                    </a:ext>
                  </a:extLst>
                </a:gridCol>
                <a:gridCol w="903111">
                  <a:extLst>
                    <a:ext uri="{9D8B030D-6E8A-4147-A177-3AD203B41FA5}">
                      <a16:colId xmlns:a16="http://schemas.microsoft.com/office/drawing/2014/main" val="39459010"/>
                    </a:ext>
                  </a:extLst>
                </a:gridCol>
              </a:tblGrid>
              <a:tr h="370840">
                <a:tc>
                  <a:txBody>
                    <a:bodyPr/>
                    <a:lstStyle/>
                    <a:p>
                      <a:r>
                        <a:rPr lang="en-IN" dirty="0"/>
                        <a:t>   20</a:t>
                      </a:r>
                    </a:p>
                  </a:txBody>
                  <a:tcPr/>
                </a:tc>
                <a:tc>
                  <a:txBody>
                    <a:bodyPr/>
                    <a:lstStyle/>
                    <a:p>
                      <a:r>
                        <a:rPr lang="en-IN" dirty="0"/>
                        <a:t>    35</a:t>
                      </a:r>
                    </a:p>
                  </a:txBody>
                  <a:tcPr/>
                </a:tc>
                <a:tc>
                  <a:txBody>
                    <a:bodyPr/>
                    <a:lstStyle/>
                    <a:p>
                      <a:r>
                        <a:rPr lang="en-IN" dirty="0"/>
                        <a:t>    37</a:t>
                      </a:r>
                    </a:p>
                  </a:txBody>
                  <a:tcPr/>
                </a:tc>
                <a:tc>
                  <a:txBody>
                    <a:bodyPr/>
                    <a:lstStyle/>
                    <a:p>
                      <a:r>
                        <a:rPr lang="en-IN" dirty="0"/>
                        <a:t>     40</a:t>
                      </a:r>
                    </a:p>
                  </a:txBody>
                  <a:tcPr/>
                </a:tc>
                <a:tc>
                  <a:txBody>
                    <a:bodyPr/>
                    <a:lstStyle/>
                    <a:p>
                      <a:r>
                        <a:rPr lang="en-IN" dirty="0"/>
                        <a:t>    45 </a:t>
                      </a:r>
                    </a:p>
                  </a:txBody>
                  <a:tcPr>
                    <a:solidFill>
                      <a:schemeClr val="bg2">
                        <a:lumMod val="75000"/>
                      </a:schemeClr>
                    </a:solidFill>
                  </a:tcPr>
                </a:tc>
                <a:tc>
                  <a:txBody>
                    <a:bodyPr/>
                    <a:lstStyle/>
                    <a:p>
                      <a:r>
                        <a:rPr lang="en-IN" dirty="0"/>
                        <a:t>    50  </a:t>
                      </a:r>
                    </a:p>
                  </a:txBody>
                  <a:tcPr>
                    <a:solidFill>
                      <a:schemeClr val="bg2">
                        <a:lumMod val="75000"/>
                      </a:schemeClr>
                    </a:solidFill>
                  </a:tcPr>
                </a:tc>
                <a:tc>
                  <a:txBody>
                    <a:bodyPr/>
                    <a:lstStyle/>
                    <a:p>
                      <a:r>
                        <a:rPr lang="en-IN" dirty="0"/>
                        <a:t>    51</a:t>
                      </a:r>
                    </a:p>
                  </a:txBody>
                  <a:tcPr>
                    <a:solidFill>
                      <a:schemeClr val="bg2">
                        <a:lumMod val="75000"/>
                      </a:schemeClr>
                    </a:solidFill>
                  </a:tcPr>
                </a:tc>
                <a:tc>
                  <a:txBody>
                    <a:bodyPr/>
                    <a:lstStyle/>
                    <a:p>
                      <a:r>
                        <a:rPr lang="en-IN" dirty="0"/>
                        <a:t>    55</a:t>
                      </a:r>
                    </a:p>
                  </a:txBody>
                  <a:tcPr>
                    <a:solidFill>
                      <a:schemeClr val="bg2">
                        <a:lumMod val="75000"/>
                      </a:schemeClr>
                    </a:solidFill>
                  </a:tcPr>
                </a:tc>
                <a:tc>
                  <a:txBody>
                    <a:bodyPr/>
                    <a:lstStyle/>
                    <a:p>
                      <a:r>
                        <a:rPr lang="en-IN" dirty="0"/>
                        <a:t>   67</a:t>
                      </a:r>
                    </a:p>
                  </a:txBody>
                  <a:tcPr>
                    <a:solidFill>
                      <a:schemeClr val="bg2">
                        <a:lumMod val="75000"/>
                      </a:schemeClr>
                    </a:solidFill>
                  </a:tcPr>
                </a:tc>
                <a:extLst>
                  <a:ext uri="{0D108BD9-81ED-4DB2-BD59-A6C34878D82A}">
                    <a16:rowId xmlns:a16="http://schemas.microsoft.com/office/drawing/2014/main" val="379283176"/>
                  </a:ext>
                </a:extLst>
              </a:tr>
            </a:tbl>
          </a:graphicData>
        </a:graphic>
      </p:graphicFrame>
      <p:sp>
        <p:nvSpPr>
          <p:cNvPr id="10" name="TextBox 9">
            <a:extLst>
              <a:ext uri="{FF2B5EF4-FFF2-40B4-BE49-F238E27FC236}">
                <a16:creationId xmlns:a16="http://schemas.microsoft.com/office/drawing/2014/main" id="{F709D946-9F28-4F7B-B18C-DAAF91B6E5BD}"/>
              </a:ext>
            </a:extLst>
          </p:cNvPr>
          <p:cNvSpPr txBox="1"/>
          <p:nvPr/>
        </p:nvSpPr>
        <p:spPr>
          <a:xfrm>
            <a:off x="1239160" y="1634664"/>
            <a:ext cx="1803955" cy="369332"/>
          </a:xfrm>
          <a:prstGeom prst="rect">
            <a:avLst/>
          </a:prstGeom>
          <a:noFill/>
        </p:spPr>
        <p:txBody>
          <a:bodyPr wrap="none" rtlCol="0">
            <a:spAutoFit/>
          </a:bodyPr>
          <a:lstStyle/>
          <a:p>
            <a:r>
              <a:rPr lang="en-IN" dirty="0"/>
              <a:t>Key Element = 37</a:t>
            </a:r>
          </a:p>
        </p:txBody>
      </p:sp>
      <p:sp>
        <p:nvSpPr>
          <p:cNvPr id="13" name="TextBox 12">
            <a:extLst>
              <a:ext uri="{FF2B5EF4-FFF2-40B4-BE49-F238E27FC236}">
                <a16:creationId xmlns:a16="http://schemas.microsoft.com/office/drawing/2014/main" id="{BBB92E02-04C6-4E36-855A-19AE81C3DB34}"/>
              </a:ext>
            </a:extLst>
          </p:cNvPr>
          <p:cNvSpPr txBox="1"/>
          <p:nvPr/>
        </p:nvSpPr>
        <p:spPr>
          <a:xfrm>
            <a:off x="677007" y="2759622"/>
            <a:ext cx="2509661" cy="369332"/>
          </a:xfrm>
          <a:prstGeom prst="rect">
            <a:avLst/>
          </a:prstGeom>
          <a:noFill/>
        </p:spPr>
        <p:txBody>
          <a:bodyPr wrap="none" rtlCol="0">
            <a:spAutoFit/>
          </a:bodyPr>
          <a:lstStyle/>
          <a:p>
            <a:r>
              <a:rPr lang="en-IN" b="1" dirty="0"/>
              <a:t>Step 2: (2nd Repetition)</a:t>
            </a:r>
          </a:p>
        </p:txBody>
      </p:sp>
      <p:sp>
        <p:nvSpPr>
          <p:cNvPr id="14" name="TextBox 13">
            <a:extLst>
              <a:ext uri="{FF2B5EF4-FFF2-40B4-BE49-F238E27FC236}">
                <a16:creationId xmlns:a16="http://schemas.microsoft.com/office/drawing/2014/main" id="{EE0C8D74-0CCE-444D-BFB5-0B53D1683214}"/>
              </a:ext>
            </a:extLst>
          </p:cNvPr>
          <p:cNvSpPr txBox="1"/>
          <p:nvPr/>
        </p:nvSpPr>
        <p:spPr>
          <a:xfrm>
            <a:off x="1029518" y="3111992"/>
            <a:ext cx="3505383" cy="369332"/>
          </a:xfrm>
          <a:prstGeom prst="rect">
            <a:avLst/>
          </a:prstGeom>
          <a:noFill/>
        </p:spPr>
        <p:txBody>
          <a:bodyPr wrap="none" rtlCol="0">
            <a:spAutoFit/>
          </a:bodyPr>
          <a:lstStyle/>
          <a:p>
            <a:r>
              <a:rPr lang="en-IN" dirty="0"/>
              <a:t>Calculate middle = ( Low + High) / 2</a:t>
            </a:r>
          </a:p>
        </p:txBody>
      </p:sp>
      <p:sp>
        <p:nvSpPr>
          <p:cNvPr id="15" name="Arrow: Right 14">
            <a:extLst>
              <a:ext uri="{FF2B5EF4-FFF2-40B4-BE49-F238E27FC236}">
                <a16:creationId xmlns:a16="http://schemas.microsoft.com/office/drawing/2014/main" id="{3D4C3B29-8356-4353-BA33-C894C79EE33D}"/>
              </a:ext>
            </a:extLst>
          </p:cNvPr>
          <p:cNvSpPr/>
          <p:nvPr/>
        </p:nvSpPr>
        <p:spPr>
          <a:xfrm rot="16200000">
            <a:off x="3460195" y="1498072"/>
            <a:ext cx="290147" cy="475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2D1E7FA4-A9EB-4A73-90FE-BE18A1467274}"/>
              </a:ext>
            </a:extLst>
          </p:cNvPr>
          <p:cNvSpPr txBox="1"/>
          <p:nvPr/>
        </p:nvSpPr>
        <p:spPr>
          <a:xfrm>
            <a:off x="3367523" y="1869973"/>
            <a:ext cx="488916" cy="307777"/>
          </a:xfrm>
          <a:prstGeom prst="rect">
            <a:avLst/>
          </a:prstGeom>
          <a:noFill/>
        </p:spPr>
        <p:txBody>
          <a:bodyPr wrap="none" rtlCol="0">
            <a:spAutoFit/>
          </a:bodyPr>
          <a:lstStyle/>
          <a:p>
            <a:r>
              <a:rPr lang="en-IN" sz="1400" b="1" dirty="0"/>
              <a:t>Low</a:t>
            </a:r>
            <a:endParaRPr lang="en-IN" b="1" dirty="0"/>
          </a:p>
        </p:txBody>
      </p:sp>
      <p:sp>
        <p:nvSpPr>
          <p:cNvPr id="18" name="TextBox 17">
            <a:extLst>
              <a:ext uri="{FF2B5EF4-FFF2-40B4-BE49-F238E27FC236}">
                <a16:creationId xmlns:a16="http://schemas.microsoft.com/office/drawing/2014/main" id="{5620F68A-772F-408C-A885-7AD375FF0BB1}"/>
              </a:ext>
            </a:extLst>
          </p:cNvPr>
          <p:cNvSpPr txBox="1"/>
          <p:nvPr/>
        </p:nvSpPr>
        <p:spPr>
          <a:xfrm>
            <a:off x="5886135" y="1869972"/>
            <a:ext cx="524503" cy="307777"/>
          </a:xfrm>
          <a:prstGeom prst="rect">
            <a:avLst/>
          </a:prstGeom>
          <a:noFill/>
        </p:spPr>
        <p:txBody>
          <a:bodyPr wrap="none" rtlCol="0">
            <a:spAutoFit/>
          </a:bodyPr>
          <a:lstStyle/>
          <a:p>
            <a:r>
              <a:rPr lang="en-IN" sz="1400" b="1" dirty="0"/>
              <a:t>High</a:t>
            </a:r>
            <a:endParaRPr lang="en-IN" sz="1600" b="1" dirty="0"/>
          </a:p>
        </p:txBody>
      </p:sp>
      <p:sp>
        <p:nvSpPr>
          <p:cNvPr id="19" name="TextBox 18">
            <a:extLst>
              <a:ext uri="{FF2B5EF4-FFF2-40B4-BE49-F238E27FC236}">
                <a16:creationId xmlns:a16="http://schemas.microsoft.com/office/drawing/2014/main" id="{A90E624F-A001-4DC6-8DBD-522EDB305F36}"/>
              </a:ext>
            </a:extLst>
          </p:cNvPr>
          <p:cNvSpPr txBox="1"/>
          <p:nvPr/>
        </p:nvSpPr>
        <p:spPr>
          <a:xfrm>
            <a:off x="3229504" y="852861"/>
            <a:ext cx="7702750" cy="307777"/>
          </a:xfrm>
          <a:prstGeom prst="rect">
            <a:avLst/>
          </a:prstGeom>
          <a:noFill/>
        </p:spPr>
        <p:txBody>
          <a:bodyPr wrap="none" rtlCol="0">
            <a:spAutoFit/>
          </a:bodyPr>
          <a:lstStyle/>
          <a:p>
            <a:r>
              <a:rPr lang="en-IN" sz="1400" b="1" dirty="0"/>
              <a:t>0 	1	 2	 3	 4	 5	 6	 7	 8</a:t>
            </a:r>
          </a:p>
        </p:txBody>
      </p:sp>
      <p:sp>
        <p:nvSpPr>
          <p:cNvPr id="20" name="TextBox 19">
            <a:extLst>
              <a:ext uri="{FF2B5EF4-FFF2-40B4-BE49-F238E27FC236}">
                <a16:creationId xmlns:a16="http://schemas.microsoft.com/office/drawing/2014/main" id="{E9806663-BB31-4E16-B5C9-D34ED12A8847}"/>
              </a:ext>
            </a:extLst>
          </p:cNvPr>
          <p:cNvSpPr txBox="1"/>
          <p:nvPr/>
        </p:nvSpPr>
        <p:spPr>
          <a:xfrm>
            <a:off x="2782209" y="3596054"/>
            <a:ext cx="1367682" cy="369332"/>
          </a:xfrm>
          <a:prstGeom prst="rect">
            <a:avLst/>
          </a:prstGeom>
          <a:noFill/>
        </p:spPr>
        <p:txBody>
          <a:bodyPr wrap="none" rtlCol="0">
            <a:spAutoFit/>
          </a:bodyPr>
          <a:lstStyle/>
          <a:p>
            <a:r>
              <a:rPr lang="en-IN" dirty="0"/>
              <a:t>= ( 0 + 3 ) / 2</a:t>
            </a:r>
          </a:p>
        </p:txBody>
      </p:sp>
      <p:sp>
        <p:nvSpPr>
          <p:cNvPr id="21" name="TextBox 20">
            <a:extLst>
              <a:ext uri="{FF2B5EF4-FFF2-40B4-BE49-F238E27FC236}">
                <a16:creationId xmlns:a16="http://schemas.microsoft.com/office/drawing/2014/main" id="{2539E55C-E54B-4EAB-B55C-50CEDB62C0A5}"/>
              </a:ext>
            </a:extLst>
          </p:cNvPr>
          <p:cNvSpPr txBox="1"/>
          <p:nvPr/>
        </p:nvSpPr>
        <p:spPr>
          <a:xfrm>
            <a:off x="4149891" y="3583428"/>
            <a:ext cx="914400" cy="369332"/>
          </a:xfrm>
          <a:prstGeom prst="rect">
            <a:avLst/>
          </a:prstGeom>
          <a:noFill/>
        </p:spPr>
        <p:txBody>
          <a:bodyPr wrap="square" rtlCol="0">
            <a:spAutoFit/>
          </a:bodyPr>
          <a:lstStyle/>
          <a:p>
            <a:r>
              <a:rPr lang="en-IN" dirty="0"/>
              <a:t>= 1.</a:t>
            </a:r>
          </a:p>
        </p:txBody>
      </p:sp>
      <p:sp>
        <p:nvSpPr>
          <p:cNvPr id="22" name="Arrow: Down 21">
            <a:extLst>
              <a:ext uri="{FF2B5EF4-FFF2-40B4-BE49-F238E27FC236}">
                <a16:creationId xmlns:a16="http://schemas.microsoft.com/office/drawing/2014/main" id="{BE7B9EDB-B4DA-4AFD-A3F9-DCE2CC00F81D}"/>
              </a:ext>
            </a:extLst>
          </p:cNvPr>
          <p:cNvSpPr/>
          <p:nvPr/>
        </p:nvSpPr>
        <p:spPr>
          <a:xfrm rot="10800000">
            <a:off x="4376840" y="1560695"/>
            <a:ext cx="158061" cy="54308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C50DE8F5-7BCD-4C5A-8E8B-B362F53F197D}"/>
              </a:ext>
            </a:extLst>
          </p:cNvPr>
          <p:cNvSpPr txBox="1"/>
          <p:nvPr/>
        </p:nvSpPr>
        <p:spPr>
          <a:xfrm>
            <a:off x="4111547" y="2116297"/>
            <a:ext cx="846707" cy="369332"/>
          </a:xfrm>
          <a:prstGeom prst="rect">
            <a:avLst/>
          </a:prstGeom>
          <a:noFill/>
        </p:spPr>
        <p:txBody>
          <a:bodyPr wrap="none" rtlCol="0">
            <a:spAutoFit/>
          </a:bodyPr>
          <a:lstStyle/>
          <a:p>
            <a:r>
              <a:rPr lang="en-IN" dirty="0"/>
              <a:t>Middle</a:t>
            </a:r>
          </a:p>
        </p:txBody>
      </p:sp>
      <p:sp>
        <p:nvSpPr>
          <p:cNvPr id="24" name="TextBox 23">
            <a:extLst>
              <a:ext uri="{FF2B5EF4-FFF2-40B4-BE49-F238E27FC236}">
                <a16:creationId xmlns:a16="http://schemas.microsoft.com/office/drawing/2014/main" id="{7C6FBE4A-FC4C-4CC4-8565-03A7D8E268A8}"/>
              </a:ext>
            </a:extLst>
          </p:cNvPr>
          <p:cNvSpPr txBox="1"/>
          <p:nvPr/>
        </p:nvSpPr>
        <p:spPr>
          <a:xfrm>
            <a:off x="949568" y="4334608"/>
            <a:ext cx="5037993" cy="1477328"/>
          </a:xfrm>
          <a:prstGeom prst="rect">
            <a:avLst/>
          </a:prstGeom>
          <a:noFill/>
        </p:spPr>
        <p:txBody>
          <a:bodyPr wrap="square" rtlCol="0">
            <a:spAutoFit/>
          </a:bodyPr>
          <a:lstStyle/>
          <a:p>
            <a:r>
              <a:rPr lang="en-IN" dirty="0"/>
              <a:t>if 37 == array[ middle ] </a:t>
            </a:r>
            <a:r>
              <a:rPr lang="en-IN" dirty="0">
                <a:sym typeface="Wingdings" panose="05000000000000000000" pitchFamily="2" charset="2"/>
              </a:rPr>
              <a:t> return middle</a:t>
            </a:r>
          </a:p>
          <a:p>
            <a:endParaRPr lang="en-IN" dirty="0">
              <a:sym typeface="Wingdings" panose="05000000000000000000" pitchFamily="2" charset="2"/>
            </a:endParaRPr>
          </a:p>
          <a:p>
            <a:r>
              <a:rPr lang="en-IN" dirty="0">
                <a:sym typeface="Wingdings" panose="05000000000000000000" pitchFamily="2" charset="2"/>
              </a:rPr>
              <a:t>Else if 37 &lt; array[ middle ]  high = middle – 1</a:t>
            </a:r>
          </a:p>
          <a:p>
            <a:endParaRPr lang="en-IN" dirty="0">
              <a:sym typeface="Wingdings" panose="05000000000000000000" pitchFamily="2" charset="2"/>
            </a:endParaRPr>
          </a:p>
          <a:p>
            <a:r>
              <a:rPr lang="en-IN" dirty="0">
                <a:sym typeface="Wingdings" panose="05000000000000000000" pitchFamily="2" charset="2"/>
              </a:rPr>
              <a:t>Else if 37 &gt; array[ middle ]  low = middle + 1</a:t>
            </a:r>
            <a:endParaRPr lang="en-IN" dirty="0"/>
          </a:p>
        </p:txBody>
      </p:sp>
      <p:sp>
        <p:nvSpPr>
          <p:cNvPr id="25" name="Arrow: Down 24">
            <a:extLst>
              <a:ext uri="{FF2B5EF4-FFF2-40B4-BE49-F238E27FC236}">
                <a16:creationId xmlns:a16="http://schemas.microsoft.com/office/drawing/2014/main" id="{F297DA29-7AEC-4C43-A856-9F5D5B34B947}"/>
              </a:ext>
            </a:extLst>
          </p:cNvPr>
          <p:cNvSpPr/>
          <p:nvPr/>
        </p:nvSpPr>
        <p:spPr>
          <a:xfrm rot="10800000">
            <a:off x="5879067" y="1602427"/>
            <a:ext cx="475491" cy="246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49BA03E-6474-4214-9035-B0CC0B441962}"/>
              </a:ext>
            </a:extLst>
          </p:cNvPr>
          <p:cNvSpPr txBox="1"/>
          <p:nvPr/>
        </p:nvSpPr>
        <p:spPr>
          <a:xfrm>
            <a:off x="677007" y="2197143"/>
            <a:ext cx="2060051" cy="369332"/>
          </a:xfrm>
          <a:prstGeom prst="rect">
            <a:avLst/>
          </a:prstGeom>
          <a:noFill/>
        </p:spPr>
        <p:txBody>
          <a:bodyPr wrap="none" rtlCol="0">
            <a:spAutoFit/>
          </a:bodyPr>
          <a:lstStyle/>
          <a:p>
            <a:r>
              <a:rPr lang="en-IN" dirty="0"/>
              <a:t>Repeat Step 2 Again</a:t>
            </a:r>
          </a:p>
        </p:txBody>
      </p:sp>
    </p:spTree>
    <p:extLst>
      <p:ext uri="{BB962C8B-B14F-4D97-AF65-F5344CB8AC3E}">
        <p14:creationId xmlns:p14="http://schemas.microsoft.com/office/powerpoint/2010/main" val="185177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3"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500" fill="hold"/>
                                        <p:tgtEl>
                                          <p:spTgt spid="21"/>
                                        </p:tgtEl>
                                        <p:attrNameLst>
                                          <p:attrName>ppt_x</p:attrName>
                                        </p:attrNameLst>
                                      </p:cBhvr>
                                      <p:tavLst>
                                        <p:tav tm="0">
                                          <p:val>
                                            <p:strVal val="1+#ppt_w/2"/>
                                          </p:val>
                                        </p:tav>
                                        <p:tav tm="100000">
                                          <p:val>
                                            <p:strVal val="#ppt_x"/>
                                          </p:val>
                                        </p:tav>
                                      </p:tavLst>
                                    </p:anim>
                                    <p:anim calcmode="lin" valueType="num">
                                      <p:cBhvr additive="base">
                                        <p:cTn id="51"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heel(1)">
                                      <p:cBhvr>
                                        <p:cTn id="56" dur="20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1000"/>
                                        <p:tgtEl>
                                          <p:spTgt spid="23"/>
                                        </p:tgtEl>
                                      </p:cBhvr>
                                    </p:animEffect>
                                    <p:anim calcmode="lin" valueType="num">
                                      <p:cBhvr>
                                        <p:cTn id="62" dur="1000" fill="hold"/>
                                        <p:tgtEl>
                                          <p:spTgt spid="23"/>
                                        </p:tgtEl>
                                        <p:attrNameLst>
                                          <p:attrName>ppt_x</p:attrName>
                                        </p:attrNameLst>
                                      </p:cBhvr>
                                      <p:tavLst>
                                        <p:tav tm="0">
                                          <p:val>
                                            <p:strVal val="#ppt_x"/>
                                          </p:val>
                                        </p:tav>
                                        <p:tav tm="100000">
                                          <p:val>
                                            <p:strVal val="#ppt_x"/>
                                          </p:val>
                                        </p:tav>
                                      </p:tavLst>
                                    </p:anim>
                                    <p:anim calcmode="lin" valueType="num">
                                      <p:cBhvr>
                                        <p:cTn id="6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4">
                                            <p:txEl>
                                              <p:pRg st="0" end="0"/>
                                            </p:txEl>
                                          </p:spTgt>
                                        </p:tgtEl>
                                        <p:attrNameLst>
                                          <p:attrName>style.visibility</p:attrName>
                                        </p:attrNameLst>
                                      </p:cBhvr>
                                      <p:to>
                                        <p:strVal val="visible"/>
                                      </p:to>
                                    </p:set>
                                    <p:animEffect transition="in" filter="fade">
                                      <p:cBhvr>
                                        <p:cTn id="68" dur="1000"/>
                                        <p:tgtEl>
                                          <p:spTgt spid="24">
                                            <p:txEl>
                                              <p:pRg st="0" end="0"/>
                                            </p:txEl>
                                          </p:spTgt>
                                        </p:tgtEl>
                                      </p:cBhvr>
                                    </p:animEffect>
                                    <p:anim calcmode="lin" valueType="num">
                                      <p:cBhvr>
                                        <p:cTn id="69"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70" dur="10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4">
                                            <p:txEl>
                                              <p:pRg st="2" end="2"/>
                                            </p:txEl>
                                          </p:spTgt>
                                        </p:tgtEl>
                                        <p:attrNameLst>
                                          <p:attrName>style.visibility</p:attrName>
                                        </p:attrNameLst>
                                      </p:cBhvr>
                                      <p:to>
                                        <p:strVal val="visible"/>
                                      </p:to>
                                    </p:set>
                                    <p:animEffect transition="in" filter="fade">
                                      <p:cBhvr>
                                        <p:cTn id="75" dur="1000"/>
                                        <p:tgtEl>
                                          <p:spTgt spid="24">
                                            <p:txEl>
                                              <p:pRg st="2" end="2"/>
                                            </p:txEl>
                                          </p:spTgt>
                                        </p:tgtEl>
                                      </p:cBhvr>
                                    </p:animEffect>
                                    <p:anim calcmode="lin" valueType="num">
                                      <p:cBhvr>
                                        <p:cTn id="76" dur="1000" fill="hold"/>
                                        <p:tgtEl>
                                          <p:spTgt spid="24">
                                            <p:txEl>
                                              <p:pRg st="2" end="2"/>
                                            </p:txEl>
                                          </p:spTgt>
                                        </p:tgtEl>
                                        <p:attrNameLst>
                                          <p:attrName>ppt_x</p:attrName>
                                        </p:attrNameLst>
                                      </p:cBhvr>
                                      <p:tavLst>
                                        <p:tav tm="0">
                                          <p:val>
                                            <p:strVal val="#ppt_x"/>
                                          </p:val>
                                        </p:tav>
                                        <p:tav tm="100000">
                                          <p:val>
                                            <p:strVal val="#ppt_x"/>
                                          </p:val>
                                        </p:tav>
                                      </p:tavLst>
                                    </p:anim>
                                    <p:anim calcmode="lin" valueType="num">
                                      <p:cBhvr>
                                        <p:cTn id="77" dur="1000" fill="hold"/>
                                        <p:tgtEl>
                                          <p:spTgt spid="2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24">
                                            <p:txEl>
                                              <p:pRg st="4" end="4"/>
                                            </p:txEl>
                                          </p:spTgt>
                                        </p:tgtEl>
                                        <p:attrNameLst>
                                          <p:attrName>style.visibility</p:attrName>
                                        </p:attrNameLst>
                                      </p:cBhvr>
                                      <p:to>
                                        <p:strVal val="visible"/>
                                      </p:to>
                                    </p:set>
                                    <p:animEffect transition="in" filter="fade">
                                      <p:cBhvr>
                                        <p:cTn id="82" dur="1000"/>
                                        <p:tgtEl>
                                          <p:spTgt spid="24">
                                            <p:txEl>
                                              <p:pRg st="4" end="4"/>
                                            </p:txEl>
                                          </p:spTgt>
                                        </p:tgtEl>
                                      </p:cBhvr>
                                    </p:animEffect>
                                    <p:anim calcmode="lin" valueType="num">
                                      <p:cBhvr>
                                        <p:cTn id="83" dur="1000" fill="hold"/>
                                        <p:tgtEl>
                                          <p:spTgt spid="24">
                                            <p:txEl>
                                              <p:pRg st="4" end="4"/>
                                            </p:txEl>
                                          </p:spTgt>
                                        </p:tgtEl>
                                        <p:attrNameLst>
                                          <p:attrName>ppt_x</p:attrName>
                                        </p:attrNameLst>
                                      </p:cBhvr>
                                      <p:tavLst>
                                        <p:tav tm="0">
                                          <p:val>
                                            <p:strVal val="#ppt_x"/>
                                          </p:val>
                                        </p:tav>
                                        <p:tav tm="100000">
                                          <p:val>
                                            <p:strVal val="#ppt_x"/>
                                          </p:val>
                                        </p:tav>
                                      </p:tavLst>
                                    </p:anim>
                                    <p:anim calcmode="lin" valueType="num">
                                      <p:cBhvr>
                                        <p:cTn id="84" dur="1000" fill="hold"/>
                                        <p:tgtEl>
                                          <p:spTgt spid="2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P spid="17" grpId="0"/>
      <p:bldP spid="18" grpId="0"/>
      <p:bldP spid="20" grpId="0"/>
      <p:bldP spid="21" grpId="0"/>
      <p:bldP spid="22" grpId="0" animBg="1"/>
      <p:bldP spid="23" grpId="0"/>
      <p:bldP spid="24" grpId="0" build="p"/>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9AA67B-D8D8-4E3F-B186-DC8EF6862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C6D7B813-E872-4F84-BA1B-67599B6CDE4D}"/>
              </a:ext>
            </a:extLst>
          </p:cNvPr>
          <p:cNvSpPr txBox="1"/>
          <p:nvPr/>
        </p:nvSpPr>
        <p:spPr>
          <a:xfrm>
            <a:off x="4264267" y="287905"/>
            <a:ext cx="4563209" cy="584775"/>
          </a:xfrm>
          <a:prstGeom prst="rect">
            <a:avLst/>
          </a:prstGeom>
          <a:noFill/>
        </p:spPr>
        <p:txBody>
          <a:bodyPr wrap="square" rtlCol="0">
            <a:spAutoFit/>
          </a:bodyPr>
          <a:lstStyle/>
          <a:p>
            <a:r>
              <a:rPr lang="en-IN" sz="3200" dirty="0">
                <a:latin typeface="Algerian" panose="04020705040A02060702" pitchFamily="82" charset="0"/>
              </a:rPr>
              <a:t>Pictorial  Format</a:t>
            </a:r>
          </a:p>
        </p:txBody>
      </p:sp>
      <p:graphicFrame>
        <p:nvGraphicFramePr>
          <p:cNvPr id="6" name="Table 9">
            <a:extLst>
              <a:ext uri="{FF2B5EF4-FFF2-40B4-BE49-F238E27FC236}">
                <a16:creationId xmlns:a16="http://schemas.microsoft.com/office/drawing/2014/main" id="{5F4D6FC6-94D9-476A-9B57-25CA763434AB}"/>
              </a:ext>
            </a:extLst>
          </p:cNvPr>
          <p:cNvGraphicFramePr>
            <a:graphicFrameLocks noGrp="1"/>
          </p:cNvGraphicFramePr>
          <p:nvPr>
            <p:extLst>
              <p:ext uri="{D42A27DB-BD31-4B8C-83A1-F6EECF244321}">
                <p14:modId xmlns:p14="http://schemas.microsoft.com/office/powerpoint/2010/main" val="1903668329"/>
              </p:ext>
            </p:extLst>
          </p:nvPr>
        </p:nvGraphicFramePr>
        <p:xfrm>
          <a:off x="3043115" y="1160585"/>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3606011431"/>
                    </a:ext>
                  </a:extLst>
                </a:gridCol>
                <a:gridCol w="903111">
                  <a:extLst>
                    <a:ext uri="{9D8B030D-6E8A-4147-A177-3AD203B41FA5}">
                      <a16:colId xmlns:a16="http://schemas.microsoft.com/office/drawing/2014/main" val="2901482457"/>
                    </a:ext>
                  </a:extLst>
                </a:gridCol>
                <a:gridCol w="903111">
                  <a:extLst>
                    <a:ext uri="{9D8B030D-6E8A-4147-A177-3AD203B41FA5}">
                      <a16:colId xmlns:a16="http://schemas.microsoft.com/office/drawing/2014/main" val="3416765724"/>
                    </a:ext>
                  </a:extLst>
                </a:gridCol>
                <a:gridCol w="903111">
                  <a:extLst>
                    <a:ext uri="{9D8B030D-6E8A-4147-A177-3AD203B41FA5}">
                      <a16:colId xmlns:a16="http://schemas.microsoft.com/office/drawing/2014/main" val="555049824"/>
                    </a:ext>
                  </a:extLst>
                </a:gridCol>
                <a:gridCol w="903111">
                  <a:extLst>
                    <a:ext uri="{9D8B030D-6E8A-4147-A177-3AD203B41FA5}">
                      <a16:colId xmlns:a16="http://schemas.microsoft.com/office/drawing/2014/main" val="2216966095"/>
                    </a:ext>
                  </a:extLst>
                </a:gridCol>
                <a:gridCol w="903111">
                  <a:extLst>
                    <a:ext uri="{9D8B030D-6E8A-4147-A177-3AD203B41FA5}">
                      <a16:colId xmlns:a16="http://schemas.microsoft.com/office/drawing/2014/main" val="1370607843"/>
                    </a:ext>
                  </a:extLst>
                </a:gridCol>
                <a:gridCol w="903111">
                  <a:extLst>
                    <a:ext uri="{9D8B030D-6E8A-4147-A177-3AD203B41FA5}">
                      <a16:colId xmlns:a16="http://schemas.microsoft.com/office/drawing/2014/main" val="663053189"/>
                    </a:ext>
                  </a:extLst>
                </a:gridCol>
                <a:gridCol w="903111">
                  <a:extLst>
                    <a:ext uri="{9D8B030D-6E8A-4147-A177-3AD203B41FA5}">
                      <a16:colId xmlns:a16="http://schemas.microsoft.com/office/drawing/2014/main" val="3598267822"/>
                    </a:ext>
                  </a:extLst>
                </a:gridCol>
                <a:gridCol w="903111">
                  <a:extLst>
                    <a:ext uri="{9D8B030D-6E8A-4147-A177-3AD203B41FA5}">
                      <a16:colId xmlns:a16="http://schemas.microsoft.com/office/drawing/2014/main" val="39459010"/>
                    </a:ext>
                  </a:extLst>
                </a:gridCol>
              </a:tblGrid>
              <a:tr h="370840">
                <a:tc>
                  <a:txBody>
                    <a:bodyPr/>
                    <a:lstStyle/>
                    <a:p>
                      <a:r>
                        <a:rPr lang="en-IN" dirty="0"/>
                        <a:t>   20</a:t>
                      </a:r>
                    </a:p>
                  </a:txBody>
                  <a:tcPr>
                    <a:solidFill>
                      <a:schemeClr val="bg2">
                        <a:lumMod val="75000"/>
                      </a:schemeClr>
                    </a:solidFill>
                  </a:tcPr>
                </a:tc>
                <a:tc>
                  <a:txBody>
                    <a:bodyPr/>
                    <a:lstStyle/>
                    <a:p>
                      <a:r>
                        <a:rPr lang="en-IN" dirty="0"/>
                        <a:t>    35</a:t>
                      </a:r>
                    </a:p>
                  </a:txBody>
                  <a:tcPr>
                    <a:solidFill>
                      <a:schemeClr val="bg2">
                        <a:lumMod val="75000"/>
                      </a:schemeClr>
                    </a:solidFill>
                  </a:tcPr>
                </a:tc>
                <a:tc>
                  <a:txBody>
                    <a:bodyPr/>
                    <a:lstStyle/>
                    <a:p>
                      <a:r>
                        <a:rPr lang="en-IN" dirty="0"/>
                        <a:t>    37</a:t>
                      </a:r>
                    </a:p>
                  </a:txBody>
                  <a:tcPr/>
                </a:tc>
                <a:tc>
                  <a:txBody>
                    <a:bodyPr/>
                    <a:lstStyle/>
                    <a:p>
                      <a:r>
                        <a:rPr lang="en-IN" dirty="0"/>
                        <a:t>     40</a:t>
                      </a:r>
                    </a:p>
                  </a:txBody>
                  <a:tcPr/>
                </a:tc>
                <a:tc>
                  <a:txBody>
                    <a:bodyPr/>
                    <a:lstStyle/>
                    <a:p>
                      <a:r>
                        <a:rPr lang="en-IN" dirty="0"/>
                        <a:t>    45 </a:t>
                      </a:r>
                    </a:p>
                  </a:txBody>
                  <a:tcPr>
                    <a:solidFill>
                      <a:schemeClr val="bg2">
                        <a:lumMod val="75000"/>
                      </a:schemeClr>
                    </a:solidFill>
                  </a:tcPr>
                </a:tc>
                <a:tc>
                  <a:txBody>
                    <a:bodyPr/>
                    <a:lstStyle/>
                    <a:p>
                      <a:r>
                        <a:rPr lang="en-IN" dirty="0"/>
                        <a:t>    50  </a:t>
                      </a:r>
                    </a:p>
                  </a:txBody>
                  <a:tcPr>
                    <a:solidFill>
                      <a:schemeClr val="bg2">
                        <a:lumMod val="75000"/>
                      </a:schemeClr>
                    </a:solidFill>
                  </a:tcPr>
                </a:tc>
                <a:tc>
                  <a:txBody>
                    <a:bodyPr/>
                    <a:lstStyle/>
                    <a:p>
                      <a:r>
                        <a:rPr lang="en-IN" dirty="0"/>
                        <a:t>    51</a:t>
                      </a:r>
                    </a:p>
                  </a:txBody>
                  <a:tcPr>
                    <a:solidFill>
                      <a:schemeClr val="bg2">
                        <a:lumMod val="75000"/>
                      </a:schemeClr>
                    </a:solidFill>
                  </a:tcPr>
                </a:tc>
                <a:tc>
                  <a:txBody>
                    <a:bodyPr/>
                    <a:lstStyle/>
                    <a:p>
                      <a:r>
                        <a:rPr lang="en-IN" dirty="0"/>
                        <a:t>    55</a:t>
                      </a:r>
                    </a:p>
                  </a:txBody>
                  <a:tcPr>
                    <a:solidFill>
                      <a:schemeClr val="bg2">
                        <a:lumMod val="75000"/>
                      </a:schemeClr>
                    </a:solidFill>
                  </a:tcPr>
                </a:tc>
                <a:tc>
                  <a:txBody>
                    <a:bodyPr/>
                    <a:lstStyle/>
                    <a:p>
                      <a:r>
                        <a:rPr lang="en-IN" dirty="0"/>
                        <a:t>   67</a:t>
                      </a:r>
                    </a:p>
                  </a:txBody>
                  <a:tcPr>
                    <a:solidFill>
                      <a:schemeClr val="bg2">
                        <a:lumMod val="75000"/>
                      </a:schemeClr>
                    </a:solidFill>
                  </a:tcPr>
                </a:tc>
                <a:extLst>
                  <a:ext uri="{0D108BD9-81ED-4DB2-BD59-A6C34878D82A}">
                    <a16:rowId xmlns:a16="http://schemas.microsoft.com/office/drawing/2014/main" val="379283176"/>
                  </a:ext>
                </a:extLst>
              </a:tr>
            </a:tbl>
          </a:graphicData>
        </a:graphic>
      </p:graphicFrame>
      <p:sp>
        <p:nvSpPr>
          <p:cNvPr id="10" name="TextBox 9">
            <a:extLst>
              <a:ext uri="{FF2B5EF4-FFF2-40B4-BE49-F238E27FC236}">
                <a16:creationId xmlns:a16="http://schemas.microsoft.com/office/drawing/2014/main" id="{F709D946-9F28-4F7B-B18C-DAAF91B6E5BD}"/>
              </a:ext>
            </a:extLst>
          </p:cNvPr>
          <p:cNvSpPr txBox="1"/>
          <p:nvPr/>
        </p:nvSpPr>
        <p:spPr>
          <a:xfrm>
            <a:off x="1239160" y="1634664"/>
            <a:ext cx="1803955" cy="369332"/>
          </a:xfrm>
          <a:prstGeom prst="rect">
            <a:avLst/>
          </a:prstGeom>
          <a:noFill/>
        </p:spPr>
        <p:txBody>
          <a:bodyPr wrap="none" rtlCol="0">
            <a:spAutoFit/>
          </a:bodyPr>
          <a:lstStyle/>
          <a:p>
            <a:r>
              <a:rPr lang="en-IN" dirty="0"/>
              <a:t>Key Element = 37</a:t>
            </a:r>
          </a:p>
        </p:txBody>
      </p:sp>
      <p:sp>
        <p:nvSpPr>
          <p:cNvPr id="13" name="TextBox 12">
            <a:extLst>
              <a:ext uri="{FF2B5EF4-FFF2-40B4-BE49-F238E27FC236}">
                <a16:creationId xmlns:a16="http://schemas.microsoft.com/office/drawing/2014/main" id="{BBB92E02-04C6-4E36-855A-19AE81C3DB34}"/>
              </a:ext>
            </a:extLst>
          </p:cNvPr>
          <p:cNvSpPr txBox="1"/>
          <p:nvPr/>
        </p:nvSpPr>
        <p:spPr>
          <a:xfrm>
            <a:off x="677007" y="2759622"/>
            <a:ext cx="2411814" cy="369332"/>
          </a:xfrm>
          <a:prstGeom prst="rect">
            <a:avLst/>
          </a:prstGeom>
          <a:noFill/>
        </p:spPr>
        <p:txBody>
          <a:bodyPr wrap="none" rtlCol="0">
            <a:spAutoFit/>
          </a:bodyPr>
          <a:lstStyle/>
          <a:p>
            <a:r>
              <a:rPr lang="en-IN" b="1" dirty="0"/>
              <a:t>Step 2: (3rd Repetition)</a:t>
            </a:r>
          </a:p>
        </p:txBody>
      </p:sp>
      <p:sp>
        <p:nvSpPr>
          <p:cNvPr id="14" name="TextBox 13">
            <a:extLst>
              <a:ext uri="{FF2B5EF4-FFF2-40B4-BE49-F238E27FC236}">
                <a16:creationId xmlns:a16="http://schemas.microsoft.com/office/drawing/2014/main" id="{EE0C8D74-0CCE-444D-BFB5-0B53D1683214}"/>
              </a:ext>
            </a:extLst>
          </p:cNvPr>
          <p:cNvSpPr txBox="1"/>
          <p:nvPr/>
        </p:nvSpPr>
        <p:spPr>
          <a:xfrm>
            <a:off x="1029518" y="3111992"/>
            <a:ext cx="3505383" cy="369332"/>
          </a:xfrm>
          <a:prstGeom prst="rect">
            <a:avLst/>
          </a:prstGeom>
          <a:noFill/>
        </p:spPr>
        <p:txBody>
          <a:bodyPr wrap="none" rtlCol="0">
            <a:spAutoFit/>
          </a:bodyPr>
          <a:lstStyle/>
          <a:p>
            <a:r>
              <a:rPr lang="en-IN" dirty="0"/>
              <a:t>Calculate middle = ( Low + High) / 2</a:t>
            </a:r>
          </a:p>
        </p:txBody>
      </p:sp>
      <p:sp>
        <p:nvSpPr>
          <p:cNvPr id="15" name="Arrow: Right 14">
            <a:extLst>
              <a:ext uri="{FF2B5EF4-FFF2-40B4-BE49-F238E27FC236}">
                <a16:creationId xmlns:a16="http://schemas.microsoft.com/office/drawing/2014/main" id="{3D4C3B29-8356-4353-BA33-C894C79EE33D}"/>
              </a:ext>
            </a:extLst>
          </p:cNvPr>
          <p:cNvSpPr/>
          <p:nvPr/>
        </p:nvSpPr>
        <p:spPr>
          <a:xfrm rot="16200000">
            <a:off x="5165483" y="1487794"/>
            <a:ext cx="290147" cy="475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2D1E7FA4-A9EB-4A73-90FE-BE18A1467274}"/>
              </a:ext>
            </a:extLst>
          </p:cNvPr>
          <p:cNvSpPr txBox="1"/>
          <p:nvPr/>
        </p:nvSpPr>
        <p:spPr>
          <a:xfrm>
            <a:off x="5072811" y="1878862"/>
            <a:ext cx="488916" cy="307777"/>
          </a:xfrm>
          <a:prstGeom prst="rect">
            <a:avLst/>
          </a:prstGeom>
          <a:noFill/>
        </p:spPr>
        <p:txBody>
          <a:bodyPr wrap="none" rtlCol="0">
            <a:spAutoFit/>
          </a:bodyPr>
          <a:lstStyle/>
          <a:p>
            <a:r>
              <a:rPr lang="en-IN" sz="1400" b="1" dirty="0"/>
              <a:t>Low</a:t>
            </a:r>
            <a:endParaRPr lang="en-IN" b="1" dirty="0"/>
          </a:p>
        </p:txBody>
      </p:sp>
      <p:sp>
        <p:nvSpPr>
          <p:cNvPr id="18" name="TextBox 17">
            <a:extLst>
              <a:ext uri="{FF2B5EF4-FFF2-40B4-BE49-F238E27FC236}">
                <a16:creationId xmlns:a16="http://schemas.microsoft.com/office/drawing/2014/main" id="{5620F68A-772F-408C-A885-7AD375FF0BB1}"/>
              </a:ext>
            </a:extLst>
          </p:cNvPr>
          <p:cNvSpPr txBox="1"/>
          <p:nvPr/>
        </p:nvSpPr>
        <p:spPr>
          <a:xfrm>
            <a:off x="5886135" y="1869972"/>
            <a:ext cx="524503" cy="307777"/>
          </a:xfrm>
          <a:prstGeom prst="rect">
            <a:avLst/>
          </a:prstGeom>
          <a:noFill/>
        </p:spPr>
        <p:txBody>
          <a:bodyPr wrap="none" rtlCol="0">
            <a:spAutoFit/>
          </a:bodyPr>
          <a:lstStyle/>
          <a:p>
            <a:r>
              <a:rPr lang="en-IN" sz="1400" b="1" dirty="0"/>
              <a:t>High</a:t>
            </a:r>
            <a:endParaRPr lang="en-IN" sz="1600" b="1" dirty="0"/>
          </a:p>
        </p:txBody>
      </p:sp>
      <p:sp>
        <p:nvSpPr>
          <p:cNvPr id="19" name="TextBox 18">
            <a:extLst>
              <a:ext uri="{FF2B5EF4-FFF2-40B4-BE49-F238E27FC236}">
                <a16:creationId xmlns:a16="http://schemas.microsoft.com/office/drawing/2014/main" id="{A90E624F-A001-4DC6-8DBD-522EDB305F36}"/>
              </a:ext>
            </a:extLst>
          </p:cNvPr>
          <p:cNvSpPr txBox="1"/>
          <p:nvPr/>
        </p:nvSpPr>
        <p:spPr>
          <a:xfrm>
            <a:off x="3229504" y="852861"/>
            <a:ext cx="7702750" cy="307777"/>
          </a:xfrm>
          <a:prstGeom prst="rect">
            <a:avLst/>
          </a:prstGeom>
          <a:noFill/>
        </p:spPr>
        <p:txBody>
          <a:bodyPr wrap="none" rtlCol="0">
            <a:spAutoFit/>
          </a:bodyPr>
          <a:lstStyle/>
          <a:p>
            <a:r>
              <a:rPr lang="en-IN" sz="1400" b="1" dirty="0"/>
              <a:t>0 	1	 2	 3	 4	 5	 6	 7	 8</a:t>
            </a:r>
          </a:p>
        </p:txBody>
      </p:sp>
      <p:sp>
        <p:nvSpPr>
          <p:cNvPr id="20" name="TextBox 19">
            <a:extLst>
              <a:ext uri="{FF2B5EF4-FFF2-40B4-BE49-F238E27FC236}">
                <a16:creationId xmlns:a16="http://schemas.microsoft.com/office/drawing/2014/main" id="{E9806663-BB31-4E16-B5C9-D34ED12A8847}"/>
              </a:ext>
            </a:extLst>
          </p:cNvPr>
          <p:cNvSpPr txBox="1"/>
          <p:nvPr/>
        </p:nvSpPr>
        <p:spPr>
          <a:xfrm>
            <a:off x="2782209" y="3596054"/>
            <a:ext cx="1367682" cy="369332"/>
          </a:xfrm>
          <a:prstGeom prst="rect">
            <a:avLst/>
          </a:prstGeom>
          <a:noFill/>
        </p:spPr>
        <p:txBody>
          <a:bodyPr wrap="none" rtlCol="0">
            <a:spAutoFit/>
          </a:bodyPr>
          <a:lstStyle/>
          <a:p>
            <a:r>
              <a:rPr lang="en-IN" dirty="0"/>
              <a:t>= ( 2 + 3 ) / 2</a:t>
            </a:r>
          </a:p>
        </p:txBody>
      </p:sp>
      <p:sp>
        <p:nvSpPr>
          <p:cNvPr id="21" name="TextBox 20">
            <a:extLst>
              <a:ext uri="{FF2B5EF4-FFF2-40B4-BE49-F238E27FC236}">
                <a16:creationId xmlns:a16="http://schemas.microsoft.com/office/drawing/2014/main" id="{2539E55C-E54B-4EAB-B55C-50CEDB62C0A5}"/>
              </a:ext>
            </a:extLst>
          </p:cNvPr>
          <p:cNvSpPr txBox="1"/>
          <p:nvPr/>
        </p:nvSpPr>
        <p:spPr>
          <a:xfrm>
            <a:off x="4149891" y="3583428"/>
            <a:ext cx="914400" cy="369332"/>
          </a:xfrm>
          <a:prstGeom prst="rect">
            <a:avLst/>
          </a:prstGeom>
          <a:noFill/>
        </p:spPr>
        <p:txBody>
          <a:bodyPr wrap="square" rtlCol="0">
            <a:spAutoFit/>
          </a:bodyPr>
          <a:lstStyle/>
          <a:p>
            <a:r>
              <a:rPr lang="en-IN" dirty="0"/>
              <a:t>= 2.</a:t>
            </a:r>
          </a:p>
        </p:txBody>
      </p:sp>
      <p:sp>
        <p:nvSpPr>
          <p:cNvPr id="22" name="Arrow: Down 21">
            <a:extLst>
              <a:ext uri="{FF2B5EF4-FFF2-40B4-BE49-F238E27FC236}">
                <a16:creationId xmlns:a16="http://schemas.microsoft.com/office/drawing/2014/main" id="{BE7B9EDB-B4DA-4AFD-A3F9-DCE2CC00F81D}"/>
              </a:ext>
            </a:extLst>
          </p:cNvPr>
          <p:cNvSpPr/>
          <p:nvPr/>
        </p:nvSpPr>
        <p:spPr>
          <a:xfrm rot="13720524">
            <a:off x="4667604" y="1305893"/>
            <a:ext cx="139478" cy="8673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C50DE8F5-7BCD-4C5A-8E8B-B362F53F197D}"/>
              </a:ext>
            </a:extLst>
          </p:cNvPr>
          <p:cNvSpPr txBox="1"/>
          <p:nvPr/>
        </p:nvSpPr>
        <p:spPr>
          <a:xfrm>
            <a:off x="3988216" y="2012866"/>
            <a:ext cx="846707" cy="369332"/>
          </a:xfrm>
          <a:prstGeom prst="rect">
            <a:avLst/>
          </a:prstGeom>
          <a:noFill/>
        </p:spPr>
        <p:txBody>
          <a:bodyPr wrap="none" rtlCol="0">
            <a:spAutoFit/>
          </a:bodyPr>
          <a:lstStyle/>
          <a:p>
            <a:r>
              <a:rPr lang="en-IN" dirty="0"/>
              <a:t>Middle</a:t>
            </a:r>
          </a:p>
        </p:txBody>
      </p:sp>
      <p:sp>
        <p:nvSpPr>
          <p:cNvPr id="24" name="TextBox 23">
            <a:extLst>
              <a:ext uri="{FF2B5EF4-FFF2-40B4-BE49-F238E27FC236}">
                <a16:creationId xmlns:a16="http://schemas.microsoft.com/office/drawing/2014/main" id="{7C6FBE4A-FC4C-4CC4-8565-03A7D8E268A8}"/>
              </a:ext>
            </a:extLst>
          </p:cNvPr>
          <p:cNvSpPr txBox="1"/>
          <p:nvPr/>
        </p:nvSpPr>
        <p:spPr>
          <a:xfrm>
            <a:off x="949568" y="4334608"/>
            <a:ext cx="5037993" cy="1477328"/>
          </a:xfrm>
          <a:prstGeom prst="rect">
            <a:avLst/>
          </a:prstGeom>
          <a:noFill/>
        </p:spPr>
        <p:txBody>
          <a:bodyPr wrap="square" rtlCol="0">
            <a:spAutoFit/>
          </a:bodyPr>
          <a:lstStyle/>
          <a:p>
            <a:r>
              <a:rPr lang="en-IN" dirty="0"/>
              <a:t>if 37 == array[ middle ] </a:t>
            </a:r>
            <a:r>
              <a:rPr lang="en-IN" dirty="0">
                <a:sym typeface="Wingdings" panose="05000000000000000000" pitchFamily="2" charset="2"/>
              </a:rPr>
              <a:t> return middle</a:t>
            </a:r>
          </a:p>
          <a:p>
            <a:endParaRPr lang="en-IN" dirty="0">
              <a:sym typeface="Wingdings" panose="05000000000000000000" pitchFamily="2" charset="2"/>
            </a:endParaRPr>
          </a:p>
          <a:p>
            <a:r>
              <a:rPr lang="en-IN" dirty="0">
                <a:sym typeface="Wingdings" panose="05000000000000000000" pitchFamily="2" charset="2"/>
              </a:rPr>
              <a:t>Else if 37 &lt; array[ middle ]  high = middle – 1</a:t>
            </a:r>
          </a:p>
          <a:p>
            <a:endParaRPr lang="en-IN" dirty="0">
              <a:sym typeface="Wingdings" panose="05000000000000000000" pitchFamily="2" charset="2"/>
            </a:endParaRPr>
          </a:p>
          <a:p>
            <a:r>
              <a:rPr lang="en-IN" dirty="0">
                <a:sym typeface="Wingdings" panose="05000000000000000000" pitchFamily="2" charset="2"/>
              </a:rPr>
              <a:t>Else if 37 &gt; array[ middle ]  low = middle + 1</a:t>
            </a:r>
            <a:endParaRPr lang="en-IN" dirty="0"/>
          </a:p>
        </p:txBody>
      </p:sp>
      <p:sp>
        <p:nvSpPr>
          <p:cNvPr id="25" name="Arrow: Down 24">
            <a:extLst>
              <a:ext uri="{FF2B5EF4-FFF2-40B4-BE49-F238E27FC236}">
                <a16:creationId xmlns:a16="http://schemas.microsoft.com/office/drawing/2014/main" id="{F297DA29-7AEC-4C43-A856-9F5D5B34B947}"/>
              </a:ext>
            </a:extLst>
          </p:cNvPr>
          <p:cNvSpPr/>
          <p:nvPr/>
        </p:nvSpPr>
        <p:spPr>
          <a:xfrm rot="10800000">
            <a:off x="5879067" y="1602427"/>
            <a:ext cx="475491" cy="246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49BA03E-6474-4214-9035-B0CC0B441962}"/>
              </a:ext>
            </a:extLst>
          </p:cNvPr>
          <p:cNvSpPr txBox="1"/>
          <p:nvPr/>
        </p:nvSpPr>
        <p:spPr>
          <a:xfrm>
            <a:off x="677007" y="2197143"/>
            <a:ext cx="2060051" cy="369332"/>
          </a:xfrm>
          <a:prstGeom prst="rect">
            <a:avLst/>
          </a:prstGeom>
          <a:noFill/>
        </p:spPr>
        <p:txBody>
          <a:bodyPr wrap="none" rtlCol="0">
            <a:spAutoFit/>
          </a:bodyPr>
          <a:lstStyle/>
          <a:p>
            <a:r>
              <a:rPr lang="en-IN" dirty="0"/>
              <a:t>Repeat Step 2 Again</a:t>
            </a:r>
          </a:p>
        </p:txBody>
      </p:sp>
    </p:spTree>
    <p:extLst>
      <p:ext uri="{BB962C8B-B14F-4D97-AF65-F5344CB8AC3E}">
        <p14:creationId xmlns:p14="http://schemas.microsoft.com/office/powerpoint/2010/main" val="22335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3"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500" fill="hold"/>
                                        <p:tgtEl>
                                          <p:spTgt spid="21"/>
                                        </p:tgtEl>
                                        <p:attrNameLst>
                                          <p:attrName>ppt_x</p:attrName>
                                        </p:attrNameLst>
                                      </p:cBhvr>
                                      <p:tavLst>
                                        <p:tav tm="0">
                                          <p:val>
                                            <p:strVal val="1+#ppt_w/2"/>
                                          </p:val>
                                        </p:tav>
                                        <p:tav tm="100000">
                                          <p:val>
                                            <p:strVal val="#ppt_x"/>
                                          </p:val>
                                        </p:tav>
                                      </p:tavLst>
                                    </p:anim>
                                    <p:anim calcmode="lin" valueType="num">
                                      <p:cBhvr additive="base">
                                        <p:cTn id="51"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heel(1)">
                                      <p:cBhvr>
                                        <p:cTn id="56" dur="20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1000"/>
                                        <p:tgtEl>
                                          <p:spTgt spid="23"/>
                                        </p:tgtEl>
                                      </p:cBhvr>
                                    </p:animEffect>
                                    <p:anim calcmode="lin" valueType="num">
                                      <p:cBhvr>
                                        <p:cTn id="62" dur="1000" fill="hold"/>
                                        <p:tgtEl>
                                          <p:spTgt spid="23"/>
                                        </p:tgtEl>
                                        <p:attrNameLst>
                                          <p:attrName>ppt_x</p:attrName>
                                        </p:attrNameLst>
                                      </p:cBhvr>
                                      <p:tavLst>
                                        <p:tav tm="0">
                                          <p:val>
                                            <p:strVal val="#ppt_x"/>
                                          </p:val>
                                        </p:tav>
                                        <p:tav tm="100000">
                                          <p:val>
                                            <p:strVal val="#ppt_x"/>
                                          </p:val>
                                        </p:tav>
                                      </p:tavLst>
                                    </p:anim>
                                    <p:anim calcmode="lin" valueType="num">
                                      <p:cBhvr>
                                        <p:cTn id="6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4">
                                            <p:txEl>
                                              <p:pRg st="0" end="0"/>
                                            </p:txEl>
                                          </p:spTgt>
                                        </p:tgtEl>
                                        <p:attrNameLst>
                                          <p:attrName>style.visibility</p:attrName>
                                        </p:attrNameLst>
                                      </p:cBhvr>
                                      <p:to>
                                        <p:strVal val="visible"/>
                                      </p:to>
                                    </p:set>
                                    <p:animEffect transition="in" filter="fade">
                                      <p:cBhvr>
                                        <p:cTn id="68" dur="1000"/>
                                        <p:tgtEl>
                                          <p:spTgt spid="24">
                                            <p:txEl>
                                              <p:pRg st="0" end="0"/>
                                            </p:txEl>
                                          </p:spTgt>
                                        </p:tgtEl>
                                      </p:cBhvr>
                                    </p:animEffect>
                                    <p:anim calcmode="lin" valueType="num">
                                      <p:cBhvr>
                                        <p:cTn id="69"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70" dur="10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4">
                                            <p:txEl>
                                              <p:pRg st="2" end="2"/>
                                            </p:txEl>
                                          </p:spTgt>
                                        </p:tgtEl>
                                        <p:attrNameLst>
                                          <p:attrName>style.visibility</p:attrName>
                                        </p:attrNameLst>
                                      </p:cBhvr>
                                      <p:to>
                                        <p:strVal val="visible"/>
                                      </p:to>
                                    </p:set>
                                    <p:animEffect transition="in" filter="fade">
                                      <p:cBhvr>
                                        <p:cTn id="75" dur="1000"/>
                                        <p:tgtEl>
                                          <p:spTgt spid="24">
                                            <p:txEl>
                                              <p:pRg st="2" end="2"/>
                                            </p:txEl>
                                          </p:spTgt>
                                        </p:tgtEl>
                                      </p:cBhvr>
                                    </p:animEffect>
                                    <p:anim calcmode="lin" valueType="num">
                                      <p:cBhvr>
                                        <p:cTn id="76" dur="1000" fill="hold"/>
                                        <p:tgtEl>
                                          <p:spTgt spid="24">
                                            <p:txEl>
                                              <p:pRg st="2" end="2"/>
                                            </p:txEl>
                                          </p:spTgt>
                                        </p:tgtEl>
                                        <p:attrNameLst>
                                          <p:attrName>ppt_x</p:attrName>
                                        </p:attrNameLst>
                                      </p:cBhvr>
                                      <p:tavLst>
                                        <p:tav tm="0">
                                          <p:val>
                                            <p:strVal val="#ppt_x"/>
                                          </p:val>
                                        </p:tav>
                                        <p:tav tm="100000">
                                          <p:val>
                                            <p:strVal val="#ppt_x"/>
                                          </p:val>
                                        </p:tav>
                                      </p:tavLst>
                                    </p:anim>
                                    <p:anim calcmode="lin" valueType="num">
                                      <p:cBhvr>
                                        <p:cTn id="77" dur="1000" fill="hold"/>
                                        <p:tgtEl>
                                          <p:spTgt spid="2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24">
                                            <p:txEl>
                                              <p:pRg st="4" end="4"/>
                                            </p:txEl>
                                          </p:spTgt>
                                        </p:tgtEl>
                                        <p:attrNameLst>
                                          <p:attrName>style.visibility</p:attrName>
                                        </p:attrNameLst>
                                      </p:cBhvr>
                                      <p:to>
                                        <p:strVal val="visible"/>
                                      </p:to>
                                    </p:set>
                                    <p:animEffect transition="in" filter="fade">
                                      <p:cBhvr>
                                        <p:cTn id="82" dur="1000"/>
                                        <p:tgtEl>
                                          <p:spTgt spid="24">
                                            <p:txEl>
                                              <p:pRg st="4" end="4"/>
                                            </p:txEl>
                                          </p:spTgt>
                                        </p:tgtEl>
                                      </p:cBhvr>
                                    </p:animEffect>
                                    <p:anim calcmode="lin" valueType="num">
                                      <p:cBhvr>
                                        <p:cTn id="83" dur="1000" fill="hold"/>
                                        <p:tgtEl>
                                          <p:spTgt spid="24">
                                            <p:txEl>
                                              <p:pRg st="4" end="4"/>
                                            </p:txEl>
                                          </p:spTgt>
                                        </p:tgtEl>
                                        <p:attrNameLst>
                                          <p:attrName>ppt_x</p:attrName>
                                        </p:attrNameLst>
                                      </p:cBhvr>
                                      <p:tavLst>
                                        <p:tav tm="0">
                                          <p:val>
                                            <p:strVal val="#ppt_x"/>
                                          </p:val>
                                        </p:tav>
                                        <p:tav tm="100000">
                                          <p:val>
                                            <p:strVal val="#ppt_x"/>
                                          </p:val>
                                        </p:tav>
                                      </p:tavLst>
                                    </p:anim>
                                    <p:anim calcmode="lin" valueType="num">
                                      <p:cBhvr>
                                        <p:cTn id="84" dur="1000" fill="hold"/>
                                        <p:tgtEl>
                                          <p:spTgt spid="2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P spid="17" grpId="0"/>
      <p:bldP spid="18" grpId="0"/>
      <p:bldP spid="20" grpId="0"/>
      <p:bldP spid="21" grpId="0"/>
      <p:bldP spid="22" grpId="0" animBg="1"/>
      <p:bldP spid="23" grpId="0"/>
      <p:bldP spid="24" grpId="0" build="p"/>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9AA67B-D8D8-4E3F-B186-DC8EF6862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2" name="Table 1">
            <a:extLst>
              <a:ext uri="{FF2B5EF4-FFF2-40B4-BE49-F238E27FC236}">
                <a16:creationId xmlns:a16="http://schemas.microsoft.com/office/drawing/2014/main" id="{877124DD-687D-4973-87AE-83B482B1CBA1}"/>
              </a:ext>
            </a:extLst>
          </p:cNvPr>
          <p:cNvGraphicFramePr>
            <a:graphicFrameLocks noGrp="1"/>
          </p:cNvGraphicFramePr>
          <p:nvPr>
            <p:extLst>
              <p:ext uri="{D42A27DB-BD31-4B8C-83A1-F6EECF244321}">
                <p14:modId xmlns:p14="http://schemas.microsoft.com/office/powerpoint/2010/main" val="675317470"/>
              </p:ext>
            </p:extLst>
          </p:nvPr>
        </p:nvGraphicFramePr>
        <p:xfrm>
          <a:off x="3484684" y="1174994"/>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2070769750"/>
                    </a:ext>
                  </a:extLst>
                </a:gridCol>
                <a:gridCol w="903111">
                  <a:extLst>
                    <a:ext uri="{9D8B030D-6E8A-4147-A177-3AD203B41FA5}">
                      <a16:colId xmlns:a16="http://schemas.microsoft.com/office/drawing/2014/main" val="2409805322"/>
                    </a:ext>
                  </a:extLst>
                </a:gridCol>
                <a:gridCol w="903111">
                  <a:extLst>
                    <a:ext uri="{9D8B030D-6E8A-4147-A177-3AD203B41FA5}">
                      <a16:colId xmlns:a16="http://schemas.microsoft.com/office/drawing/2014/main" val="2896134585"/>
                    </a:ext>
                  </a:extLst>
                </a:gridCol>
                <a:gridCol w="903111">
                  <a:extLst>
                    <a:ext uri="{9D8B030D-6E8A-4147-A177-3AD203B41FA5}">
                      <a16:colId xmlns:a16="http://schemas.microsoft.com/office/drawing/2014/main" val="3000748708"/>
                    </a:ext>
                  </a:extLst>
                </a:gridCol>
                <a:gridCol w="903111">
                  <a:extLst>
                    <a:ext uri="{9D8B030D-6E8A-4147-A177-3AD203B41FA5}">
                      <a16:colId xmlns:a16="http://schemas.microsoft.com/office/drawing/2014/main" val="3620263039"/>
                    </a:ext>
                  </a:extLst>
                </a:gridCol>
                <a:gridCol w="903111">
                  <a:extLst>
                    <a:ext uri="{9D8B030D-6E8A-4147-A177-3AD203B41FA5}">
                      <a16:colId xmlns:a16="http://schemas.microsoft.com/office/drawing/2014/main" val="2792771987"/>
                    </a:ext>
                  </a:extLst>
                </a:gridCol>
                <a:gridCol w="903111">
                  <a:extLst>
                    <a:ext uri="{9D8B030D-6E8A-4147-A177-3AD203B41FA5}">
                      <a16:colId xmlns:a16="http://schemas.microsoft.com/office/drawing/2014/main" val="1340516155"/>
                    </a:ext>
                  </a:extLst>
                </a:gridCol>
                <a:gridCol w="903111">
                  <a:extLst>
                    <a:ext uri="{9D8B030D-6E8A-4147-A177-3AD203B41FA5}">
                      <a16:colId xmlns:a16="http://schemas.microsoft.com/office/drawing/2014/main" val="2366340396"/>
                    </a:ext>
                  </a:extLst>
                </a:gridCol>
                <a:gridCol w="903111">
                  <a:extLst>
                    <a:ext uri="{9D8B030D-6E8A-4147-A177-3AD203B41FA5}">
                      <a16:colId xmlns:a16="http://schemas.microsoft.com/office/drawing/2014/main" val="2730276396"/>
                    </a:ext>
                  </a:extLst>
                </a:gridCol>
              </a:tblGrid>
              <a:tr h="370840">
                <a:tc>
                  <a:txBody>
                    <a:bodyPr/>
                    <a:lstStyle/>
                    <a:p>
                      <a:r>
                        <a:rPr lang="en-IN" dirty="0"/>
                        <a:t>   20</a:t>
                      </a:r>
                    </a:p>
                  </a:txBody>
                  <a:tcPr>
                    <a:solidFill>
                      <a:schemeClr val="bg2">
                        <a:lumMod val="75000"/>
                      </a:schemeClr>
                    </a:solidFill>
                  </a:tcPr>
                </a:tc>
                <a:tc>
                  <a:txBody>
                    <a:bodyPr/>
                    <a:lstStyle/>
                    <a:p>
                      <a:r>
                        <a:rPr lang="en-IN" dirty="0"/>
                        <a:t>    35</a:t>
                      </a:r>
                    </a:p>
                  </a:txBody>
                  <a:tcPr>
                    <a:solidFill>
                      <a:schemeClr val="bg2">
                        <a:lumMod val="75000"/>
                      </a:schemeClr>
                    </a:solidFill>
                  </a:tcPr>
                </a:tc>
                <a:tc>
                  <a:txBody>
                    <a:bodyPr/>
                    <a:lstStyle/>
                    <a:p>
                      <a:r>
                        <a:rPr lang="en-IN" dirty="0"/>
                        <a:t>    37</a:t>
                      </a:r>
                    </a:p>
                  </a:txBody>
                  <a:tcPr/>
                </a:tc>
                <a:tc>
                  <a:txBody>
                    <a:bodyPr/>
                    <a:lstStyle/>
                    <a:p>
                      <a:r>
                        <a:rPr lang="en-IN" dirty="0"/>
                        <a:t>     40</a:t>
                      </a:r>
                    </a:p>
                  </a:txBody>
                  <a:tcPr>
                    <a:solidFill>
                      <a:schemeClr val="bg2">
                        <a:lumMod val="75000"/>
                      </a:schemeClr>
                    </a:solidFill>
                  </a:tcPr>
                </a:tc>
                <a:tc>
                  <a:txBody>
                    <a:bodyPr/>
                    <a:lstStyle/>
                    <a:p>
                      <a:r>
                        <a:rPr lang="en-IN" dirty="0"/>
                        <a:t>    45 </a:t>
                      </a:r>
                    </a:p>
                  </a:txBody>
                  <a:tcPr>
                    <a:solidFill>
                      <a:schemeClr val="bg2">
                        <a:lumMod val="75000"/>
                      </a:schemeClr>
                    </a:solidFill>
                  </a:tcPr>
                </a:tc>
                <a:tc>
                  <a:txBody>
                    <a:bodyPr/>
                    <a:lstStyle/>
                    <a:p>
                      <a:r>
                        <a:rPr lang="en-IN" dirty="0"/>
                        <a:t>    50  </a:t>
                      </a:r>
                    </a:p>
                  </a:txBody>
                  <a:tcPr>
                    <a:solidFill>
                      <a:schemeClr val="bg2">
                        <a:lumMod val="75000"/>
                      </a:schemeClr>
                    </a:solidFill>
                  </a:tcPr>
                </a:tc>
                <a:tc>
                  <a:txBody>
                    <a:bodyPr/>
                    <a:lstStyle/>
                    <a:p>
                      <a:r>
                        <a:rPr lang="en-IN" dirty="0"/>
                        <a:t>    51</a:t>
                      </a:r>
                    </a:p>
                  </a:txBody>
                  <a:tcPr>
                    <a:solidFill>
                      <a:schemeClr val="bg2">
                        <a:lumMod val="75000"/>
                      </a:schemeClr>
                    </a:solidFill>
                  </a:tcPr>
                </a:tc>
                <a:tc>
                  <a:txBody>
                    <a:bodyPr/>
                    <a:lstStyle/>
                    <a:p>
                      <a:r>
                        <a:rPr lang="en-IN" dirty="0"/>
                        <a:t>    55</a:t>
                      </a:r>
                    </a:p>
                  </a:txBody>
                  <a:tcPr>
                    <a:solidFill>
                      <a:schemeClr val="bg2">
                        <a:lumMod val="75000"/>
                      </a:schemeClr>
                    </a:solidFill>
                  </a:tcPr>
                </a:tc>
                <a:tc>
                  <a:txBody>
                    <a:bodyPr/>
                    <a:lstStyle/>
                    <a:p>
                      <a:r>
                        <a:rPr lang="en-IN" dirty="0"/>
                        <a:t>   67</a:t>
                      </a:r>
                    </a:p>
                  </a:txBody>
                  <a:tcPr>
                    <a:solidFill>
                      <a:schemeClr val="bg2">
                        <a:lumMod val="75000"/>
                      </a:schemeClr>
                    </a:solidFill>
                  </a:tcPr>
                </a:tc>
                <a:extLst>
                  <a:ext uri="{0D108BD9-81ED-4DB2-BD59-A6C34878D82A}">
                    <a16:rowId xmlns:a16="http://schemas.microsoft.com/office/drawing/2014/main" val="945382658"/>
                  </a:ext>
                </a:extLst>
              </a:tr>
            </a:tbl>
          </a:graphicData>
        </a:graphic>
      </p:graphicFrame>
      <p:sp>
        <p:nvSpPr>
          <p:cNvPr id="4" name="TextBox 3">
            <a:extLst>
              <a:ext uri="{FF2B5EF4-FFF2-40B4-BE49-F238E27FC236}">
                <a16:creationId xmlns:a16="http://schemas.microsoft.com/office/drawing/2014/main" id="{C59F31E0-8E66-4CEC-9DD9-8D5C7717D7AE}"/>
              </a:ext>
            </a:extLst>
          </p:cNvPr>
          <p:cNvSpPr txBox="1"/>
          <p:nvPr/>
        </p:nvSpPr>
        <p:spPr>
          <a:xfrm>
            <a:off x="4264267" y="287905"/>
            <a:ext cx="4563209" cy="584775"/>
          </a:xfrm>
          <a:prstGeom prst="rect">
            <a:avLst/>
          </a:prstGeom>
          <a:noFill/>
        </p:spPr>
        <p:txBody>
          <a:bodyPr wrap="square" rtlCol="0">
            <a:spAutoFit/>
          </a:bodyPr>
          <a:lstStyle/>
          <a:p>
            <a:r>
              <a:rPr lang="en-IN" sz="3200" dirty="0">
                <a:latin typeface="Algerian" panose="04020705040A02060702" pitchFamily="82" charset="0"/>
              </a:rPr>
              <a:t>Pictorial  Format</a:t>
            </a:r>
          </a:p>
        </p:txBody>
      </p:sp>
      <p:sp>
        <p:nvSpPr>
          <p:cNvPr id="3" name="Arrow: Down 2">
            <a:extLst>
              <a:ext uri="{FF2B5EF4-FFF2-40B4-BE49-F238E27FC236}">
                <a16:creationId xmlns:a16="http://schemas.microsoft.com/office/drawing/2014/main" id="{AB1CFA4A-ABCA-4783-B1BF-C3FF8C6B0523}"/>
              </a:ext>
            </a:extLst>
          </p:cNvPr>
          <p:cNvSpPr/>
          <p:nvPr/>
        </p:nvSpPr>
        <p:spPr>
          <a:xfrm rot="10800000">
            <a:off x="5697414" y="1652954"/>
            <a:ext cx="184639" cy="92319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54E894B-7ECC-46C1-973B-EC525F586DC8}"/>
              </a:ext>
            </a:extLst>
          </p:cNvPr>
          <p:cNvSpPr txBox="1"/>
          <p:nvPr/>
        </p:nvSpPr>
        <p:spPr>
          <a:xfrm>
            <a:off x="5458699" y="2644275"/>
            <a:ext cx="846707" cy="369332"/>
          </a:xfrm>
          <a:prstGeom prst="rect">
            <a:avLst/>
          </a:prstGeom>
          <a:noFill/>
        </p:spPr>
        <p:txBody>
          <a:bodyPr wrap="none" rtlCol="0">
            <a:spAutoFit/>
          </a:bodyPr>
          <a:lstStyle/>
          <a:p>
            <a:r>
              <a:rPr lang="en-IN" dirty="0"/>
              <a:t>Middle</a:t>
            </a:r>
          </a:p>
        </p:txBody>
      </p:sp>
      <p:sp>
        <p:nvSpPr>
          <p:cNvPr id="6" name="TextBox 5">
            <a:extLst>
              <a:ext uri="{FF2B5EF4-FFF2-40B4-BE49-F238E27FC236}">
                <a16:creationId xmlns:a16="http://schemas.microsoft.com/office/drawing/2014/main" id="{1FF91AE6-4A6B-4178-A2D6-5A4CFE05F187}"/>
              </a:ext>
            </a:extLst>
          </p:cNvPr>
          <p:cNvSpPr txBox="1"/>
          <p:nvPr/>
        </p:nvSpPr>
        <p:spPr>
          <a:xfrm>
            <a:off x="905608" y="3991708"/>
            <a:ext cx="3972691" cy="369332"/>
          </a:xfrm>
          <a:prstGeom prst="rect">
            <a:avLst/>
          </a:prstGeom>
          <a:noFill/>
        </p:spPr>
        <p:txBody>
          <a:bodyPr wrap="none" rtlCol="0">
            <a:spAutoFit/>
          </a:bodyPr>
          <a:lstStyle/>
          <a:p>
            <a:pPr marL="285750" indent="-285750">
              <a:buFont typeface="Arial" panose="020B0604020202020204" pitchFamily="34" charset="0"/>
              <a:buChar char="•"/>
            </a:pPr>
            <a:r>
              <a:rPr lang="en-IN" dirty="0"/>
              <a:t>If Not fount </a:t>
            </a:r>
            <a:r>
              <a:rPr lang="en-IN" dirty="0">
                <a:sym typeface="Wingdings" panose="05000000000000000000" pitchFamily="2" charset="2"/>
              </a:rPr>
              <a:t> stop when low &gt; high.</a:t>
            </a:r>
            <a:endParaRPr lang="en-IN" dirty="0"/>
          </a:p>
        </p:txBody>
      </p:sp>
    </p:spTree>
    <p:extLst>
      <p:ext uri="{BB962C8B-B14F-4D97-AF65-F5344CB8AC3E}">
        <p14:creationId xmlns:p14="http://schemas.microsoft.com/office/powerpoint/2010/main" val="3391938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9AA67B-D8D8-4E3F-B186-DC8EF6862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B5709B7A-3500-468A-8F94-CEAA6FEEB7D3}"/>
              </a:ext>
            </a:extLst>
          </p:cNvPr>
          <p:cNvSpPr txBox="1"/>
          <p:nvPr/>
        </p:nvSpPr>
        <p:spPr>
          <a:xfrm>
            <a:off x="4352192" y="307731"/>
            <a:ext cx="4315605" cy="523220"/>
          </a:xfrm>
          <a:prstGeom prst="rect">
            <a:avLst/>
          </a:prstGeom>
          <a:noFill/>
        </p:spPr>
        <p:txBody>
          <a:bodyPr wrap="none" rtlCol="0">
            <a:spAutoFit/>
          </a:bodyPr>
          <a:lstStyle/>
          <a:p>
            <a:r>
              <a:rPr lang="en-IN" sz="2800" dirty="0">
                <a:latin typeface="Algerian" panose="04020705040A02060702" pitchFamily="82" charset="0"/>
              </a:rPr>
              <a:t>Code   Representation</a:t>
            </a:r>
          </a:p>
        </p:txBody>
      </p:sp>
      <p:graphicFrame>
        <p:nvGraphicFramePr>
          <p:cNvPr id="3" name="Table 2">
            <a:extLst>
              <a:ext uri="{FF2B5EF4-FFF2-40B4-BE49-F238E27FC236}">
                <a16:creationId xmlns:a16="http://schemas.microsoft.com/office/drawing/2014/main" id="{BF14A7EF-E414-4E8F-8EFC-4DE64B26601F}"/>
              </a:ext>
            </a:extLst>
          </p:cNvPr>
          <p:cNvGraphicFramePr>
            <a:graphicFrameLocks noGrp="1"/>
          </p:cNvGraphicFramePr>
          <p:nvPr>
            <p:extLst>
              <p:ext uri="{D42A27DB-BD31-4B8C-83A1-F6EECF244321}">
                <p14:modId xmlns:p14="http://schemas.microsoft.com/office/powerpoint/2010/main" val="1121446001"/>
              </p:ext>
            </p:extLst>
          </p:nvPr>
        </p:nvGraphicFramePr>
        <p:xfrm>
          <a:off x="5750169" y="875069"/>
          <a:ext cx="6214743" cy="452726"/>
        </p:xfrm>
        <a:graphic>
          <a:graphicData uri="http://schemas.openxmlformats.org/drawingml/2006/table">
            <a:tbl>
              <a:tblPr firstRow="1" bandRow="1">
                <a:tableStyleId>{5940675A-B579-460E-94D1-54222C63F5DA}</a:tableStyleId>
              </a:tblPr>
              <a:tblGrid>
                <a:gridCol w="690527">
                  <a:extLst>
                    <a:ext uri="{9D8B030D-6E8A-4147-A177-3AD203B41FA5}">
                      <a16:colId xmlns:a16="http://schemas.microsoft.com/office/drawing/2014/main" val="877216498"/>
                    </a:ext>
                  </a:extLst>
                </a:gridCol>
                <a:gridCol w="690527">
                  <a:extLst>
                    <a:ext uri="{9D8B030D-6E8A-4147-A177-3AD203B41FA5}">
                      <a16:colId xmlns:a16="http://schemas.microsoft.com/office/drawing/2014/main" val="2248181964"/>
                    </a:ext>
                  </a:extLst>
                </a:gridCol>
                <a:gridCol w="690527">
                  <a:extLst>
                    <a:ext uri="{9D8B030D-6E8A-4147-A177-3AD203B41FA5}">
                      <a16:colId xmlns:a16="http://schemas.microsoft.com/office/drawing/2014/main" val="822563915"/>
                    </a:ext>
                  </a:extLst>
                </a:gridCol>
                <a:gridCol w="690527">
                  <a:extLst>
                    <a:ext uri="{9D8B030D-6E8A-4147-A177-3AD203B41FA5}">
                      <a16:colId xmlns:a16="http://schemas.microsoft.com/office/drawing/2014/main" val="2671539066"/>
                    </a:ext>
                  </a:extLst>
                </a:gridCol>
                <a:gridCol w="690527">
                  <a:extLst>
                    <a:ext uri="{9D8B030D-6E8A-4147-A177-3AD203B41FA5}">
                      <a16:colId xmlns:a16="http://schemas.microsoft.com/office/drawing/2014/main" val="2192577639"/>
                    </a:ext>
                  </a:extLst>
                </a:gridCol>
                <a:gridCol w="690527">
                  <a:extLst>
                    <a:ext uri="{9D8B030D-6E8A-4147-A177-3AD203B41FA5}">
                      <a16:colId xmlns:a16="http://schemas.microsoft.com/office/drawing/2014/main" val="3029804803"/>
                    </a:ext>
                  </a:extLst>
                </a:gridCol>
                <a:gridCol w="690527">
                  <a:extLst>
                    <a:ext uri="{9D8B030D-6E8A-4147-A177-3AD203B41FA5}">
                      <a16:colId xmlns:a16="http://schemas.microsoft.com/office/drawing/2014/main" val="3396414803"/>
                    </a:ext>
                  </a:extLst>
                </a:gridCol>
                <a:gridCol w="690527">
                  <a:extLst>
                    <a:ext uri="{9D8B030D-6E8A-4147-A177-3AD203B41FA5}">
                      <a16:colId xmlns:a16="http://schemas.microsoft.com/office/drawing/2014/main" val="925490814"/>
                    </a:ext>
                  </a:extLst>
                </a:gridCol>
                <a:gridCol w="690527">
                  <a:extLst>
                    <a:ext uri="{9D8B030D-6E8A-4147-A177-3AD203B41FA5}">
                      <a16:colId xmlns:a16="http://schemas.microsoft.com/office/drawing/2014/main" val="1243941001"/>
                    </a:ext>
                  </a:extLst>
                </a:gridCol>
              </a:tblGrid>
              <a:tr h="452726">
                <a:tc>
                  <a:txBody>
                    <a:bodyPr/>
                    <a:lstStyle/>
                    <a:p>
                      <a:r>
                        <a:rPr lang="en-IN" sz="1800" dirty="0"/>
                        <a:t>   20</a:t>
                      </a:r>
                    </a:p>
                  </a:txBody>
                  <a:tcPr/>
                </a:tc>
                <a:tc>
                  <a:txBody>
                    <a:bodyPr/>
                    <a:lstStyle/>
                    <a:p>
                      <a:r>
                        <a:rPr lang="en-IN" sz="1800" dirty="0"/>
                        <a:t>    35</a:t>
                      </a:r>
                    </a:p>
                  </a:txBody>
                  <a:tcPr/>
                </a:tc>
                <a:tc>
                  <a:txBody>
                    <a:bodyPr/>
                    <a:lstStyle/>
                    <a:p>
                      <a:r>
                        <a:rPr lang="en-IN" sz="1800" dirty="0"/>
                        <a:t>    37</a:t>
                      </a:r>
                    </a:p>
                  </a:txBody>
                  <a:tcPr/>
                </a:tc>
                <a:tc>
                  <a:txBody>
                    <a:bodyPr/>
                    <a:lstStyle/>
                    <a:p>
                      <a:r>
                        <a:rPr lang="en-IN" sz="1800" dirty="0"/>
                        <a:t>     40</a:t>
                      </a:r>
                    </a:p>
                  </a:txBody>
                  <a:tcPr/>
                </a:tc>
                <a:tc>
                  <a:txBody>
                    <a:bodyPr/>
                    <a:lstStyle/>
                    <a:p>
                      <a:r>
                        <a:rPr lang="en-IN" sz="1800" dirty="0"/>
                        <a:t>    45 </a:t>
                      </a:r>
                    </a:p>
                  </a:txBody>
                  <a:tcPr/>
                </a:tc>
                <a:tc>
                  <a:txBody>
                    <a:bodyPr/>
                    <a:lstStyle/>
                    <a:p>
                      <a:r>
                        <a:rPr lang="en-IN" sz="1800" dirty="0"/>
                        <a:t>    50  </a:t>
                      </a:r>
                    </a:p>
                  </a:txBody>
                  <a:tcPr/>
                </a:tc>
                <a:tc>
                  <a:txBody>
                    <a:bodyPr/>
                    <a:lstStyle/>
                    <a:p>
                      <a:r>
                        <a:rPr lang="en-IN" sz="1800" dirty="0"/>
                        <a:t>    51</a:t>
                      </a:r>
                    </a:p>
                  </a:txBody>
                  <a:tcPr/>
                </a:tc>
                <a:tc>
                  <a:txBody>
                    <a:bodyPr/>
                    <a:lstStyle/>
                    <a:p>
                      <a:r>
                        <a:rPr lang="en-IN" sz="1800" dirty="0"/>
                        <a:t>    55</a:t>
                      </a:r>
                    </a:p>
                  </a:txBody>
                  <a:tcPr/>
                </a:tc>
                <a:tc>
                  <a:txBody>
                    <a:bodyPr/>
                    <a:lstStyle/>
                    <a:p>
                      <a:r>
                        <a:rPr lang="en-IN" sz="1800" dirty="0"/>
                        <a:t>   67</a:t>
                      </a:r>
                    </a:p>
                  </a:txBody>
                  <a:tcPr/>
                </a:tc>
                <a:extLst>
                  <a:ext uri="{0D108BD9-81ED-4DB2-BD59-A6C34878D82A}">
                    <a16:rowId xmlns:a16="http://schemas.microsoft.com/office/drawing/2014/main" val="356264618"/>
                  </a:ext>
                </a:extLst>
              </a:tr>
            </a:tbl>
          </a:graphicData>
        </a:graphic>
      </p:graphicFrame>
      <p:sp>
        <p:nvSpPr>
          <p:cNvPr id="4" name="TextBox 3">
            <a:extLst>
              <a:ext uri="{FF2B5EF4-FFF2-40B4-BE49-F238E27FC236}">
                <a16:creationId xmlns:a16="http://schemas.microsoft.com/office/drawing/2014/main" id="{2DFD260D-02C2-47E5-915F-13285DDB6C30}"/>
              </a:ext>
            </a:extLst>
          </p:cNvPr>
          <p:cNvSpPr txBox="1"/>
          <p:nvPr/>
        </p:nvSpPr>
        <p:spPr>
          <a:xfrm>
            <a:off x="527539" y="1129761"/>
            <a:ext cx="6392007" cy="923330"/>
          </a:xfrm>
          <a:prstGeom prst="rect">
            <a:avLst/>
          </a:prstGeom>
          <a:noFill/>
        </p:spPr>
        <p:txBody>
          <a:bodyPr wrap="square" rtlCol="0">
            <a:spAutoFit/>
          </a:bodyPr>
          <a:lstStyle/>
          <a:p>
            <a:r>
              <a:rPr lang="en-IN" dirty="0"/>
              <a:t>int flag = 0, key, mid, index = 0 ;</a:t>
            </a:r>
          </a:p>
          <a:p>
            <a:r>
              <a:rPr lang="en-IN" dirty="0"/>
              <a:t>int[ ]  a  = new int[ ] { 20 , 35 , 37 , 40 , 45 , 50 , 51 , 55 , 67 } ;</a:t>
            </a:r>
          </a:p>
          <a:p>
            <a:r>
              <a:rPr lang="en-IN" dirty="0"/>
              <a:t>Int low = 0, high = 8 ;</a:t>
            </a:r>
          </a:p>
        </p:txBody>
      </p:sp>
      <p:sp>
        <p:nvSpPr>
          <p:cNvPr id="5" name="TextBox 4">
            <a:extLst>
              <a:ext uri="{FF2B5EF4-FFF2-40B4-BE49-F238E27FC236}">
                <a16:creationId xmlns:a16="http://schemas.microsoft.com/office/drawing/2014/main" id="{052A670C-059F-4442-8B6E-9FEF5BF0894F}"/>
              </a:ext>
            </a:extLst>
          </p:cNvPr>
          <p:cNvSpPr txBox="1"/>
          <p:nvPr/>
        </p:nvSpPr>
        <p:spPr>
          <a:xfrm>
            <a:off x="413239" y="1960712"/>
            <a:ext cx="4490781" cy="369332"/>
          </a:xfrm>
          <a:prstGeom prst="rect">
            <a:avLst/>
          </a:prstGeom>
          <a:noFill/>
        </p:spPr>
        <p:txBody>
          <a:bodyPr wrap="none" rtlCol="0">
            <a:spAutoFit/>
          </a:bodyPr>
          <a:lstStyle/>
          <a:p>
            <a:r>
              <a:rPr lang="en-IN" dirty="0"/>
              <a:t>Key = Convert.ToInt32( Console . </a:t>
            </a:r>
            <a:r>
              <a:rPr lang="en-IN" dirty="0" err="1"/>
              <a:t>ReadLine</a:t>
            </a:r>
            <a:r>
              <a:rPr lang="en-IN" dirty="0"/>
              <a:t>( ) );</a:t>
            </a:r>
          </a:p>
        </p:txBody>
      </p:sp>
      <p:sp>
        <p:nvSpPr>
          <p:cNvPr id="6" name="TextBox 5">
            <a:extLst>
              <a:ext uri="{FF2B5EF4-FFF2-40B4-BE49-F238E27FC236}">
                <a16:creationId xmlns:a16="http://schemas.microsoft.com/office/drawing/2014/main" id="{B9CCF2A9-A50E-4424-8A94-4FAEB2E02766}"/>
              </a:ext>
            </a:extLst>
          </p:cNvPr>
          <p:cNvSpPr txBox="1"/>
          <p:nvPr/>
        </p:nvSpPr>
        <p:spPr>
          <a:xfrm>
            <a:off x="413239" y="2444096"/>
            <a:ext cx="1998368" cy="3970318"/>
          </a:xfrm>
          <a:prstGeom prst="rect">
            <a:avLst/>
          </a:prstGeom>
          <a:noFill/>
        </p:spPr>
        <p:txBody>
          <a:bodyPr wrap="none" rtlCol="0">
            <a:spAutoFit/>
          </a:bodyPr>
          <a:lstStyle/>
          <a:p>
            <a:r>
              <a:rPr lang="en-IN" dirty="0"/>
              <a:t>While ( low &lt; high )</a:t>
            </a:r>
          </a:p>
          <a:p>
            <a:r>
              <a:rPr lang="en-IN" dirty="0"/>
              <a: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a:t>
            </a:r>
          </a:p>
        </p:txBody>
      </p:sp>
      <p:sp>
        <p:nvSpPr>
          <p:cNvPr id="8" name="TextBox 7">
            <a:extLst>
              <a:ext uri="{FF2B5EF4-FFF2-40B4-BE49-F238E27FC236}">
                <a16:creationId xmlns:a16="http://schemas.microsoft.com/office/drawing/2014/main" id="{62636E24-D7B7-4493-8DE2-06C0C81ED81A}"/>
              </a:ext>
            </a:extLst>
          </p:cNvPr>
          <p:cNvSpPr txBox="1"/>
          <p:nvPr/>
        </p:nvSpPr>
        <p:spPr>
          <a:xfrm>
            <a:off x="703385" y="3059723"/>
            <a:ext cx="2352632" cy="1754326"/>
          </a:xfrm>
          <a:prstGeom prst="rect">
            <a:avLst/>
          </a:prstGeom>
          <a:noFill/>
        </p:spPr>
        <p:txBody>
          <a:bodyPr wrap="none" rtlCol="0">
            <a:spAutoFit/>
          </a:bodyPr>
          <a:lstStyle/>
          <a:p>
            <a:r>
              <a:rPr lang="en-IN" dirty="0"/>
              <a:t>mid = ( low + high) / 2 ;</a:t>
            </a:r>
          </a:p>
          <a:p>
            <a:r>
              <a:rPr lang="en-IN" dirty="0"/>
              <a:t>if ( key == a[ mid ] )</a:t>
            </a:r>
          </a:p>
          <a:p>
            <a:r>
              <a:rPr lang="en-IN" dirty="0"/>
              <a:t>{</a:t>
            </a:r>
          </a:p>
          <a:p>
            <a:endParaRPr lang="en-IN" dirty="0"/>
          </a:p>
          <a:p>
            <a:endParaRPr lang="en-IN" dirty="0"/>
          </a:p>
          <a:p>
            <a:r>
              <a:rPr lang="en-IN" dirty="0"/>
              <a:t>}</a:t>
            </a:r>
          </a:p>
        </p:txBody>
      </p:sp>
      <p:sp>
        <p:nvSpPr>
          <p:cNvPr id="9" name="TextBox 8">
            <a:extLst>
              <a:ext uri="{FF2B5EF4-FFF2-40B4-BE49-F238E27FC236}">
                <a16:creationId xmlns:a16="http://schemas.microsoft.com/office/drawing/2014/main" id="{9BC11476-E2B6-4CF5-A2A0-19A767AF66A1}"/>
              </a:ext>
            </a:extLst>
          </p:cNvPr>
          <p:cNvSpPr txBox="1"/>
          <p:nvPr/>
        </p:nvSpPr>
        <p:spPr>
          <a:xfrm>
            <a:off x="952528" y="3778625"/>
            <a:ext cx="1078052" cy="738664"/>
          </a:xfrm>
          <a:prstGeom prst="rect">
            <a:avLst/>
          </a:prstGeom>
          <a:noFill/>
        </p:spPr>
        <p:txBody>
          <a:bodyPr wrap="none" rtlCol="0">
            <a:spAutoFit/>
          </a:bodyPr>
          <a:lstStyle/>
          <a:p>
            <a:r>
              <a:rPr lang="en-IN" sz="1400" dirty="0"/>
              <a:t>Flag = 1;</a:t>
            </a:r>
          </a:p>
          <a:p>
            <a:r>
              <a:rPr lang="en-IN" sz="1400" dirty="0"/>
              <a:t>index = mid;</a:t>
            </a:r>
          </a:p>
          <a:p>
            <a:r>
              <a:rPr lang="en-IN" sz="1400" dirty="0"/>
              <a:t>break;</a:t>
            </a:r>
          </a:p>
        </p:txBody>
      </p:sp>
      <p:sp>
        <p:nvSpPr>
          <p:cNvPr id="10" name="TextBox 9">
            <a:extLst>
              <a:ext uri="{FF2B5EF4-FFF2-40B4-BE49-F238E27FC236}">
                <a16:creationId xmlns:a16="http://schemas.microsoft.com/office/drawing/2014/main" id="{6066CA54-8AE4-4F07-B556-9E6D92B30454}"/>
              </a:ext>
            </a:extLst>
          </p:cNvPr>
          <p:cNvSpPr txBox="1"/>
          <p:nvPr/>
        </p:nvSpPr>
        <p:spPr>
          <a:xfrm>
            <a:off x="826477" y="4814049"/>
            <a:ext cx="2286908" cy="369332"/>
          </a:xfrm>
          <a:prstGeom prst="rect">
            <a:avLst/>
          </a:prstGeom>
          <a:noFill/>
        </p:spPr>
        <p:txBody>
          <a:bodyPr wrap="none" rtlCol="0">
            <a:spAutoFit/>
          </a:bodyPr>
          <a:lstStyle/>
          <a:p>
            <a:r>
              <a:rPr lang="en-IN" dirty="0"/>
              <a:t>else if ( key &lt; a[ mid ])</a:t>
            </a:r>
          </a:p>
        </p:txBody>
      </p:sp>
      <p:sp>
        <p:nvSpPr>
          <p:cNvPr id="11" name="TextBox 10">
            <a:extLst>
              <a:ext uri="{FF2B5EF4-FFF2-40B4-BE49-F238E27FC236}">
                <a16:creationId xmlns:a16="http://schemas.microsoft.com/office/drawing/2014/main" id="{4E438E33-951E-4B7A-ADBA-DE82CB99C433}"/>
              </a:ext>
            </a:extLst>
          </p:cNvPr>
          <p:cNvSpPr txBox="1"/>
          <p:nvPr/>
        </p:nvSpPr>
        <p:spPr>
          <a:xfrm>
            <a:off x="1412423" y="5051525"/>
            <a:ext cx="1624163" cy="369332"/>
          </a:xfrm>
          <a:prstGeom prst="rect">
            <a:avLst/>
          </a:prstGeom>
          <a:noFill/>
        </p:spPr>
        <p:txBody>
          <a:bodyPr wrap="none" rtlCol="0">
            <a:spAutoFit/>
          </a:bodyPr>
          <a:lstStyle/>
          <a:p>
            <a:r>
              <a:rPr lang="en-IN" dirty="0"/>
              <a:t>high = mid + 1 ;</a:t>
            </a:r>
          </a:p>
        </p:txBody>
      </p:sp>
      <p:sp>
        <p:nvSpPr>
          <p:cNvPr id="12" name="TextBox 11">
            <a:extLst>
              <a:ext uri="{FF2B5EF4-FFF2-40B4-BE49-F238E27FC236}">
                <a16:creationId xmlns:a16="http://schemas.microsoft.com/office/drawing/2014/main" id="{A7E1D986-E003-415C-A9DD-A2AFCBB5A4FC}"/>
              </a:ext>
            </a:extLst>
          </p:cNvPr>
          <p:cNvSpPr txBox="1"/>
          <p:nvPr/>
        </p:nvSpPr>
        <p:spPr>
          <a:xfrm>
            <a:off x="826477" y="5457984"/>
            <a:ext cx="558166" cy="369332"/>
          </a:xfrm>
          <a:prstGeom prst="rect">
            <a:avLst/>
          </a:prstGeom>
          <a:noFill/>
        </p:spPr>
        <p:txBody>
          <a:bodyPr wrap="none" rtlCol="0">
            <a:spAutoFit/>
          </a:bodyPr>
          <a:lstStyle/>
          <a:p>
            <a:r>
              <a:rPr lang="en-IN" dirty="0"/>
              <a:t>else</a:t>
            </a:r>
          </a:p>
        </p:txBody>
      </p:sp>
      <p:sp>
        <p:nvSpPr>
          <p:cNvPr id="13" name="TextBox 12">
            <a:extLst>
              <a:ext uri="{FF2B5EF4-FFF2-40B4-BE49-F238E27FC236}">
                <a16:creationId xmlns:a16="http://schemas.microsoft.com/office/drawing/2014/main" id="{5A16D28A-0878-4189-B61C-92AE5B538CE7}"/>
              </a:ext>
            </a:extLst>
          </p:cNvPr>
          <p:cNvSpPr txBox="1"/>
          <p:nvPr/>
        </p:nvSpPr>
        <p:spPr>
          <a:xfrm>
            <a:off x="1119354" y="5751533"/>
            <a:ext cx="1557542" cy="369332"/>
          </a:xfrm>
          <a:prstGeom prst="rect">
            <a:avLst/>
          </a:prstGeom>
          <a:noFill/>
        </p:spPr>
        <p:txBody>
          <a:bodyPr wrap="none" rtlCol="0">
            <a:spAutoFit/>
          </a:bodyPr>
          <a:lstStyle/>
          <a:p>
            <a:r>
              <a:rPr lang="en-IN" dirty="0"/>
              <a:t>low = mid + 1 ;</a:t>
            </a:r>
          </a:p>
        </p:txBody>
      </p:sp>
      <p:cxnSp>
        <p:nvCxnSpPr>
          <p:cNvPr id="14" name="Straight Connector 13">
            <a:extLst>
              <a:ext uri="{FF2B5EF4-FFF2-40B4-BE49-F238E27FC236}">
                <a16:creationId xmlns:a16="http://schemas.microsoft.com/office/drawing/2014/main" id="{F574A457-6E4E-4B88-9E57-B00C9D1C83E4}"/>
              </a:ext>
            </a:extLst>
          </p:cNvPr>
          <p:cNvCxnSpPr/>
          <p:nvPr/>
        </p:nvCxnSpPr>
        <p:spPr>
          <a:xfrm>
            <a:off x="5037992" y="3516923"/>
            <a:ext cx="0" cy="2435469"/>
          </a:xfrm>
          <a:prstGeom prst="line">
            <a:avLst/>
          </a:prstGeom>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54CFCFB0-0D03-4379-97D6-A2B977E13543}"/>
              </a:ext>
            </a:extLst>
          </p:cNvPr>
          <p:cNvSpPr txBox="1"/>
          <p:nvPr/>
        </p:nvSpPr>
        <p:spPr>
          <a:xfrm>
            <a:off x="5615792" y="3569677"/>
            <a:ext cx="5686941" cy="523220"/>
          </a:xfrm>
          <a:prstGeom prst="rect">
            <a:avLst/>
          </a:prstGeom>
          <a:noFill/>
        </p:spPr>
        <p:txBody>
          <a:bodyPr wrap="none" rtlCol="0">
            <a:spAutoFit/>
          </a:bodyPr>
          <a:lstStyle/>
          <a:p>
            <a:r>
              <a:rPr lang="en-IN" sz="1400" dirty="0"/>
              <a:t>If( flag == 1)</a:t>
            </a:r>
          </a:p>
          <a:p>
            <a:r>
              <a:rPr lang="en-IN" sz="1400" dirty="0"/>
              <a:t>       Console.WriteLine(“ Key Element {key} is found in place {index + 1} ”) ;</a:t>
            </a:r>
          </a:p>
        </p:txBody>
      </p:sp>
      <p:sp>
        <p:nvSpPr>
          <p:cNvPr id="16" name="TextBox 15">
            <a:extLst>
              <a:ext uri="{FF2B5EF4-FFF2-40B4-BE49-F238E27FC236}">
                <a16:creationId xmlns:a16="http://schemas.microsoft.com/office/drawing/2014/main" id="{1A9E2110-18C5-4C5C-A7E6-142A0E76414C}"/>
              </a:ext>
            </a:extLst>
          </p:cNvPr>
          <p:cNvSpPr txBox="1"/>
          <p:nvPr/>
        </p:nvSpPr>
        <p:spPr>
          <a:xfrm>
            <a:off x="5618285" y="4315961"/>
            <a:ext cx="4615046" cy="523220"/>
          </a:xfrm>
          <a:prstGeom prst="rect">
            <a:avLst/>
          </a:prstGeom>
          <a:noFill/>
        </p:spPr>
        <p:txBody>
          <a:bodyPr wrap="none" rtlCol="0">
            <a:spAutoFit/>
          </a:bodyPr>
          <a:lstStyle/>
          <a:p>
            <a:r>
              <a:rPr lang="en-IN" sz="1400" dirty="0"/>
              <a:t>else</a:t>
            </a:r>
          </a:p>
          <a:p>
            <a:r>
              <a:rPr lang="en-IN" sz="1400" dirty="0"/>
              <a:t>    Console.WriteLine(“key Element Not Found in the Array”) ;</a:t>
            </a:r>
          </a:p>
        </p:txBody>
      </p:sp>
    </p:spTree>
    <p:extLst>
      <p:ext uri="{BB962C8B-B14F-4D97-AF65-F5344CB8AC3E}">
        <p14:creationId xmlns:p14="http://schemas.microsoft.com/office/powerpoint/2010/main" val="371530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fade">
                                      <p:cBhvr>
                                        <p:cTn id="38" dur="1000"/>
                                        <p:tgtEl>
                                          <p:spTgt spid="8">
                                            <p:txEl>
                                              <p:pRg st="0" end="0"/>
                                            </p:txEl>
                                          </p:spTgt>
                                        </p:tgtEl>
                                      </p:cBhvr>
                                    </p:animEffect>
                                    <p:anim calcmode="lin" valueType="num">
                                      <p:cBhvr>
                                        <p:cTn id="39"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8">
                                            <p:txEl>
                                              <p:pRg st="1" end="1"/>
                                            </p:txEl>
                                          </p:spTgt>
                                        </p:tgtEl>
                                        <p:attrNameLst>
                                          <p:attrName>style.visibility</p:attrName>
                                        </p:attrNameLst>
                                      </p:cBhvr>
                                      <p:to>
                                        <p:strVal val="visible"/>
                                      </p:to>
                                    </p:set>
                                    <p:animEffect transition="in" filter="fade">
                                      <p:cBhvr>
                                        <p:cTn id="45" dur="1000"/>
                                        <p:tgtEl>
                                          <p:spTgt spid="8">
                                            <p:txEl>
                                              <p:pRg st="1" end="1"/>
                                            </p:txEl>
                                          </p:spTgt>
                                        </p:tgtEl>
                                      </p:cBhvr>
                                    </p:animEffect>
                                    <p:anim calcmode="lin" valueType="num">
                                      <p:cBhvr>
                                        <p:cTn id="46"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47"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8">
                                            <p:txEl>
                                              <p:pRg st="2" end="2"/>
                                            </p:txEl>
                                          </p:spTgt>
                                        </p:tgtEl>
                                        <p:attrNameLst>
                                          <p:attrName>style.visibility</p:attrName>
                                        </p:attrNameLst>
                                      </p:cBhvr>
                                      <p:to>
                                        <p:strVal val="visible"/>
                                      </p:to>
                                    </p:set>
                                    <p:animEffect transition="in" filter="fade">
                                      <p:cBhvr>
                                        <p:cTn id="52" dur="1000"/>
                                        <p:tgtEl>
                                          <p:spTgt spid="8">
                                            <p:txEl>
                                              <p:pRg st="2" end="2"/>
                                            </p:txEl>
                                          </p:spTgt>
                                        </p:tgtEl>
                                      </p:cBhvr>
                                    </p:animEffect>
                                    <p:anim calcmode="lin" valueType="num">
                                      <p:cBhvr>
                                        <p:cTn id="5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54"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8">
                                            <p:txEl>
                                              <p:pRg st="5" end="5"/>
                                            </p:txEl>
                                          </p:spTgt>
                                        </p:tgtEl>
                                        <p:attrNameLst>
                                          <p:attrName>style.visibility</p:attrName>
                                        </p:attrNameLst>
                                      </p:cBhvr>
                                      <p:to>
                                        <p:strVal val="visible"/>
                                      </p:to>
                                    </p:set>
                                    <p:animEffect transition="in" filter="fade">
                                      <p:cBhvr>
                                        <p:cTn id="59" dur="1000"/>
                                        <p:tgtEl>
                                          <p:spTgt spid="8">
                                            <p:txEl>
                                              <p:pRg st="5" end="5"/>
                                            </p:txEl>
                                          </p:spTgt>
                                        </p:tgtEl>
                                      </p:cBhvr>
                                    </p:animEffect>
                                    <p:anim calcmode="lin" valueType="num">
                                      <p:cBhvr>
                                        <p:cTn id="60"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61"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1000"/>
                                        <p:tgtEl>
                                          <p:spTgt spid="9"/>
                                        </p:tgtEl>
                                      </p:cBhvr>
                                    </p:animEffect>
                                    <p:anim calcmode="lin" valueType="num">
                                      <p:cBhvr>
                                        <p:cTn id="67" dur="1000" fill="hold"/>
                                        <p:tgtEl>
                                          <p:spTgt spid="9"/>
                                        </p:tgtEl>
                                        <p:attrNameLst>
                                          <p:attrName>ppt_x</p:attrName>
                                        </p:attrNameLst>
                                      </p:cBhvr>
                                      <p:tavLst>
                                        <p:tav tm="0">
                                          <p:val>
                                            <p:strVal val="#ppt_x"/>
                                          </p:val>
                                        </p:tav>
                                        <p:tav tm="100000">
                                          <p:val>
                                            <p:strVal val="#ppt_x"/>
                                          </p:val>
                                        </p:tav>
                                      </p:tavLst>
                                    </p:anim>
                                    <p:anim calcmode="lin" valueType="num">
                                      <p:cBhvr>
                                        <p:cTn id="6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fade">
                                      <p:cBhvr>
                                        <p:cTn id="73" dur="1000"/>
                                        <p:tgtEl>
                                          <p:spTgt spid="10"/>
                                        </p:tgtEl>
                                      </p:cBhvr>
                                    </p:animEffect>
                                    <p:anim calcmode="lin" valueType="num">
                                      <p:cBhvr>
                                        <p:cTn id="74" dur="1000" fill="hold"/>
                                        <p:tgtEl>
                                          <p:spTgt spid="10"/>
                                        </p:tgtEl>
                                        <p:attrNameLst>
                                          <p:attrName>ppt_x</p:attrName>
                                        </p:attrNameLst>
                                      </p:cBhvr>
                                      <p:tavLst>
                                        <p:tav tm="0">
                                          <p:val>
                                            <p:strVal val="#ppt_x"/>
                                          </p:val>
                                        </p:tav>
                                        <p:tav tm="100000">
                                          <p:val>
                                            <p:strVal val="#ppt_x"/>
                                          </p:val>
                                        </p:tav>
                                      </p:tavLst>
                                    </p:anim>
                                    <p:anim calcmode="lin" valueType="num">
                                      <p:cBhvr>
                                        <p:cTn id="7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1000"/>
                                        <p:tgtEl>
                                          <p:spTgt spid="11"/>
                                        </p:tgtEl>
                                      </p:cBhvr>
                                    </p:animEffect>
                                    <p:anim calcmode="lin" valueType="num">
                                      <p:cBhvr>
                                        <p:cTn id="81" dur="1000" fill="hold"/>
                                        <p:tgtEl>
                                          <p:spTgt spid="11"/>
                                        </p:tgtEl>
                                        <p:attrNameLst>
                                          <p:attrName>ppt_x</p:attrName>
                                        </p:attrNameLst>
                                      </p:cBhvr>
                                      <p:tavLst>
                                        <p:tav tm="0">
                                          <p:val>
                                            <p:strVal val="#ppt_x"/>
                                          </p:val>
                                        </p:tav>
                                        <p:tav tm="100000">
                                          <p:val>
                                            <p:strVal val="#ppt_x"/>
                                          </p:val>
                                        </p:tav>
                                      </p:tavLst>
                                    </p:anim>
                                    <p:anim calcmode="lin" valueType="num">
                                      <p:cBhvr>
                                        <p:cTn id="8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fade">
                                      <p:cBhvr>
                                        <p:cTn id="87" dur="1000"/>
                                        <p:tgtEl>
                                          <p:spTgt spid="12"/>
                                        </p:tgtEl>
                                      </p:cBhvr>
                                    </p:animEffect>
                                    <p:anim calcmode="lin" valueType="num">
                                      <p:cBhvr>
                                        <p:cTn id="88" dur="1000" fill="hold"/>
                                        <p:tgtEl>
                                          <p:spTgt spid="12"/>
                                        </p:tgtEl>
                                        <p:attrNameLst>
                                          <p:attrName>ppt_x</p:attrName>
                                        </p:attrNameLst>
                                      </p:cBhvr>
                                      <p:tavLst>
                                        <p:tav tm="0">
                                          <p:val>
                                            <p:strVal val="#ppt_x"/>
                                          </p:val>
                                        </p:tav>
                                        <p:tav tm="100000">
                                          <p:val>
                                            <p:strVal val="#ppt_x"/>
                                          </p:val>
                                        </p:tav>
                                      </p:tavLst>
                                    </p:anim>
                                    <p:anim calcmode="lin" valueType="num">
                                      <p:cBhvr>
                                        <p:cTn id="8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grpId="0" nodeType="click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fade">
                                      <p:cBhvr>
                                        <p:cTn id="94" dur="1000"/>
                                        <p:tgtEl>
                                          <p:spTgt spid="13"/>
                                        </p:tgtEl>
                                      </p:cBhvr>
                                    </p:animEffect>
                                    <p:anim calcmode="lin" valueType="num">
                                      <p:cBhvr>
                                        <p:cTn id="95" dur="1000" fill="hold"/>
                                        <p:tgtEl>
                                          <p:spTgt spid="13"/>
                                        </p:tgtEl>
                                        <p:attrNameLst>
                                          <p:attrName>ppt_x</p:attrName>
                                        </p:attrNameLst>
                                      </p:cBhvr>
                                      <p:tavLst>
                                        <p:tav tm="0">
                                          <p:val>
                                            <p:strVal val="#ppt_x"/>
                                          </p:val>
                                        </p:tav>
                                        <p:tav tm="100000">
                                          <p:val>
                                            <p:strVal val="#ppt_x"/>
                                          </p:val>
                                        </p:tav>
                                      </p:tavLst>
                                    </p:anim>
                                    <p:anim calcmode="lin" valueType="num">
                                      <p:cBhvr>
                                        <p:cTn id="9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5"/>
                                        </p:tgtEl>
                                        <p:attrNameLst>
                                          <p:attrName>style.visibility</p:attrName>
                                        </p:attrNameLst>
                                      </p:cBhvr>
                                      <p:to>
                                        <p:strVal val="visible"/>
                                      </p:to>
                                    </p:set>
                                    <p:anim calcmode="lin" valueType="num">
                                      <p:cBhvr additive="base">
                                        <p:cTn id="101" dur="500" fill="hold"/>
                                        <p:tgtEl>
                                          <p:spTgt spid="15"/>
                                        </p:tgtEl>
                                        <p:attrNameLst>
                                          <p:attrName>ppt_x</p:attrName>
                                        </p:attrNameLst>
                                      </p:cBhvr>
                                      <p:tavLst>
                                        <p:tav tm="0">
                                          <p:val>
                                            <p:strVal val="#ppt_x"/>
                                          </p:val>
                                        </p:tav>
                                        <p:tav tm="100000">
                                          <p:val>
                                            <p:strVal val="#ppt_x"/>
                                          </p:val>
                                        </p:tav>
                                      </p:tavLst>
                                    </p:anim>
                                    <p:anim calcmode="lin" valueType="num">
                                      <p:cBhvr additive="base">
                                        <p:cTn id="10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16"/>
                                        </p:tgtEl>
                                        <p:attrNameLst>
                                          <p:attrName>style.visibility</p:attrName>
                                        </p:attrNameLst>
                                      </p:cBhvr>
                                      <p:to>
                                        <p:strVal val="visible"/>
                                      </p:to>
                                    </p:set>
                                    <p:anim calcmode="lin" valueType="num">
                                      <p:cBhvr additive="base">
                                        <p:cTn id="107" dur="500" fill="hold"/>
                                        <p:tgtEl>
                                          <p:spTgt spid="16"/>
                                        </p:tgtEl>
                                        <p:attrNameLst>
                                          <p:attrName>ppt_x</p:attrName>
                                        </p:attrNameLst>
                                      </p:cBhvr>
                                      <p:tavLst>
                                        <p:tav tm="0">
                                          <p:val>
                                            <p:strVal val="#ppt_x"/>
                                          </p:val>
                                        </p:tav>
                                        <p:tav tm="100000">
                                          <p:val>
                                            <p:strVal val="#ppt_x"/>
                                          </p:val>
                                        </p:tav>
                                      </p:tavLst>
                                    </p:anim>
                                    <p:anim calcmode="lin" valueType="num">
                                      <p:cBhvr additive="base">
                                        <p:cTn id="10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8" grpId="0" build="p"/>
      <p:bldP spid="9" grpId="0"/>
      <p:bldP spid="10" grpId="0"/>
      <p:bldP spid="11" grpId="0"/>
      <p:bldP spid="12" grpId="0"/>
      <p:bldP spid="13"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9AA67B-D8D8-4E3F-B186-DC8EF6862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684329A-FEDB-4F9C-BE73-D90AB0CA2BD3}"/>
              </a:ext>
            </a:extLst>
          </p:cNvPr>
          <p:cNvSpPr txBox="1"/>
          <p:nvPr/>
        </p:nvSpPr>
        <p:spPr>
          <a:xfrm>
            <a:off x="3739940" y="1644161"/>
            <a:ext cx="3352201" cy="769441"/>
          </a:xfrm>
          <a:prstGeom prst="rect">
            <a:avLst/>
          </a:prstGeom>
          <a:noFill/>
        </p:spPr>
        <p:txBody>
          <a:bodyPr wrap="none" rtlCol="0">
            <a:spAutoFit/>
          </a:bodyPr>
          <a:lstStyle/>
          <a:p>
            <a:pPr algn="ctr"/>
            <a:r>
              <a:rPr lang="en-IN" sz="4400" dirty="0">
                <a:latin typeface="Algerian" panose="04020705040A02060702" pitchFamily="82" charset="0"/>
              </a:rPr>
              <a:t>Thank You </a:t>
            </a:r>
          </a:p>
        </p:txBody>
      </p:sp>
      <p:sp>
        <p:nvSpPr>
          <p:cNvPr id="3" name="TextBox 2">
            <a:extLst>
              <a:ext uri="{FF2B5EF4-FFF2-40B4-BE49-F238E27FC236}">
                <a16:creationId xmlns:a16="http://schemas.microsoft.com/office/drawing/2014/main" id="{17918111-21B6-4861-8CCE-66D4D2F542AF}"/>
              </a:ext>
            </a:extLst>
          </p:cNvPr>
          <p:cNvSpPr txBox="1"/>
          <p:nvPr/>
        </p:nvSpPr>
        <p:spPr>
          <a:xfrm>
            <a:off x="7789985" y="3938954"/>
            <a:ext cx="3429000" cy="1200329"/>
          </a:xfrm>
          <a:prstGeom prst="rect">
            <a:avLst/>
          </a:prstGeom>
          <a:noFill/>
        </p:spPr>
        <p:txBody>
          <a:bodyPr wrap="square" rtlCol="0">
            <a:spAutoFit/>
          </a:bodyPr>
          <a:lstStyle/>
          <a:p>
            <a:r>
              <a:rPr lang="en-IN" dirty="0"/>
              <a:t>By </a:t>
            </a:r>
          </a:p>
          <a:p>
            <a:r>
              <a:rPr lang="en-IN" dirty="0"/>
              <a:t>Manoj . Karnatapu</a:t>
            </a:r>
          </a:p>
          <a:p>
            <a:endParaRPr lang="en-IN" dirty="0"/>
          </a:p>
          <a:p>
            <a:r>
              <a:rPr lang="en-IN" dirty="0"/>
              <a:t>NB HealthCare Technologies</a:t>
            </a:r>
          </a:p>
        </p:txBody>
      </p:sp>
    </p:spTree>
    <p:extLst>
      <p:ext uri="{BB962C8B-B14F-4D97-AF65-F5344CB8AC3E}">
        <p14:creationId xmlns:p14="http://schemas.microsoft.com/office/powerpoint/2010/main" val="83394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7" presetClass="emph" presetSubtype="0" fill="remove" grpId="0" nodeType="clickEffect">
                                  <p:stCondLst>
                                    <p:cond delay="0"/>
                                  </p:stCondLst>
                                  <p:childTnLst>
                                    <p:animClr clrSpc="rgb" dir="cw">
                                      <p:cBhvr override="childStyle">
                                        <p:cTn id="24" dur="250" autoRev="1" fill="remove"/>
                                        <p:tgtEl>
                                          <p:spTgt spid="2"/>
                                        </p:tgtEl>
                                        <p:attrNameLst>
                                          <p:attrName>style.color</p:attrName>
                                        </p:attrNameLst>
                                      </p:cBhvr>
                                      <p:to>
                                        <a:schemeClr val="bg1"/>
                                      </p:to>
                                    </p:animClr>
                                    <p:animClr clrSpc="rgb" dir="cw">
                                      <p:cBhvr>
                                        <p:cTn id="25" dur="250" autoRev="1" fill="remove"/>
                                        <p:tgtEl>
                                          <p:spTgt spid="2"/>
                                        </p:tgtEl>
                                        <p:attrNameLst>
                                          <p:attrName>fillcolor</p:attrName>
                                        </p:attrNameLst>
                                      </p:cBhvr>
                                      <p:to>
                                        <a:schemeClr val="bg1"/>
                                      </p:to>
                                    </p:animClr>
                                    <p:set>
                                      <p:cBhvr>
                                        <p:cTn id="26" dur="250" autoRev="1" fill="remove"/>
                                        <p:tgtEl>
                                          <p:spTgt spid="2"/>
                                        </p:tgtEl>
                                        <p:attrNameLst>
                                          <p:attrName>fill.type</p:attrName>
                                        </p:attrNameLst>
                                      </p:cBhvr>
                                      <p:to>
                                        <p:strVal val="solid"/>
                                      </p:to>
                                    </p:set>
                                    <p:set>
                                      <p:cBhvr>
                                        <p:cTn id="27" dur="250" autoRev="1" fill="remove"/>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693</Words>
  <Application>Microsoft Office PowerPoint</Application>
  <PresentationFormat>Widescreen</PresentationFormat>
  <Paragraphs>148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Calibri</vt:lpstr>
      <vt:lpstr>Calibri Light</vt:lpstr>
      <vt:lpstr>Copperplate Gothic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karnatapu manoj</dc:creator>
  <cp:lastModifiedBy>karnatapu manoj</cp:lastModifiedBy>
  <cp:revision>16</cp:revision>
  <dcterms:created xsi:type="dcterms:W3CDTF">2022-02-03T12:03:10Z</dcterms:created>
  <dcterms:modified xsi:type="dcterms:W3CDTF">2022-02-03T13:24:19Z</dcterms:modified>
</cp:coreProperties>
</file>