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5" r:id="rId18"/>
    <p:sldId id="274" r:id="rId19"/>
    <p:sldId id="277" r:id="rId20"/>
    <p:sldId id="276" r:id="rId21"/>
    <p:sldId id="278" r:id="rId22"/>
    <p:sldId id="279" r:id="rId23"/>
    <p:sldId id="280"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364" autoAdjust="0"/>
  </p:normalViewPr>
  <p:slideViewPr>
    <p:cSldViewPr snapToGrid="0">
      <p:cViewPr varScale="1">
        <p:scale>
          <a:sx n="68" d="100"/>
          <a:sy n="68" d="100"/>
        </p:scale>
        <p:origin x="61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96BAC9A-5871-4D35-B091-1C1C369AD21C}" type="datetimeFigureOut">
              <a:rPr lang="en-US" smtClean="0"/>
              <a:t>6/3/2018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D5F6DD-1FA7-492E-94BE-E662E70F6508}" type="slidenum">
              <a:rPr lang="en-US" smtClean="0"/>
              <a:t>‹#›</a:t>
            </a:fld>
            <a:endParaRPr lang="en-US"/>
          </a:p>
        </p:txBody>
      </p:sp>
    </p:spTree>
    <p:extLst>
      <p:ext uri="{BB962C8B-B14F-4D97-AF65-F5344CB8AC3E}">
        <p14:creationId xmlns:p14="http://schemas.microsoft.com/office/powerpoint/2010/main" val="180955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96BAC9A-5871-4D35-B091-1C1C369AD21C}" type="datetimeFigureOut">
              <a:rPr lang="en-US" smtClean="0"/>
              <a:t>6/3/2018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D5F6DD-1FA7-492E-94BE-E662E70F6508}" type="slidenum">
              <a:rPr lang="en-US" smtClean="0"/>
              <a:t>‹#›</a:t>
            </a:fld>
            <a:endParaRPr lang="en-US"/>
          </a:p>
        </p:txBody>
      </p:sp>
    </p:spTree>
    <p:extLst>
      <p:ext uri="{BB962C8B-B14F-4D97-AF65-F5344CB8AC3E}">
        <p14:creationId xmlns:p14="http://schemas.microsoft.com/office/powerpoint/2010/main" val="225404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96BAC9A-5871-4D35-B091-1C1C369AD21C}" type="datetimeFigureOut">
              <a:rPr lang="en-US" smtClean="0"/>
              <a:t>6/3/2018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D5F6DD-1FA7-492E-94BE-E662E70F6508}" type="slidenum">
              <a:rPr lang="en-US" smtClean="0"/>
              <a:t>‹#›</a:t>
            </a:fld>
            <a:endParaRPr lang="en-US"/>
          </a:p>
        </p:txBody>
      </p:sp>
    </p:spTree>
    <p:extLst>
      <p:ext uri="{BB962C8B-B14F-4D97-AF65-F5344CB8AC3E}">
        <p14:creationId xmlns:p14="http://schemas.microsoft.com/office/powerpoint/2010/main" val="604724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96BAC9A-5871-4D35-B091-1C1C369AD21C}" type="datetimeFigureOut">
              <a:rPr lang="en-US" smtClean="0"/>
              <a:t>6/3/2018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D5F6DD-1FA7-492E-94BE-E662E70F6508}" type="slidenum">
              <a:rPr lang="en-US" smtClean="0"/>
              <a:t>‹#›</a:t>
            </a:fld>
            <a:endParaRPr lang="en-US"/>
          </a:p>
        </p:txBody>
      </p:sp>
    </p:spTree>
    <p:extLst>
      <p:ext uri="{BB962C8B-B14F-4D97-AF65-F5344CB8AC3E}">
        <p14:creationId xmlns:p14="http://schemas.microsoft.com/office/powerpoint/2010/main" val="3327803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96BAC9A-5871-4D35-B091-1C1C369AD21C}" type="datetimeFigureOut">
              <a:rPr lang="en-US" smtClean="0"/>
              <a:t>6/3/2018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D5F6DD-1FA7-492E-94BE-E662E70F6508}" type="slidenum">
              <a:rPr lang="en-US" smtClean="0"/>
              <a:t>‹#›</a:t>
            </a:fld>
            <a:endParaRPr lang="en-US"/>
          </a:p>
        </p:txBody>
      </p:sp>
    </p:spTree>
    <p:extLst>
      <p:ext uri="{BB962C8B-B14F-4D97-AF65-F5344CB8AC3E}">
        <p14:creationId xmlns:p14="http://schemas.microsoft.com/office/powerpoint/2010/main" val="1476719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96BAC9A-5871-4D35-B091-1C1C369AD21C}" type="datetimeFigureOut">
              <a:rPr lang="en-US" smtClean="0"/>
              <a:t>6/3/2018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D5F6DD-1FA7-492E-94BE-E662E70F6508}" type="slidenum">
              <a:rPr lang="en-US" smtClean="0"/>
              <a:t>‹#›</a:t>
            </a:fld>
            <a:endParaRPr lang="en-US"/>
          </a:p>
        </p:txBody>
      </p:sp>
    </p:spTree>
    <p:extLst>
      <p:ext uri="{BB962C8B-B14F-4D97-AF65-F5344CB8AC3E}">
        <p14:creationId xmlns:p14="http://schemas.microsoft.com/office/powerpoint/2010/main" val="158369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96BAC9A-5871-4D35-B091-1C1C369AD21C}" type="datetimeFigureOut">
              <a:rPr lang="en-US" smtClean="0"/>
              <a:t>6/3/2018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D5F6DD-1FA7-492E-94BE-E662E70F6508}" type="slidenum">
              <a:rPr lang="en-US" smtClean="0"/>
              <a:t>‹#›</a:t>
            </a:fld>
            <a:endParaRPr lang="en-US"/>
          </a:p>
        </p:txBody>
      </p:sp>
    </p:spTree>
    <p:extLst>
      <p:ext uri="{BB962C8B-B14F-4D97-AF65-F5344CB8AC3E}">
        <p14:creationId xmlns:p14="http://schemas.microsoft.com/office/powerpoint/2010/main" val="1832774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96BAC9A-5871-4D35-B091-1C1C369AD21C}" type="datetimeFigureOut">
              <a:rPr lang="en-US" smtClean="0"/>
              <a:t>6/3/2018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D5F6DD-1FA7-492E-94BE-E662E70F6508}" type="slidenum">
              <a:rPr lang="en-US" smtClean="0"/>
              <a:t>‹#›</a:t>
            </a:fld>
            <a:endParaRPr lang="en-US"/>
          </a:p>
        </p:txBody>
      </p:sp>
    </p:spTree>
    <p:extLst>
      <p:ext uri="{BB962C8B-B14F-4D97-AF65-F5344CB8AC3E}">
        <p14:creationId xmlns:p14="http://schemas.microsoft.com/office/powerpoint/2010/main" val="1143235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6BAC9A-5871-4D35-B091-1C1C369AD21C}" type="datetimeFigureOut">
              <a:rPr lang="en-US" smtClean="0"/>
              <a:t>6/3/2018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D5F6DD-1FA7-492E-94BE-E662E70F6508}" type="slidenum">
              <a:rPr lang="en-US" smtClean="0"/>
              <a:t>‹#›</a:t>
            </a:fld>
            <a:endParaRPr lang="en-US"/>
          </a:p>
        </p:txBody>
      </p:sp>
    </p:spTree>
    <p:extLst>
      <p:ext uri="{BB962C8B-B14F-4D97-AF65-F5344CB8AC3E}">
        <p14:creationId xmlns:p14="http://schemas.microsoft.com/office/powerpoint/2010/main" val="2172961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96BAC9A-5871-4D35-B091-1C1C369AD21C}" type="datetimeFigureOut">
              <a:rPr lang="en-US" smtClean="0"/>
              <a:t>6/3/2018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D5F6DD-1FA7-492E-94BE-E662E70F6508}" type="slidenum">
              <a:rPr lang="en-US" smtClean="0"/>
              <a:t>‹#›</a:t>
            </a:fld>
            <a:endParaRPr lang="en-US"/>
          </a:p>
        </p:txBody>
      </p:sp>
    </p:spTree>
    <p:extLst>
      <p:ext uri="{BB962C8B-B14F-4D97-AF65-F5344CB8AC3E}">
        <p14:creationId xmlns:p14="http://schemas.microsoft.com/office/powerpoint/2010/main" val="603583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96BAC9A-5871-4D35-B091-1C1C369AD21C}" type="datetimeFigureOut">
              <a:rPr lang="en-US" smtClean="0"/>
              <a:t>6/3/2018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D5F6DD-1FA7-492E-94BE-E662E70F6508}" type="slidenum">
              <a:rPr lang="en-US" smtClean="0"/>
              <a:t>‹#›</a:t>
            </a:fld>
            <a:endParaRPr lang="en-US"/>
          </a:p>
        </p:txBody>
      </p:sp>
    </p:spTree>
    <p:extLst>
      <p:ext uri="{BB962C8B-B14F-4D97-AF65-F5344CB8AC3E}">
        <p14:creationId xmlns:p14="http://schemas.microsoft.com/office/powerpoint/2010/main" val="3871669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6BAC9A-5871-4D35-B091-1C1C369AD21C}" type="datetimeFigureOut">
              <a:rPr lang="en-US" smtClean="0"/>
              <a:t>6/3/2018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D5F6DD-1FA7-492E-94BE-E662E70F6508}" type="slidenum">
              <a:rPr lang="en-US" smtClean="0"/>
              <a:t>‹#›</a:t>
            </a:fld>
            <a:endParaRPr lang="en-US"/>
          </a:p>
        </p:txBody>
      </p:sp>
    </p:spTree>
    <p:extLst>
      <p:ext uri="{BB962C8B-B14F-4D97-AF65-F5344CB8AC3E}">
        <p14:creationId xmlns:p14="http://schemas.microsoft.com/office/powerpoint/2010/main" val="1789307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sz="2800" b="1" dirty="0">
                <a:latin typeface="Times New Roman" panose="02020603050405020304" pitchFamily="18" charset="0"/>
                <a:cs typeface="Times New Roman" panose="02020603050405020304" pitchFamily="18" charset="0"/>
              </a:rPr>
              <a:t>STATISTICAL INFERENCE AND QUALITY CONTROL FOR</a:t>
            </a:r>
            <a:br>
              <a:rPr lang="en-IN" sz="2800" b="1" dirty="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MICROSURGERY STUDY</a:t>
            </a:r>
            <a:br>
              <a:rPr lang="en-IN" sz="2800" b="1" dirty="0">
                <a:latin typeface="Times New Roman" panose="02020603050405020304" pitchFamily="18" charset="0"/>
                <a:cs typeface="Times New Roman" panose="02020603050405020304" pitchFamily="18" charset="0"/>
              </a:rPr>
            </a:br>
            <a:br>
              <a:rPr lang="en-IN" sz="2800" b="1" dirty="0">
                <a:latin typeface="Times New Roman" panose="02020603050405020304" pitchFamily="18" charset="0"/>
                <a:cs typeface="Times New Roman" panose="02020603050405020304" pitchFamily="18" charset="0"/>
              </a:rPr>
            </a:br>
            <a:br>
              <a:rPr lang="en-IN" sz="2800" b="1" dirty="0">
                <a:latin typeface="Times New Roman" panose="02020603050405020304" pitchFamily="18" charset="0"/>
                <a:cs typeface="Times New Roman" panose="02020603050405020304" pitchFamily="18" charset="0"/>
              </a:rPr>
            </a:br>
            <a:endParaRPr lang="en-US" sz="28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rmAutofit/>
          </a:bodyPr>
          <a:lstStyle/>
          <a:p>
            <a:endParaRPr lang="en-US" dirty="0"/>
          </a:p>
          <a:p>
            <a:endParaRPr lang="en-US" dirty="0"/>
          </a:p>
          <a:p>
            <a:pPr algn="r"/>
            <a:r>
              <a:rPr lang="en-US" sz="2300" dirty="0">
                <a:latin typeface="Times New Roman" panose="02020603050405020304" pitchFamily="18" charset="0"/>
                <a:cs typeface="Times New Roman" panose="02020603050405020304" pitchFamily="18" charset="0"/>
              </a:rPr>
              <a:t>                                       Swetcha Chowdary Karnati</a:t>
            </a:r>
          </a:p>
        </p:txBody>
      </p:sp>
    </p:spTree>
    <p:extLst>
      <p:ext uri="{BB962C8B-B14F-4D97-AF65-F5344CB8AC3E}">
        <p14:creationId xmlns:p14="http://schemas.microsoft.com/office/powerpoint/2010/main" val="1720744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69682"/>
            <a:ext cx="10513423" cy="424207"/>
          </a:xfrm>
        </p:spPr>
        <p:txBody>
          <a:bodyPr>
            <a:noAutofit/>
          </a:bodyPr>
          <a:lstStyle/>
          <a:p>
            <a:r>
              <a:rPr lang="en-US" sz="2400" b="1" dirty="0">
                <a:latin typeface="Times New Roman" panose="02020603050405020304" pitchFamily="18" charset="0"/>
                <a:cs typeface="Times New Roman" panose="02020603050405020304" pitchFamily="18" charset="0"/>
              </a:rPr>
              <a:t>Boxplots showing distribution of different Stress Signals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754144"/>
            <a:ext cx="10513423" cy="5756949"/>
          </a:xfrm>
        </p:spPr>
      </p:pic>
    </p:spTree>
    <p:extLst>
      <p:ext uri="{BB962C8B-B14F-4D97-AF65-F5344CB8AC3E}">
        <p14:creationId xmlns:p14="http://schemas.microsoft.com/office/powerpoint/2010/main" val="3420747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57835"/>
          </a:xfrm>
        </p:spPr>
        <p:txBody>
          <a:bodyPr>
            <a:noAutofit/>
          </a:bodyPr>
          <a:lstStyle/>
          <a:p>
            <a:r>
              <a:rPr lang="en-US" sz="2400" b="1" dirty="0">
                <a:latin typeface="Times New Roman" panose="02020603050405020304" pitchFamily="18" charset="0"/>
                <a:cs typeface="Times New Roman" panose="02020603050405020304" pitchFamily="18" charset="0"/>
              </a:rPr>
              <a:t>5. Performance Data:</a:t>
            </a:r>
            <a:endParaRPr lang="en-US" sz="14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835388"/>
            <a:ext cx="10515599" cy="5354638"/>
          </a:xfrm>
        </p:spPr>
      </p:pic>
    </p:spTree>
    <p:extLst>
      <p:ext uri="{BB962C8B-B14F-4D97-AF65-F5344CB8AC3E}">
        <p14:creationId xmlns:p14="http://schemas.microsoft.com/office/powerpoint/2010/main" val="461548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6841"/>
          </a:xfrm>
        </p:spPr>
        <p:txBody>
          <a:bodyPr>
            <a:normAutofit fontScale="90000"/>
          </a:bodyPr>
          <a:lstStyle/>
          <a:p>
            <a:r>
              <a:rPr lang="en-US" sz="2800" b="1" dirty="0">
                <a:latin typeface="Times New Roman" panose="02020603050405020304" pitchFamily="18" charset="0"/>
                <a:cs typeface="Times New Roman" panose="02020603050405020304" pitchFamily="18" charset="0"/>
              </a:rPr>
              <a:t>Boxplots showing Time taken for Cutting &amp; Suturing over Different Sessions: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031966"/>
            <a:ext cx="10515600" cy="5144997"/>
          </a:xfrm>
          <a:prstGeom prst="rect">
            <a:avLst/>
          </a:prstGeom>
        </p:spPr>
      </p:pic>
    </p:spTree>
    <p:extLst>
      <p:ext uri="{BB962C8B-B14F-4D97-AF65-F5344CB8AC3E}">
        <p14:creationId xmlns:p14="http://schemas.microsoft.com/office/powerpoint/2010/main" val="3124191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10086"/>
          </a:xfrm>
        </p:spPr>
        <p:txBody>
          <a:bodyPr>
            <a:noAutofit/>
          </a:bodyPr>
          <a:lstStyle/>
          <a:p>
            <a:r>
              <a:rPr lang="en-US" sz="2800" b="1" dirty="0">
                <a:latin typeface="Times New Roman" panose="02020603050405020304" pitchFamily="18" charset="0"/>
                <a:cs typeface="Times New Roman" panose="02020603050405020304" pitchFamily="18" charset="0"/>
              </a:rPr>
              <a:t>Accuracy plots for Number of Sutures:</a:t>
            </a:r>
          </a:p>
        </p:txBody>
      </p:sp>
      <p:pic>
        <p:nvPicPr>
          <p:cNvPr id="7" name="Content Placeholder 6">
            <a:extLst>
              <a:ext uri="{FF2B5EF4-FFF2-40B4-BE49-F238E27FC236}">
                <a16:creationId xmlns:a16="http://schemas.microsoft.com/office/drawing/2014/main" id="{3CAD7CF8-A793-4B62-8EA2-347B471D29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640" y="1107440"/>
            <a:ext cx="11572240" cy="5394959"/>
          </a:xfrm>
        </p:spPr>
      </p:pic>
    </p:spTree>
    <p:extLst>
      <p:ext uri="{BB962C8B-B14F-4D97-AF65-F5344CB8AC3E}">
        <p14:creationId xmlns:p14="http://schemas.microsoft.com/office/powerpoint/2010/main" val="1330856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4405"/>
          </a:xfrm>
        </p:spPr>
        <p:txBody>
          <a:bodyPr>
            <a:normAutofit/>
          </a:bodyPr>
          <a:lstStyle/>
          <a:p>
            <a:r>
              <a:rPr lang="en-US" sz="2800" dirty="0">
                <a:latin typeface="Times New Roman" panose="02020603050405020304" pitchFamily="18" charset="0"/>
                <a:cs typeface="Times New Roman" panose="02020603050405020304" pitchFamily="18" charset="0"/>
              </a:rPr>
              <a:t>Accuracy plots for Scores over different Sessions: </a:t>
            </a:r>
            <a:r>
              <a:rPr lang="en-US" sz="2800" dirty="0">
                <a:solidFill>
                  <a:srgbClr val="00B0F0"/>
                </a:solidFill>
                <a:latin typeface="Times New Roman" panose="02020603050405020304" pitchFamily="18" charset="0"/>
                <a:cs typeface="Times New Roman" panose="02020603050405020304" pitchFamily="18" charset="0"/>
              </a:rPr>
              <a:t>Cutting &amp; Suturing</a:t>
            </a:r>
            <a:endParaRPr lang="en-US" sz="28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86302" y="1397726"/>
            <a:ext cx="4467498" cy="46443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1397726"/>
            <a:ext cx="3759927" cy="4859383"/>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35655" t="28518" r="30780" b="38188"/>
          <a:stretch/>
        </p:blipFill>
        <p:spPr>
          <a:xfrm>
            <a:off x="4822371" y="3016251"/>
            <a:ext cx="2063931" cy="1332411"/>
          </a:xfrm>
          <a:prstGeom prst="rect">
            <a:avLst/>
          </a:prstGeom>
        </p:spPr>
      </p:pic>
    </p:spTree>
    <p:extLst>
      <p:ext uri="{BB962C8B-B14F-4D97-AF65-F5344CB8AC3E}">
        <p14:creationId xmlns:p14="http://schemas.microsoft.com/office/powerpoint/2010/main" val="1897234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normAutofit/>
          </a:bodyPr>
          <a:lstStyle/>
          <a:p>
            <a:r>
              <a:rPr lang="en-US" sz="2800" dirty="0">
                <a:latin typeface="Times New Roman" panose="02020603050405020304" pitchFamily="18" charset="0"/>
                <a:cs typeface="Times New Roman" panose="02020603050405020304" pitchFamily="18" charset="0"/>
              </a:rPr>
              <a:t>Boxplot showing Performance Scores Variation over Gender &amp; Tasks: </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1" r="311" b="558"/>
          <a:stretch/>
        </p:blipFill>
        <p:spPr>
          <a:xfrm>
            <a:off x="1018110" y="1306286"/>
            <a:ext cx="5147559" cy="4937761"/>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3863" y="1306286"/>
            <a:ext cx="5120639" cy="5008477"/>
          </a:xfrm>
          <a:prstGeom prst="rect">
            <a:avLst/>
          </a:prstGeom>
        </p:spPr>
      </p:pic>
    </p:spTree>
    <p:extLst>
      <p:ext uri="{BB962C8B-B14F-4D97-AF65-F5344CB8AC3E}">
        <p14:creationId xmlns:p14="http://schemas.microsoft.com/office/powerpoint/2010/main" val="1457987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75400"/>
          </a:xfrm>
        </p:spPr>
        <p:txBody>
          <a:bodyPr>
            <a:normAutofit/>
          </a:bodyPr>
          <a:lstStyle/>
          <a:p>
            <a:r>
              <a:rPr lang="en-US" sz="2400" dirty="0">
                <a:latin typeface="Times New Roman" panose="02020603050405020304" pitchFamily="18" charset="0"/>
                <a:cs typeface="Times New Roman" panose="02020603050405020304" pitchFamily="18" charset="0"/>
              </a:rPr>
              <a:t>Boxplots for Performance Scores over different Sessions: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136469"/>
            <a:ext cx="10515600" cy="5040494"/>
          </a:xfrm>
        </p:spPr>
      </p:pic>
    </p:spTree>
    <p:extLst>
      <p:ext uri="{BB962C8B-B14F-4D97-AF65-F5344CB8AC3E}">
        <p14:creationId xmlns:p14="http://schemas.microsoft.com/office/powerpoint/2010/main" val="502312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69AEC-80A4-4837-B960-5E95A158C516}"/>
              </a:ext>
            </a:extLst>
          </p:cNvPr>
          <p:cNvSpPr>
            <a:spLocks noGrp="1"/>
          </p:cNvSpPr>
          <p:nvPr>
            <p:ph type="title"/>
          </p:nvPr>
        </p:nvSpPr>
        <p:spPr>
          <a:xfrm>
            <a:off x="487680" y="365125"/>
            <a:ext cx="10866120" cy="1325563"/>
          </a:xfrm>
        </p:spPr>
        <p:txBody>
          <a:bodyPr/>
          <a:lstStyle/>
          <a:p>
            <a:r>
              <a:rPr lang="en-US" dirty="0"/>
              <a:t>Linear model 1</a:t>
            </a:r>
          </a:p>
        </p:txBody>
      </p:sp>
      <p:pic>
        <p:nvPicPr>
          <p:cNvPr id="4" name="Content Placeholder 3">
            <a:extLst>
              <a:ext uri="{FF2B5EF4-FFF2-40B4-BE49-F238E27FC236}">
                <a16:creationId xmlns:a16="http://schemas.microsoft.com/office/drawing/2014/main" id="{FE483FE9-9828-4E78-9BA3-83B72E3FA9AD}"/>
              </a:ext>
            </a:extLst>
          </p:cNvPr>
          <p:cNvPicPr>
            <a:picLocks noGrp="1" noChangeAspect="1"/>
          </p:cNvPicPr>
          <p:nvPr>
            <p:ph idx="1"/>
          </p:nvPr>
        </p:nvPicPr>
        <p:blipFill>
          <a:blip r:embed="rId2"/>
          <a:stretch>
            <a:fillRect/>
          </a:stretch>
        </p:blipFill>
        <p:spPr>
          <a:xfrm>
            <a:off x="487680" y="1825625"/>
            <a:ext cx="10125213" cy="4443095"/>
          </a:xfrm>
          <a:prstGeom prst="rect">
            <a:avLst/>
          </a:prstGeom>
        </p:spPr>
      </p:pic>
    </p:spTree>
    <p:extLst>
      <p:ext uri="{BB962C8B-B14F-4D97-AF65-F5344CB8AC3E}">
        <p14:creationId xmlns:p14="http://schemas.microsoft.com/office/powerpoint/2010/main" val="4683876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4589"/>
          </a:xfrm>
        </p:spPr>
        <p:txBody>
          <a:bodyPr>
            <a:normAutofit/>
          </a:bodyPr>
          <a:lstStyle/>
          <a:p>
            <a:r>
              <a:rPr lang="en-US" sz="2400" b="1" dirty="0">
                <a:latin typeface="Times New Roman" panose="02020603050405020304" pitchFamily="18" charset="0"/>
                <a:cs typeface="Times New Roman" panose="02020603050405020304" pitchFamily="18" charset="0"/>
              </a:rPr>
              <a:t>Residual plot of Linear Model:</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979714"/>
            <a:ext cx="10735491" cy="5779305"/>
          </a:xfrm>
        </p:spPr>
      </p:pic>
    </p:spTree>
    <p:extLst>
      <p:ext uri="{BB962C8B-B14F-4D97-AF65-F5344CB8AC3E}">
        <p14:creationId xmlns:p14="http://schemas.microsoft.com/office/powerpoint/2010/main" val="1806692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9029E-DEDA-4AD9-AAD6-826E550A4687}"/>
              </a:ext>
            </a:extLst>
          </p:cNvPr>
          <p:cNvSpPr>
            <a:spLocks noGrp="1"/>
          </p:cNvSpPr>
          <p:nvPr>
            <p:ph type="title"/>
          </p:nvPr>
        </p:nvSpPr>
        <p:spPr/>
        <p:txBody>
          <a:bodyPr/>
          <a:lstStyle/>
          <a:p>
            <a:r>
              <a:rPr lang="en-US" dirty="0"/>
              <a:t>Mixed model(With subject random effect)</a:t>
            </a:r>
          </a:p>
        </p:txBody>
      </p:sp>
      <p:pic>
        <p:nvPicPr>
          <p:cNvPr id="4" name="Content Placeholder 3">
            <a:extLst>
              <a:ext uri="{FF2B5EF4-FFF2-40B4-BE49-F238E27FC236}">
                <a16:creationId xmlns:a16="http://schemas.microsoft.com/office/drawing/2014/main" id="{0184535E-422D-43AE-8C70-544AF361308C}"/>
              </a:ext>
            </a:extLst>
          </p:cNvPr>
          <p:cNvPicPr>
            <a:picLocks noGrp="1" noChangeAspect="1"/>
          </p:cNvPicPr>
          <p:nvPr>
            <p:ph idx="1"/>
          </p:nvPr>
        </p:nvPicPr>
        <p:blipFill>
          <a:blip r:embed="rId2"/>
          <a:stretch>
            <a:fillRect/>
          </a:stretch>
        </p:blipFill>
        <p:spPr>
          <a:xfrm>
            <a:off x="731520" y="1391920"/>
            <a:ext cx="10058399" cy="5273040"/>
          </a:xfrm>
          <a:prstGeom prst="rect">
            <a:avLst/>
          </a:prstGeom>
        </p:spPr>
      </p:pic>
    </p:spTree>
    <p:extLst>
      <p:ext uri="{BB962C8B-B14F-4D97-AF65-F5344CB8AC3E}">
        <p14:creationId xmlns:p14="http://schemas.microsoft.com/office/powerpoint/2010/main" val="1158256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9092"/>
          </a:xfrm>
        </p:spPr>
        <p:txBody>
          <a:bodyPr>
            <a:normAutofit/>
          </a:bodyPr>
          <a:lstStyle/>
          <a:p>
            <a:r>
              <a:rPr lang="en-US" sz="2800" b="1" dirty="0">
                <a:latin typeface="Times New Roman" panose="02020603050405020304" pitchFamily="18" charset="0"/>
                <a:cs typeface="Times New Roman" panose="02020603050405020304" pitchFamily="18" charset="0"/>
              </a:rPr>
              <a:t>1. Biographic Data :	</a:t>
            </a:r>
            <a:r>
              <a:rPr lang="en-US" sz="1800" b="1" dirty="0">
                <a:latin typeface="Times New Roman" panose="02020603050405020304" pitchFamily="18" charset="0"/>
                <a:cs typeface="Times New Roman" panose="02020603050405020304" pitchFamily="18" charset="0"/>
              </a:rPr>
              <a:t>			</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79176" y="1515292"/>
            <a:ext cx="5449389" cy="3448593"/>
          </a:xfrm>
          <a:prstGeom prst="rect">
            <a:avLst/>
          </a:prstGeom>
        </p:spPr>
      </p:pic>
      <p:sp>
        <p:nvSpPr>
          <p:cNvPr id="8" name="TextBox 7"/>
          <p:cNvSpPr txBox="1"/>
          <p:nvPr/>
        </p:nvSpPr>
        <p:spPr>
          <a:xfrm>
            <a:off x="888272" y="4963886"/>
            <a:ext cx="10282645"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5 Female and 10 Male Subjects participated in the Microsurgery Study.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subjects mainly belong to 22 years(6) and 23 years(5).</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average age of the Subjects is found out to be 23 years (</a:t>
            </a:r>
            <a:r>
              <a:rPr lang="en-US" dirty="0" err="1">
                <a:latin typeface="Times New Roman" panose="02020603050405020304" pitchFamily="18" charset="0"/>
                <a:cs typeface="Times New Roman" panose="02020603050405020304" pitchFamily="18" charset="0"/>
              </a:rPr>
              <a:t>approx</a:t>
            </a:r>
            <a:r>
              <a:rPr lang="en-US"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oldest person participated has 26 years.</a:t>
            </a:r>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92081" y="1084219"/>
            <a:ext cx="5172797" cy="3879668"/>
          </a:xfrm>
        </p:spPr>
      </p:pic>
    </p:spTree>
    <p:extLst>
      <p:ext uri="{BB962C8B-B14F-4D97-AF65-F5344CB8AC3E}">
        <p14:creationId xmlns:p14="http://schemas.microsoft.com/office/powerpoint/2010/main" val="3679692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B898D-B126-4975-BCB1-8B935F6155AD}"/>
              </a:ext>
            </a:extLst>
          </p:cNvPr>
          <p:cNvSpPr>
            <a:spLocks noGrp="1"/>
          </p:cNvSpPr>
          <p:nvPr>
            <p:ph type="title"/>
          </p:nvPr>
        </p:nvSpPr>
        <p:spPr/>
        <p:txBody>
          <a:bodyPr/>
          <a:lstStyle/>
          <a:p>
            <a:r>
              <a:rPr lang="en-US" dirty="0"/>
              <a:t>Linear model for NASA TLX Scores</a:t>
            </a:r>
          </a:p>
        </p:txBody>
      </p:sp>
      <p:pic>
        <p:nvPicPr>
          <p:cNvPr id="4" name="Content Placeholder 3">
            <a:extLst>
              <a:ext uri="{FF2B5EF4-FFF2-40B4-BE49-F238E27FC236}">
                <a16:creationId xmlns:a16="http://schemas.microsoft.com/office/drawing/2014/main" id="{D72BE87E-404B-4DF9-AEC1-3970B29126BC}"/>
              </a:ext>
            </a:extLst>
          </p:cNvPr>
          <p:cNvPicPr>
            <a:picLocks noGrp="1" noChangeAspect="1"/>
          </p:cNvPicPr>
          <p:nvPr>
            <p:ph idx="1"/>
          </p:nvPr>
        </p:nvPicPr>
        <p:blipFill>
          <a:blip r:embed="rId2"/>
          <a:stretch>
            <a:fillRect/>
          </a:stretch>
        </p:blipFill>
        <p:spPr>
          <a:xfrm>
            <a:off x="386080" y="1341120"/>
            <a:ext cx="10871199" cy="5262880"/>
          </a:xfrm>
          <a:prstGeom prst="rect">
            <a:avLst/>
          </a:prstGeom>
        </p:spPr>
      </p:pic>
    </p:spTree>
    <p:extLst>
      <p:ext uri="{BB962C8B-B14F-4D97-AF65-F5344CB8AC3E}">
        <p14:creationId xmlns:p14="http://schemas.microsoft.com/office/powerpoint/2010/main" val="26627714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91167-7252-4729-B67A-E6A7C2C55722}"/>
              </a:ext>
            </a:extLst>
          </p:cNvPr>
          <p:cNvSpPr>
            <a:spLocks noGrp="1"/>
          </p:cNvSpPr>
          <p:nvPr>
            <p:ph type="title"/>
          </p:nvPr>
        </p:nvSpPr>
        <p:spPr/>
        <p:txBody>
          <a:bodyPr/>
          <a:lstStyle/>
          <a:p>
            <a:r>
              <a:rPr lang="en-US" dirty="0"/>
              <a:t>Model for Number of sutures</a:t>
            </a:r>
          </a:p>
        </p:txBody>
      </p:sp>
      <p:pic>
        <p:nvPicPr>
          <p:cNvPr id="4" name="Content Placeholder 3">
            <a:extLst>
              <a:ext uri="{FF2B5EF4-FFF2-40B4-BE49-F238E27FC236}">
                <a16:creationId xmlns:a16="http://schemas.microsoft.com/office/drawing/2014/main" id="{50C771DE-1E71-41AF-9A6B-67CC7A3CBC17}"/>
              </a:ext>
            </a:extLst>
          </p:cNvPr>
          <p:cNvPicPr>
            <a:picLocks noGrp="1" noChangeAspect="1"/>
          </p:cNvPicPr>
          <p:nvPr>
            <p:ph idx="1"/>
          </p:nvPr>
        </p:nvPicPr>
        <p:blipFill>
          <a:blip r:embed="rId2"/>
          <a:stretch>
            <a:fillRect/>
          </a:stretch>
        </p:blipFill>
        <p:spPr>
          <a:xfrm>
            <a:off x="1148080" y="1960880"/>
            <a:ext cx="9509759" cy="4287520"/>
          </a:xfrm>
          <a:prstGeom prst="rect">
            <a:avLst/>
          </a:prstGeom>
        </p:spPr>
      </p:pic>
    </p:spTree>
    <p:extLst>
      <p:ext uri="{BB962C8B-B14F-4D97-AF65-F5344CB8AC3E}">
        <p14:creationId xmlns:p14="http://schemas.microsoft.com/office/powerpoint/2010/main" val="5163646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CB87F-494E-4148-BE50-B47FD9851E2A}"/>
              </a:ext>
            </a:extLst>
          </p:cNvPr>
          <p:cNvSpPr>
            <a:spLocks noGrp="1"/>
          </p:cNvSpPr>
          <p:nvPr>
            <p:ph type="title"/>
          </p:nvPr>
        </p:nvSpPr>
        <p:spPr/>
        <p:txBody>
          <a:bodyPr/>
          <a:lstStyle/>
          <a:p>
            <a:r>
              <a:rPr lang="en-US" dirty="0"/>
              <a:t>Interaction between sessions and task</a:t>
            </a:r>
          </a:p>
        </p:txBody>
      </p:sp>
      <p:sp>
        <p:nvSpPr>
          <p:cNvPr id="3" name="Content Placeholder 2">
            <a:extLst>
              <a:ext uri="{FF2B5EF4-FFF2-40B4-BE49-F238E27FC236}">
                <a16:creationId xmlns:a16="http://schemas.microsoft.com/office/drawing/2014/main" id="{10CD26BF-38F1-4687-8554-1C53C4E60D6E}"/>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CEE63633-D94B-428D-81B1-3E648FC8A32A}"/>
              </a:ext>
            </a:extLst>
          </p:cNvPr>
          <p:cNvPicPr>
            <a:picLocks noChangeAspect="1"/>
          </p:cNvPicPr>
          <p:nvPr/>
        </p:nvPicPr>
        <p:blipFill>
          <a:blip r:embed="rId2"/>
          <a:stretch>
            <a:fillRect/>
          </a:stretch>
        </p:blipFill>
        <p:spPr>
          <a:xfrm>
            <a:off x="934720" y="1825624"/>
            <a:ext cx="9997439" cy="4686936"/>
          </a:xfrm>
          <a:prstGeom prst="rect">
            <a:avLst/>
          </a:prstGeom>
        </p:spPr>
      </p:pic>
    </p:spTree>
    <p:extLst>
      <p:ext uri="{BB962C8B-B14F-4D97-AF65-F5344CB8AC3E}">
        <p14:creationId xmlns:p14="http://schemas.microsoft.com/office/powerpoint/2010/main" val="37511273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631FA-C48F-4FB8-9B87-EB4182B36EC9}"/>
              </a:ext>
            </a:extLst>
          </p:cNvPr>
          <p:cNvSpPr>
            <a:spLocks noGrp="1"/>
          </p:cNvSpPr>
          <p:nvPr>
            <p:ph type="title"/>
          </p:nvPr>
        </p:nvSpPr>
        <p:spPr>
          <a:xfrm>
            <a:off x="838200" y="131976"/>
            <a:ext cx="10515600" cy="772998"/>
          </a:xfrm>
        </p:spPr>
        <p:txBody>
          <a:bodyPr/>
          <a:lstStyle/>
          <a:p>
            <a:r>
              <a:rPr lang="en-US" dirty="0"/>
              <a:t>Conclusion</a:t>
            </a:r>
          </a:p>
        </p:txBody>
      </p:sp>
      <p:sp>
        <p:nvSpPr>
          <p:cNvPr id="3" name="Content Placeholder 2">
            <a:extLst>
              <a:ext uri="{FF2B5EF4-FFF2-40B4-BE49-F238E27FC236}">
                <a16:creationId xmlns:a16="http://schemas.microsoft.com/office/drawing/2014/main" id="{592E7817-9CB0-4E5A-8657-DDBEE97712FF}"/>
              </a:ext>
            </a:extLst>
          </p:cNvPr>
          <p:cNvSpPr>
            <a:spLocks noGrp="1"/>
          </p:cNvSpPr>
          <p:nvPr>
            <p:ph idx="1"/>
          </p:nvPr>
        </p:nvSpPr>
        <p:spPr>
          <a:xfrm>
            <a:off x="169681" y="782425"/>
            <a:ext cx="11755225" cy="5957740"/>
          </a:xfrm>
        </p:spPr>
        <p:txBody>
          <a:bodyPr numCol="2">
            <a:noAutofit/>
          </a:bodyPr>
          <a:lstStyle/>
          <a:p>
            <a:r>
              <a:rPr lang="en-US" sz="1400" dirty="0"/>
              <a:t>After analyzing the linear models and observing the summarizing and quality control plots, it can be observed that the performance scores of the subjects depend on the variable of sessions with an increase in the performance scores as the session increases. This indicates that the subjects have an improvement in performance of the microsurgical tasks with increase in practice sessions involved. This increase in the performance scores over sessions is observed to be high initially but remained fairly constant after session 4 which shows that there is a maximum performance score which could be reached with practice sessions after which the scores remain fairly constant.</a:t>
            </a:r>
          </a:p>
          <a:p>
            <a:endParaRPr lang="en-US" sz="1400" dirty="0"/>
          </a:p>
          <a:p>
            <a:r>
              <a:rPr lang="en-US" sz="1400" dirty="0"/>
              <a:t>Also, with the increase in the number of sessions it is observed that there is a decrease in the time taken for performing the cutting and suturing tasks. This indicates that besides proficiency, speed of the subject in performing the microsurgery also increases with the increase in number of sessions.</a:t>
            </a:r>
          </a:p>
          <a:p>
            <a:endParaRPr lang="en-US" sz="1400" dirty="0"/>
          </a:p>
          <a:p>
            <a:r>
              <a:rPr lang="en-US" sz="1400" dirty="0"/>
              <a:t>We can also observe that there is a decrease in the NASA TLX subscales scores indicating that the subjects feel less physical demand, mental demand, frustration, effort and temporal is required for the task as the lab practice sessions increases. This indicates that the subjects perceive the workload as less of a burden.</a:t>
            </a:r>
          </a:p>
          <a:p>
            <a:endParaRPr lang="en-US" sz="1400" dirty="0"/>
          </a:p>
          <a:p>
            <a:r>
              <a:rPr lang="en-US" sz="1400" dirty="0"/>
              <a:t>The variable of age does not play any significant role in determining the performance scores indicating that the age of the subject is not an important factor in determining the performance of the subjects.</a:t>
            </a:r>
          </a:p>
          <a:p>
            <a:endParaRPr lang="en-US" sz="1400" dirty="0"/>
          </a:p>
          <a:p>
            <a:r>
              <a:rPr lang="en-US" sz="1400" dirty="0"/>
              <a:t>It is observed from the linear model and summarizing plot that the task of suturing has less performance scores compared to the suturing task. This indicates that the subjects have performed well in the cutting task than suturing task. Interestingly from the figure 9 it can be observed that the NASA TLX scores obtained for the suturing task are higher than the cutting task indicating that the workload as perceived by the subject is higher for the suturing task as compared to the cutting task.</a:t>
            </a:r>
          </a:p>
          <a:p>
            <a:endParaRPr lang="en-US" sz="1400" dirty="0"/>
          </a:p>
          <a:p>
            <a:r>
              <a:rPr lang="en-US" sz="1400" dirty="0"/>
              <a:t>The summarizing plot for the </a:t>
            </a:r>
            <a:r>
              <a:rPr lang="en-US" sz="1400" dirty="0" err="1"/>
              <a:t>perinasal</a:t>
            </a:r>
            <a:r>
              <a:rPr lang="en-US" sz="1400" dirty="0"/>
              <a:t> mean values (figure 10) and the linear model indicates that there is no significant effect of the </a:t>
            </a:r>
            <a:r>
              <a:rPr lang="en-US" sz="1400" dirty="0" err="1"/>
              <a:t>perinasal</a:t>
            </a:r>
            <a:r>
              <a:rPr lang="en-US" sz="1400" dirty="0"/>
              <a:t> perspiration values measured for the subjects on the performance scores.</a:t>
            </a:r>
          </a:p>
          <a:p>
            <a:endParaRPr lang="en-US" sz="1400" dirty="0"/>
          </a:p>
          <a:p>
            <a:r>
              <a:rPr lang="en-US" sz="1400" dirty="0"/>
              <a:t>The summarizing plot and the linear model indicates that the performance scores for the female subjects is higher than the male subjects. </a:t>
            </a:r>
          </a:p>
          <a:p>
            <a:endParaRPr lang="en-US" sz="1400" dirty="0"/>
          </a:p>
          <a:p>
            <a:r>
              <a:rPr lang="en-US" sz="1400" dirty="0"/>
              <a:t>The research indicates that as the practice with the sessions or experience increases, there is an increase in the performance scores and speed of the task performed with a decrease in the work load as perceived by the subject.</a:t>
            </a:r>
          </a:p>
          <a:p>
            <a:r>
              <a:rPr lang="en-US" sz="1400" dirty="0"/>
              <a:t>Therefore it is important to train the micro surgeon students to observe an increase in the performance, accuracy and speed of the surgeries performed.</a:t>
            </a:r>
          </a:p>
        </p:txBody>
      </p:sp>
    </p:spTree>
    <p:extLst>
      <p:ext uri="{BB962C8B-B14F-4D97-AF65-F5344CB8AC3E}">
        <p14:creationId xmlns:p14="http://schemas.microsoft.com/office/powerpoint/2010/main" val="14512330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0D382-CEDB-479B-873D-E800995D9E7A}"/>
              </a:ext>
            </a:extLst>
          </p:cNvPr>
          <p:cNvSpPr>
            <a:spLocks noGrp="1"/>
          </p:cNvSpPr>
          <p:nvPr>
            <p:ph type="title"/>
          </p:nvPr>
        </p:nvSpPr>
        <p:spPr/>
        <p:txBody>
          <a:bodyPr/>
          <a:lstStyle/>
          <a:p>
            <a:r>
              <a:rPr lang="en-US" dirty="0"/>
              <a:t>Thank you</a:t>
            </a:r>
          </a:p>
        </p:txBody>
      </p:sp>
      <p:pic>
        <p:nvPicPr>
          <p:cNvPr id="2050" name="Picture 2" descr="Image result for graduation pics">
            <a:extLst>
              <a:ext uri="{FF2B5EF4-FFF2-40B4-BE49-F238E27FC236}">
                <a16:creationId xmlns:a16="http://schemas.microsoft.com/office/drawing/2014/main" id="{C9D2A77A-B8E7-49EA-AAF9-BDBA445ED41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14680" y="1915318"/>
            <a:ext cx="5762920" cy="447532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42306D0-D90A-4DF6-818C-05F2C516A308}"/>
              </a:ext>
            </a:extLst>
          </p:cNvPr>
          <p:cNvSpPr txBox="1"/>
          <p:nvPr/>
        </p:nvSpPr>
        <p:spPr>
          <a:xfrm>
            <a:off x="641024" y="2271859"/>
            <a:ext cx="2564090" cy="4247317"/>
          </a:xfrm>
          <a:prstGeom prst="rect">
            <a:avLst/>
          </a:prstGeom>
          <a:noFill/>
        </p:spPr>
        <p:txBody>
          <a:bodyPr wrap="square" rtlCol="0">
            <a:spAutoFit/>
          </a:bodyPr>
          <a:lstStyle/>
          <a:p>
            <a:r>
              <a:rPr lang="en-US" dirty="0"/>
              <a:t>We would like to thank </a:t>
            </a:r>
            <a:r>
              <a:rPr lang="en-US" b="1" dirty="0"/>
              <a:t>Dr. </a:t>
            </a:r>
            <a:r>
              <a:rPr lang="en-US" b="1" dirty="0" err="1"/>
              <a:t>Ioannis</a:t>
            </a:r>
            <a:r>
              <a:rPr lang="en-US" b="1" dirty="0"/>
              <a:t> </a:t>
            </a:r>
            <a:r>
              <a:rPr lang="en-US" b="1" dirty="0" err="1"/>
              <a:t>Pavlidis</a:t>
            </a:r>
            <a:endParaRPr lang="en-US" b="1" dirty="0"/>
          </a:p>
          <a:p>
            <a:r>
              <a:rPr lang="en-US" dirty="0"/>
              <a:t>and</a:t>
            </a:r>
            <a:r>
              <a:rPr lang="en-US" b="1" dirty="0"/>
              <a:t> George </a:t>
            </a:r>
            <a:r>
              <a:rPr lang="en-US" dirty="0"/>
              <a:t>for teaching and guiding us through out the course.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2052" name="Picture 4" descr="Image result for smiley">
            <a:extLst>
              <a:ext uri="{FF2B5EF4-FFF2-40B4-BE49-F238E27FC236}">
                <a16:creationId xmlns:a16="http://schemas.microsoft.com/office/drawing/2014/main" id="{B83CF78E-E1FA-4E3F-B832-B9AF8549EC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670" y="3943814"/>
            <a:ext cx="3233561" cy="2910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3781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4804955" cy="797469"/>
          </a:xfrm>
        </p:spPr>
        <p:txBody>
          <a:bodyPr>
            <a:normAutofit/>
          </a:bodyPr>
          <a:lstStyle/>
          <a:p>
            <a:r>
              <a:rPr lang="en-US" sz="2800" b="1" dirty="0">
                <a:latin typeface="Times New Roman" panose="02020603050405020304" pitchFamily="18" charset="0"/>
                <a:cs typeface="Times New Roman" panose="02020603050405020304" pitchFamily="18" charset="0"/>
              </a:rPr>
              <a:t>2. Trait Psychometric Data :</a:t>
            </a:r>
          </a:p>
        </p:txBody>
      </p:sp>
      <p:sp>
        <p:nvSpPr>
          <p:cNvPr id="5" name="TextBox 4"/>
          <p:cNvSpPr txBox="1"/>
          <p:nvPr/>
        </p:nvSpPr>
        <p:spPr>
          <a:xfrm>
            <a:off x="992777" y="5055326"/>
            <a:ext cx="10110652" cy="984885"/>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10 Subjects with TAI scores less than 40 and 5 with TAI scores in range of 40 and 50.</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mean of TAI scores is 35.2 and Standard Deviation is 7.09</a:t>
            </a:r>
          </a:p>
          <a:p>
            <a:pPr marL="285750" indent="-285750">
              <a:buFont typeface="Arial" panose="020B0604020202020204" pitchFamily="34" charset="0"/>
              <a:buChar char="•"/>
            </a:pPr>
            <a:endParaRPr lang="en-US" dirty="0"/>
          </a:p>
        </p:txBody>
      </p: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7109" y="1057548"/>
            <a:ext cx="5127457" cy="3906338"/>
          </a:xfrm>
          <a:prstGeom prst="rect">
            <a:avLst/>
          </a:prstGeom>
        </p:spPr>
      </p:pic>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933291"/>
            <a:ext cx="4804955" cy="4030595"/>
          </a:xfrm>
        </p:spPr>
      </p:pic>
    </p:spTree>
    <p:extLst>
      <p:ext uri="{BB962C8B-B14F-4D97-AF65-F5344CB8AC3E}">
        <p14:creationId xmlns:p14="http://schemas.microsoft.com/office/powerpoint/2010/main" val="1396170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7469"/>
          </a:xfrm>
        </p:spPr>
        <p:txBody>
          <a:bodyPr>
            <a:normAutofit/>
          </a:bodyPr>
          <a:lstStyle/>
          <a:p>
            <a:r>
              <a:rPr lang="en-US" sz="2800" b="1" dirty="0">
                <a:latin typeface="Times New Roman" panose="02020603050405020304" pitchFamily="18" charset="0"/>
                <a:cs typeface="Times New Roman" panose="02020603050405020304" pitchFamily="18" charset="0"/>
              </a:rPr>
              <a:t>3.</a:t>
            </a:r>
            <a:r>
              <a:rPr lang="en-US" b="1" dirty="0"/>
              <a:t> </a:t>
            </a:r>
            <a:r>
              <a:rPr lang="en-US" sz="2800" b="1" dirty="0">
                <a:latin typeface="Times New Roman" panose="02020603050405020304" pitchFamily="18" charset="0"/>
                <a:cs typeface="Times New Roman" panose="02020603050405020304" pitchFamily="18" charset="0"/>
              </a:rPr>
              <a:t>State Psychometric Data:</a:t>
            </a:r>
            <a:endParaRPr lang="en-US" sz="28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162594"/>
            <a:ext cx="10173789" cy="4911635"/>
          </a:xfrm>
        </p:spPr>
      </p:pic>
    </p:spTree>
    <p:extLst>
      <p:ext uri="{BB962C8B-B14F-4D97-AF65-F5344CB8AC3E}">
        <p14:creationId xmlns:p14="http://schemas.microsoft.com/office/powerpoint/2010/main" val="2630229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3412"/>
          </a:xfrm>
        </p:spPr>
        <p:txBody>
          <a:bodyPr>
            <a:normAutofit/>
          </a:bodyPr>
          <a:lstStyle/>
          <a:p>
            <a:r>
              <a:rPr lang="en-US" sz="2400" b="1" dirty="0">
                <a:latin typeface="Times New Roman" panose="02020603050405020304" pitchFamily="18" charset="0"/>
                <a:cs typeface="Times New Roman" panose="02020603050405020304" pitchFamily="18" charset="0"/>
              </a:rPr>
              <a:t>BOXPLOTS showing NASA TLX_Scores for different NASA Subscales over Sessions:   </a:t>
            </a:r>
            <a:r>
              <a:rPr lang="en-US" sz="2400" b="1" dirty="0">
                <a:solidFill>
                  <a:srgbClr val="00B0F0"/>
                </a:solidFill>
                <a:latin typeface="Times New Roman" panose="02020603050405020304" pitchFamily="18" charset="0"/>
                <a:cs typeface="Times New Roman" panose="02020603050405020304" pitchFamily="18" charset="0"/>
              </a:rPr>
              <a:t>Cutting</a:t>
            </a:r>
            <a:endParaRPr lang="en-US" sz="24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1358536"/>
            <a:ext cx="10515599" cy="4676504"/>
          </a:xfrm>
        </p:spPr>
      </p:pic>
    </p:spTree>
    <p:extLst>
      <p:ext uri="{BB962C8B-B14F-4D97-AF65-F5344CB8AC3E}">
        <p14:creationId xmlns:p14="http://schemas.microsoft.com/office/powerpoint/2010/main" val="3358540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88909"/>
          </a:xfrm>
        </p:spPr>
        <p:txBody>
          <a:bodyPr>
            <a:normAutofit/>
          </a:bodyPr>
          <a:lstStyle/>
          <a:p>
            <a:r>
              <a:rPr lang="en-US" sz="2400" b="1" dirty="0">
                <a:latin typeface="Times New Roman" panose="02020603050405020304" pitchFamily="18" charset="0"/>
                <a:cs typeface="Times New Roman" panose="02020603050405020304" pitchFamily="18" charset="0"/>
              </a:rPr>
              <a:t>BOXPLOTS showing NASA TLX_Scores for different NASA Subscales over Sessions: </a:t>
            </a:r>
            <a:r>
              <a:rPr lang="en-US" sz="2400" b="1" dirty="0">
                <a:solidFill>
                  <a:srgbClr val="00B0F0"/>
                </a:solidFill>
                <a:latin typeface="Times New Roman" panose="02020603050405020304" pitchFamily="18" charset="0"/>
                <a:cs typeface="Times New Roman" panose="02020603050405020304" pitchFamily="18" charset="0"/>
              </a:rPr>
              <a:t>Suturing</a:t>
            </a:r>
            <a:endParaRPr lang="en-US"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254034"/>
            <a:ext cx="10515599" cy="4922929"/>
          </a:xfrm>
        </p:spPr>
      </p:pic>
    </p:spTree>
    <p:extLst>
      <p:ext uri="{BB962C8B-B14F-4D97-AF65-F5344CB8AC3E}">
        <p14:creationId xmlns:p14="http://schemas.microsoft.com/office/powerpoint/2010/main" val="3607446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23148"/>
          </a:xfrm>
        </p:spPr>
        <p:txBody>
          <a:bodyPr>
            <a:noAutofit/>
          </a:bodyPr>
          <a:lstStyle/>
          <a:p>
            <a:r>
              <a:rPr lang="en-US" sz="2400" b="1" dirty="0">
                <a:latin typeface="Times New Roman" panose="02020603050405020304" pitchFamily="18" charset="0"/>
                <a:cs typeface="Times New Roman" panose="02020603050405020304" pitchFamily="18" charset="0"/>
              </a:rPr>
              <a:t>Boxplots for NASA_TLX Score over Sessions:  </a:t>
            </a:r>
            <a:r>
              <a:rPr lang="en-US" sz="2400" b="1" dirty="0">
                <a:solidFill>
                  <a:srgbClr val="00B0F0"/>
                </a:solidFill>
                <a:latin typeface="Times New Roman" panose="02020603050405020304" pitchFamily="18" charset="0"/>
                <a:cs typeface="Times New Roman" panose="02020603050405020304" pitchFamily="18" charset="0"/>
              </a:rPr>
              <a:t>Cutting &amp; Suturing</a:t>
            </a:r>
            <a:endParaRPr lang="en-US" sz="24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084218"/>
            <a:ext cx="5196840" cy="4049485"/>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5041" y="1084218"/>
            <a:ext cx="5318760" cy="4049485"/>
          </a:xfrm>
          <a:prstGeom prst="rect">
            <a:avLst/>
          </a:prstGeom>
        </p:spPr>
      </p:pic>
    </p:spTree>
    <p:extLst>
      <p:ext uri="{BB962C8B-B14F-4D97-AF65-F5344CB8AC3E}">
        <p14:creationId xmlns:p14="http://schemas.microsoft.com/office/powerpoint/2010/main" val="329906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5401"/>
          </a:xfrm>
        </p:spPr>
        <p:txBody>
          <a:bodyPr>
            <a:noAutofit/>
          </a:bodyPr>
          <a:lstStyle/>
          <a:p>
            <a:r>
              <a:rPr lang="en-US" sz="2800" b="1" dirty="0">
                <a:latin typeface="Times New Roman" panose="02020603050405020304" pitchFamily="18" charset="0"/>
                <a:cs typeface="Times New Roman" panose="02020603050405020304" pitchFamily="18" charset="0"/>
              </a:rPr>
              <a:t>Boxplots for NASA_TLX Scores for Cutting and Suturing: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8617" y="1267097"/>
            <a:ext cx="8229600" cy="4909866"/>
          </a:xfrm>
        </p:spPr>
      </p:pic>
    </p:spTree>
    <p:extLst>
      <p:ext uri="{BB962C8B-B14F-4D97-AF65-F5344CB8AC3E}">
        <p14:creationId xmlns:p14="http://schemas.microsoft.com/office/powerpoint/2010/main" val="1373489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83960"/>
          </a:xfrm>
        </p:spPr>
        <p:txBody>
          <a:bodyPr>
            <a:noAutofit/>
          </a:bodyPr>
          <a:lstStyle/>
          <a:p>
            <a:r>
              <a:rPr lang="en-US" sz="2400" b="1" dirty="0">
                <a:latin typeface="Times New Roman" panose="02020603050405020304" pitchFamily="18" charset="0"/>
                <a:cs typeface="Times New Roman" panose="02020603050405020304" pitchFamily="18" charset="0"/>
              </a:rPr>
              <a:t>4. Perinasal Perspiration (Stress) Signal Data:</a:t>
            </a:r>
            <a:endParaRPr lang="en-US" sz="12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5597" y="849086"/>
            <a:ext cx="10800805" cy="5706700"/>
          </a:xfrm>
        </p:spPr>
      </p:pic>
    </p:spTree>
    <p:extLst>
      <p:ext uri="{BB962C8B-B14F-4D97-AF65-F5344CB8AC3E}">
        <p14:creationId xmlns:p14="http://schemas.microsoft.com/office/powerpoint/2010/main" val="32193031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TotalTime>
  <Words>760</Words>
  <Application>Microsoft Office PowerPoint</Application>
  <PresentationFormat>Widescreen</PresentationFormat>
  <Paragraphs>59</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Times New Roman</vt:lpstr>
      <vt:lpstr>Office Theme</vt:lpstr>
      <vt:lpstr>STATISTICAL INFERENCE AND QUALITY CONTROL FOR MICROSURGERY STUDY   </vt:lpstr>
      <vt:lpstr>1. Biographic Data :    </vt:lpstr>
      <vt:lpstr>2. Trait Psychometric Data :</vt:lpstr>
      <vt:lpstr>3. State Psychometric Data:</vt:lpstr>
      <vt:lpstr>BOXPLOTS showing NASA TLX_Scores for different NASA Subscales over Sessions:   Cutting</vt:lpstr>
      <vt:lpstr>BOXPLOTS showing NASA TLX_Scores for different NASA Subscales over Sessions: Suturing</vt:lpstr>
      <vt:lpstr>Boxplots for NASA_TLX Score over Sessions:  Cutting &amp; Suturing</vt:lpstr>
      <vt:lpstr>Boxplots for NASA_TLX Scores for Cutting and Suturing: </vt:lpstr>
      <vt:lpstr>4. Perinasal Perspiration (Stress) Signal Data:</vt:lpstr>
      <vt:lpstr>Boxplots showing distribution of different Stress Signals </vt:lpstr>
      <vt:lpstr>5. Performance Data:</vt:lpstr>
      <vt:lpstr>Boxplots showing Time taken for Cutting &amp; Suturing over Different Sessions:</vt:lpstr>
      <vt:lpstr>Accuracy plots for Number of Sutures:</vt:lpstr>
      <vt:lpstr>Accuracy plots for Scores over different Sessions: Cutting &amp; Suturing</vt:lpstr>
      <vt:lpstr>Boxplot showing Performance Scores Variation over Gender &amp; Tasks: </vt:lpstr>
      <vt:lpstr>Boxplots for Performance Scores over different Sessions:</vt:lpstr>
      <vt:lpstr>Linear model 1</vt:lpstr>
      <vt:lpstr>Residual plot of Linear Model:</vt:lpstr>
      <vt:lpstr>Mixed model(With subject random effect)</vt:lpstr>
      <vt:lpstr>Linear model for NASA TLX Scores</vt:lpstr>
      <vt:lpstr>Model for Number of sutures</vt:lpstr>
      <vt:lpstr>Interaction between sessions and task</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INFERENCE AND QUALITY CONTROL FOR MICROSURGERY STUDY</dc:title>
  <dc:creator>Satya Praveen</dc:creator>
  <cp:lastModifiedBy>Karnati, Swetcha Chowdary</cp:lastModifiedBy>
  <cp:revision>28</cp:revision>
  <dcterms:created xsi:type="dcterms:W3CDTF">2018-05-04T03:01:02Z</dcterms:created>
  <dcterms:modified xsi:type="dcterms:W3CDTF">2018-06-03T18:18:14Z</dcterms:modified>
</cp:coreProperties>
</file>