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1" r:id="rId16"/>
    <p:sldId id="282" r:id="rId17"/>
    <p:sldId id="283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C960F0-E0DA-4A33-9141-6C2C28965006}">
  <a:tblStyle styleId="{E8C960F0-E0DA-4A33-9141-6C2C289650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27" autoAdjust="0"/>
  </p:normalViewPr>
  <p:slideViewPr>
    <p:cSldViewPr snapToGrid="0">
      <p:cViewPr varScale="1">
        <p:scale>
          <a:sx n="107" d="100"/>
          <a:sy n="107" d="100"/>
        </p:scale>
        <p:origin x="108" y="8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57eb5597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57eb5597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857eb559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857eb559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857eb559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857eb559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857eb559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857eb559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57eb559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57eb559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88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857eb5597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857eb5597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that in mind, there are 2 notable approaches to this problem using wavelets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857eb5597_1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857eb5597_1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ECG signal, they individually segment each beat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to 8 level FB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fold cross validation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1135f86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1135f86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857eb5597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857eb5597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857eb559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857eb559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Orthonormal wavelets because they are easily parameterizable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the theta values from a uniform distribution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57eb5597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857eb5597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Karndeep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out work 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key example is medical data ecg - patients heart monitor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5 minutes of data and robustly and accuratly predict from that point forward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solves a problem where analysis is typically 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our problem 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develop this classification technique in the context of the ECG problem and apply it the parallel problems in other disciplines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at gait and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1135f869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1135f869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857eb559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857eb559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1135f86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1135f86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857eb559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857eb559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857eb5597_1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857eb5597_1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857eb5597_1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857eb5597_1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57eb5597_1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57eb5597_1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that in mind, there are 2 notable approaches to this problem using wavelets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57eb559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57eb559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Karndeep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build upon the work of Liu et 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optimizing a new wavelet using PSO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key point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Orthonormal wavelets because they are easily parameterizable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Compacy representation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over a smaller vector space, and bound by 0 and 2pi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the theta values from a uniform distribution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57eb559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857eb559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cross validation and only trained on 500 samples due to computational constraints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1135f869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1135f869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857eb559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857eb559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KArndeep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those wavelets generated we wanted to Compare them with state-of-the-art Bior(6,8)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difficulty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Began with the unrealistic case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Consistently showed a minor improvement in most tasks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, right bundle branch block classified as , atrial premature contraction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57eb559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57eb559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57eb5597_1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57eb5597_1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17-06596-z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424075"/>
            <a:ext cx="8520600" cy="23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Optimization of Wavelets for Time Series Classification with Support Vector Machine</a:t>
            </a:r>
            <a:endParaRPr sz="3500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Karnargus</a:t>
            </a:r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311700" y="3533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Argus &amp; Karndeep Rai-Bhatti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Sherlock and Monro recursive formula for orthonormal wavelets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63" y="1903238"/>
            <a:ext cx="40100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763" y="3036725"/>
            <a:ext cx="40862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E996B-05B1-4847-BC2E-677D2157B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063" y="513509"/>
            <a:ext cx="5305425" cy="399097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082573-5F81-4F30-A7E1-B7C7E54D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29493"/>
              </p:ext>
            </p:extLst>
          </p:nvPr>
        </p:nvGraphicFramePr>
        <p:xfrm>
          <a:off x="2402541" y="815788"/>
          <a:ext cx="4141695" cy="3254188"/>
        </p:xfrm>
        <a:graphic>
          <a:graphicData uri="http://schemas.openxmlformats.org/drawingml/2006/table">
            <a:tbl>
              <a:tblPr firstRow="1" bandRow="1">
                <a:tableStyleId>{E8C960F0-E0DA-4A33-9141-6C2C28965006}</a:tableStyleId>
              </a:tblPr>
              <a:tblGrid>
                <a:gridCol w="828339">
                  <a:extLst>
                    <a:ext uri="{9D8B030D-6E8A-4147-A177-3AD203B41FA5}">
                      <a16:colId xmlns:a16="http://schemas.microsoft.com/office/drawing/2014/main" val="2851406047"/>
                    </a:ext>
                  </a:extLst>
                </a:gridCol>
                <a:gridCol w="828339">
                  <a:extLst>
                    <a:ext uri="{9D8B030D-6E8A-4147-A177-3AD203B41FA5}">
                      <a16:colId xmlns:a16="http://schemas.microsoft.com/office/drawing/2014/main" val="3146761966"/>
                    </a:ext>
                  </a:extLst>
                </a:gridCol>
                <a:gridCol w="828339">
                  <a:extLst>
                    <a:ext uri="{9D8B030D-6E8A-4147-A177-3AD203B41FA5}">
                      <a16:colId xmlns:a16="http://schemas.microsoft.com/office/drawing/2014/main" val="1183369495"/>
                    </a:ext>
                  </a:extLst>
                </a:gridCol>
                <a:gridCol w="828339">
                  <a:extLst>
                    <a:ext uri="{9D8B030D-6E8A-4147-A177-3AD203B41FA5}">
                      <a16:colId xmlns:a16="http://schemas.microsoft.com/office/drawing/2014/main" val="1932062599"/>
                    </a:ext>
                  </a:extLst>
                </a:gridCol>
                <a:gridCol w="828339">
                  <a:extLst>
                    <a:ext uri="{9D8B030D-6E8A-4147-A177-3AD203B41FA5}">
                      <a16:colId xmlns:a16="http://schemas.microsoft.com/office/drawing/2014/main" val="2598712736"/>
                    </a:ext>
                  </a:extLst>
                </a:gridCol>
              </a:tblGrid>
              <a:tr h="646176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 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52366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38868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58275"/>
                  </a:ext>
                </a:extLst>
              </a:tr>
              <a:tr h="646176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34699"/>
                  </a:ext>
                </a:extLst>
              </a:tr>
              <a:tr h="669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57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50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167047-8B29-4200-843F-5F4EA517B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566737"/>
            <a:ext cx="5324475" cy="401002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0FF9F4-6E95-4B59-88B7-C40DBA22D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20266"/>
              </p:ext>
            </p:extLst>
          </p:nvPr>
        </p:nvGraphicFramePr>
        <p:xfrm>
          <a:off x="2608729" y="869575"/>
          <a:ext cx="4114800" cy="3263155"/>
        </p:xfrm>
        <a:graphic>
          <a:graphicData uri="http://schemas.openxmlformats.org/drawingml/2006/table">
            <a:tbl>
              <a:tblPr firstRow="1" bandRow="1">
                <a:tableStyleId>{E8C960F0-E0DA-4A33-9141-6C2C28965006}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8578349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0975941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3924140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2987846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04891600"/>
                    </a:ext>
                  </a:extLst>
                </a:gridCol>
              </a:tblGrid>
              <a:tr h="6526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39890"/>
                  </a:ext>
                </a:extLst>
              </a:tr>
              <a:tr h="6526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38680"/>
                  </a:ext>
                </a:extLst>
              </a:tr>
              <a:tr h="6526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76244"/>
                  </a:ext>
                </a:extLst>
              </a:tr>
              <a:tr h="6526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43118"/>
                  </a:ext>
                </a:extLst>
              </a:tr>
              <a:tr h="6526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2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60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6C28F4-C0CC-4BFF-A3AC-3537B541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561975"/>
            <a:ext cx="5305425" cy="401955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0119142-E8D9-487E-BF9E-AC36EDEC3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84811"/>
              </p:ext>
            </p:extLst>
          </p:nvPr>
        </p:nvGraphicFramePr>
        <p:xfrm>
          <a:off x="2599766" y="878541"/>
          <a:ext cx="4132730" cy="3253070"/>
        </p:xfrm>
        <a:graphic>
          <a:graphicData uri="http://schemas.openxmlformats.org/drawingml/2006/table">
            <a:tbl>
              <a:tblPr firstRow="1" bandRow="1">
                <a:tableStyleId>{E8C960F0-E0DA-4A33-9141-6C2C28965006}</a:tableStyleId>
              </a:tblPr>
              <a:tblGrid>
                <a:gridCol w="826546">
                  <a:extLst>
                    <a:ext uri="{9D8B030D-6E8A-4147-A177-3AD203B41FA5}">
                      <a16:colId xmlns:a16="http://schemas.microsoft.com/office/drawing/2014/main" val="1281612948"/>
                    </a:ext>
                  </a:extLst>
                </a:gridCol>
                <a:gridCol w="826546">
                  <a:extLst>
                    <a:ext uri="{9D8B030D-6E8A-4147-A177-3AD203B41FA5}">
                      <a16:colId xmlns:a16="http://schemas.microsoft.com/office/drawing/2014/main" val="3851268267"/>
                    </a:ext>
                  </a:extLst>
                </a:gridCol>
                <a:gridCol w="826546">
                  <a:extLst>
                    <a:ext uri="{9D8B030D-6E8A-4147-A177-3AD203B41FA5}">
                      <a16:colId xmlns:a16="http://schemas.microsoft.com/office/drawing/2014/main" val="1218329258"/>
                    </a:ext>
                  </a:extLst>
                </a:gridCol>
                <a:gridCol w="826546">
                  <a:extLst>
                    <a:ext uri="{9D8B030D-6E8A-4147-A177-3AD203B41FA5}">
                      <a16:colId xmlns:a16="http://schemas.microsoft.com/office/drawing/2014/main" val="348309303"/>
                    </a:ext>
                  </a:extLst>
                </a:gridCol>
                <a:gridCol w="826546">
                  <a:extLst>
                    <a:ext uri="{9D8B030D-6E8A-4147-A177-3AD203B41FA5}">
                      <a16:colId xmlns:a16="http://schemas.microsoft.com/office/drawing/2014/main" val="3922528706"/>
                    </a:ext>
                  </a:extLst>
                </a:gridCol>
              </a:tblGrid>
              <a:tr h="6506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05978"/>
                  </a:ext>
                </a:extLst>
              </a:tr>
              <a:tr h="6506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63319"/>
                  </a:ext>
                </a:extLst>
              </a:tr>
              <a:tr h="6506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54000"/>
                  </a:ext>
                </a:extLst>
              </a:tr>
              <a:tr h="6506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428826"/>
                  </a:ext>
                </a:extLst>
              </a:tr>
              <a:tr h="6506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8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83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Approaches: Pro and Con</a:t>
            </a:r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4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Acharya et al.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Wavelet Transform &gt; sub-band fuzzy entropy &amp; log-energy &gt; Binary SVM classification 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 et al.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PCA, LDA, ICA &gt; classification with NN, SVM classifiers, PNN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Melgani et al.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Wavelet optimization: wavelet &gt; SVM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Pro: Consistently Get high accuracy ~ 99%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Problem: Classification schemes optimized/trained across whole database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Underperform in realistic setting where only prior data is available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825" y="1152475"/>
            <a:ext cx="3879475" cy="32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311700" y="212025"/>
            <a:ext cx="85206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>
            <a:off x="171000" y="1101200"/>
            <a:ext cx="50136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Classification Scheme Proposed by Liu et al. 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 level WMRA using bior(6,8) wavelets as baseline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PCA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 Wavelet with Particle Swarm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Compare optimized wavelet to bior(6,8)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on initial samples and try to predict the rest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221" name="Google Shape;221;p39"/>
          <p:cNvPicPr preferRelativeResize="0"/>
          <p:nvPr/>
        </p:nvPicPr>
        <p:blipFill rotWithShape="1">
          <a:blip r:embed="rId3">
            <a:alphaModFix/>
          </a:blip>
          <a:srcRect l="2751" t="2360" r="2046" b="2064"/>
          <a:stretch/>
        </p:blipFill>
        <p:spPr>
          <a:xfrm>
            <a:off x="5490900" y="490450"/>
            <a:ext cx="3653099" cy="3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 rotWithShape="1">
          <a:blip r:embed="rId4">
            <a:alphaModFix/>
          </a:blip>
          <a:srcRect l="1641" t="3651" r="1796" b="7711"/>
          <a:stretch/>
        </p:blipFill>
        <p:spPr>
          <a:xfrm>
            <a:off x="311700" y="3013200"/>
            <a:ext cx="6156501" cy="20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/>
        </p:nvSpPr>
        <p:spPr>
          <a:xfrm>
            <a:off x="89150" y="3401600"/>
            <a:ext cx="4943400" cy="168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xfrm>
            <a:off x="89150" y="14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</a:rPr>
              <a:t>Particle Swarm Optimization of a Wavelet </a:t>
            </a:r>
            <a:endParaRPr sz="24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8417" y="5143500"/>
            <a:ext cx="1467161" cy="5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50" y="3477572"/>
            <a:ext cx="2171325" cy="153346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0"/>
          <p:cNvSpPr txBox="1"/>
          <p:nvPr/>
        </p:nvSpPr>
        <p:spPr>
          <a:xfrm>
            <a:off x="7137225" y="1267700"/>
            <a:ext cx="18090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Recursively construct mother wavelet with theta parameters</a:t>
            </a:r>
            <a:endParaRPr sz="1300"/>
          </a:p>
        </p:txBody>
      </p:sp>
      <p:sp>
        <p:nvSpPr>
          <p:cNvPr id="232" name="Google Shape;232;p40"/>
          <p:cNvSpPr txBox="1"/>
          <p:nvPr/>
        </p:nvSpPr>
        <p:spPr>
          <a:xfrm>
            <a:off x="7137300" y="2333200"/>
            <a:ext cx="1809000" cy="5397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WMRA</a:t>
            </a:r>
            <a:endParaRPr/>
          </a:p>
        </p:txBody>
      </p:sp>
      <p:sp>
        <p:nvSpPr>
          <p:cNvPr id="233" name="Google Shape;233;p40"/>
          <p:cNvSpPr txBox="1"/>
          <p:nvPr/>
        </p:nvSpPr>
        <p:spPr>
          <a:xfrm>
            <a:off x="7161000" y="3269100"/>
            <a:ext cx="1809000" cy="5727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234" name="Google Shape;234;p40"/>
          <p:cNvSpPr txBox="1"/>
          <p:nvPr/>
        </p:nvSpPr>
        <p:spPr>
          <a:xfrm>
            <a:off x="7137225" y="4269300"/>
            <a:ext cx="18090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Calculate Error</a:t>
            </a:r>
            <a:endParaRPr/>
          </a:p>
        </p:txBody>
      </p:sp>
      <p:sp>
        <p:nvSpPr>
          <p:cNvPr id="235" name="Google Shape;235;p40"/>
          <p:cNvSpPr txBox="1"/>
          <p:nvPr/>
        </p:nvSpPr>
        <p:spPr>
          <a:xfrm>
            <a:off x="5314125" y="1905600"/>
            <a:ext cx="1668900" cy="10260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error and particle velocity, update theta values</a:t>
            </a:r>
            <a:endParaRPr/>
          </a:p>
        </p:txBody>
      </p:sp>
      <p:sp>
        <p:nvSpPr>
          <p:cNvPr id="236" name="Google Shape;236;p40"/>
          <p:cNvSpPr txBox="1"/>
          <p:nvPr/>
        </p:nvSpPr>
        <p:spPr>
          <a:xfrm>
            <a:off x="0" y="723700"/>
            <a:ext cx="5218800" cy="26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Wavelet is defined by values of theta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particle represents the theta values defining a possible wavelet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Particle’s velocity is influenced by the best local and global position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best positions are determined by the classification error found using the process on the right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Exact particle trajectory equations are in the appendix</a:t>
            </a:r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7137300" y="148900"/>
            <a:ext cx="19008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theta values for each particle</a:t>
            </a:r>
            <a:endParaRPr/>
          </a:p>
        </p:txBody>
      </p:sp>
      <p:sp>
        <p:nvSpPr>
          <p:cNvPr id="238" name="Google Shape;238;p40"/>
          <p:cNvSpPr/>
          <p:nvPr/>
        </p:nvSpPr>
        <p:spPr>
          <a:xfrm>
            <a:off x="7985550" y="9641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0"/>
          <p:cNvSpPr/>
          <p:nvPr/>
        </p:nvSpPr>
        <p:spPr>
          <a:xfrm>
            <a:off x="7985550" y="205633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0"/>
          <p:cNvSpPr/>
          <p:nvPr/>
        </p:nvSpPr>
        <p:spPr>
          <a:xfrm>
            <a:off x="7985550" y="29315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0"/>
          <p:cNvSpPr/>
          <p:nvPr/>
        </p:nvSpPr>
        <p:spPr>
          <a:xfrm>
            <a:off x="7985550" y="39317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0"/>
          <p:cNvSpPr/>
          <p:nvPr/>
        </p:nvSpPr>
        <p:spPr>
          <a:xfrm rot="5400000" flipH="1">
            <a:off x="6405850" y="1156375"/>
            <a:ext cx="256500" cy="1019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0"/>
          <p:cNvSpPr/>
          <p:nvPr/>
        </p:nvSpPr>
        <p:spPr>
          <a:xfrm flipH="1">
            <a:off x="5952525" y="3042875"/>
            <a:ext cx="1019400" cy="1766100"/>
          </a:xfrm>
          <a:prstGeom prst="bentUpArrow">
            <a:avLst>
              <a:gd name="adj1" fmla="val 8058"/>
              <a:gd name="adj2" fmla="val 11074"/>
              <a:gd name="adj3" fmla="val 23072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0"/>
          <p:cNvSpPr txBox="1"/>
          <p:nvPr/>
        </p:nvSpPr>
        <p:spPr>
          <a:xfrm>
            <a:off x="2502050" y="368355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particles motion across the space defined by particle’s location and the current error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Summary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8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segment of time series data, quickly and accurately classify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Data - ECG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Sensor Data - Gait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Environmental Data - Driving Surface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of time series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 analysis is inefficient, laborious, and error prone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Framed as a Pattern Detection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training set</a:t>
            </a:r>
            <a:endParaRPr/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203" y="1017728"/>
            <a:ext cx="2845325" cy="230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/>
        </p:nvSpPr>
        <p:spPr>
          <a:xfrm>
            <a:off x="89150" y="3401600"/>
            <a:ext cx="4943400" cy="168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89150" y="19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</a:rPr>
              <a:t>Proposed Approach</a:t>
            </a:r>
            <a:endParaRPr sz="24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8417" y="5143500"/>
            <a:ext cx="1467161" cy="5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50" y="3477572"/>
            <a:ext cx="2171325" cy="153346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1"/>
          <p:cNvSpPr txBox="1"/>
          <p:nvPr/>
        </p:nvSpPr>
        <p:spPr>
          <a:xfrm>
            <a:off x="7137225" y="1267700"/>
            <a:ext cx="18090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Recursively construct mother wavelet with theta parameters</a:t>
            </a:r>
            <a:endParaRPr sz="1300"/>
          </a:p>
        </p:txBody>
      </p:sp>
      <p:sp>
        <p:nvSpPr>
          <p:cNvPr id="254" name="Google Shape;254;p41"/>
          <p:cNvSpPr txBox="1"/>
          <p:nvPr/>
        </p:nvSpPr>
        <p:spPr>
          <a:xfrm>
            <a:off x="7137300" y="2333200"/>
            <a:ext cx="1809000" cy="5397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WMRA</a:t>
            </a:r>
            <a:endParaRPr/>
          </a:p>
        </p:txBody>
      </p:sp>
      <p:sp>
        <p:nvSpPr>
          <p:cNvPr id="255" name="Google Shape;255;p41"/>
          <p:cNvSpPr txBox="1"/>
          <p:nvPr/>
        </p:nvSpPr>
        <p:spPr>
          <a:xfrm>
            <a:off x="7161000" y="3269100"/>
            <a:ext cx="1809000" cy="5727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256" name="Google Shape;256;p41"/>
          <p:cNvSpPr txBox="1"/>
          <p:nvPr/>
        </p:nvSpPr>
        <p:spPr>
          <a:xfrm>
            <a:off x="7137225" y="4269300"/>
            <a:ext cx="18090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Calculate Error</a:t>
            </a: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5314125" y="1905600"/>
            <a:ext cx="1668900" cy="10260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error and particle velocity, update theta values</a:t>
            </a:r>
            <a:endParaRPr/>
          </a:p>
        </p:txBody>
      </p:sp>
      <p:sp>
        <p:nvSpPr>
          <p:cNvPr id="258" name="Google Shape;258;p41"/>
          <p:cNvSpPr txBox="1"/>
          <p:nvPr/>
        </p:nvSpPr>
        <p:spPr>
          <a:xfrm>
            <a:off x="7137300" y="148900"/>
            <a:ext cx="19008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theta values for each particle</a:t>
            </a:r>
            <a:endParaRPr/>
          </a:p>
        </p:txBody>
      </p:sp>
      <p:sp>
        <p:nvSpPr>
          <p:cNvPr id="259" name="Google Shape;259;p41"/>
          <p:cNvSpPr/>
          <p:nvPr/>
        </p:nvSpPr>
        <p:spPr>
          <a:xfrm>
            <a:off x="7985550" y="9641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1"/>
          <p:cNvSpPr/>
          <p:nvPr/>
        </p:nvSpPr>
        <p:spPr>
          <a:xfrm>
            <a:off x="7985550" y="205633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1"/>
          <p:cNvSpPr/>
          <p:nvPr/>
        </p:nvSpPr>
        <p:spPr>
          <a:xfrm>
            <a:off x="7985550" y="29315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1"/>
          <p:cNvSpPr/>
          <p:nvPr/>
        </p:nvSpPr>
        <p:spPr>
          <a:xfrm>
            <a:off x="7985550" y="39317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1"/>
          <p:cNvSpPr/>
          <p:nvPr/>
        </p:nvSpPr>
        <p:spPr>
          <a:xfrm rot="5400000" flipH="1">
            <a:off x="6405850" y="1156375"/>
            <a:ext cx="256500" cy="1019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1"/>
          <p:cNvSpPr/>
          <p:nvPr/>
        </p:nvSpPr>
        <p:spPr>
          <a:xfrm flipH="1">
            <a:off x="5952525" y="3042875"/>
            <a:ext cx="1019400" cy="1766100"/>
          </a:xfrm>
          <a:prstGeom prst="bentUpArrow">
            <a:avLst>
              <a:gd name="adj1" fmla="val 8058"/>
              <a:gd name="adj2" fmla="val 11074"/>
              <a:gd name="adj3" fmla="val 23072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1"/>
          <p:cNvSpPr txBox="1"/>
          <p:nvPr/>
        </p:nvSpPr>
        <p:spPr>
          <a:xfrm>
            <a:off x="2502050" y="368355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particles motion across the space defined by particle’s location and the current error</a:t>
            </a: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0" y="517775"/>
            <a:ext cx="5218800" cy="29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Optimize Wavelet for EKG signal Classification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Compare to Liu et al, which used bior(6,8) wavelets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Particle Swarm Optimization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Particles are defined by theta values representing a possible wavelet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Velocity influenced by the best local and global positions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Exact particle trajectory equations in the appendix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best positions are determined by the classification error found using the process on the right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Baseline - Classification Scheme Proposed by Liu et al. 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Beat Segmentation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8-level WMRA using bior(6,8) wavelets </a:t>
            </a:r>
            <a:endParaRPr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PCA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Wavelet for ECG classification using Particle Swarm Optimization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over Orthonormal Wavelets </a:t>
            </a:r>
            <a:endParaRPr/>
          </a:p>
        </p:txBody>
      </p:sp>
      <p:sp>
        <p:nvSpPr>
          <p:cNvPr id="273" name="Google Shape;273;p42"/>
          <p:cNvSpPr txBox="1"/>
          <p:nvPr/>
        </p:nvSpPr>
        <p:spPr>
          <a:xfrm>
            <a:off x="6192850" y="1267700"/>
            <a:ext cx="18090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Construct Wavelet (Sherlock-Monro algorithm)</a:t>
            </a:r>
            <a:endParaRPr sz="1300"/>
          </a:p>
        </p:txBody>
      </p:sp>
      <p:sp>
        <p:nvSpPr>
          <p:cNvPr id="274" name="Google Shape;274;p42"/>
          <p:cNvSpPr txBox="1"/>
          <p:nvPr/>
        </p:nvSpPr>
        <p:spPr>
          <a:xfrm>
            <a:off x="6192925" y="2333200"/>
            <a:ext cx="1809000" cy="5397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WMRA</a:t>
            </a:r>
            <a:endParaRPr/>
          </a:p>
        </p:txBody>
      </p:sp>
      <p:sp>
        <p:nvSpPr>
          <p:cNvPr id="275" name="Google Shape;275;p42"/>
          <p:cNvSpPr txBox="1"/>
          <p:nvPr/>
        </p:nvSpPr>
        <p:spPr>
          <a:xfrm>
            <a:off x="6216625" y="3269100"/>
            <a:ext cx="1809000" cy="5727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6192850" y="4269300"/>
            <a:ext cx="18090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Calculate Error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4369750" y="1905600"/>
            <a:ext cx="1668900" cy="10260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r>
              <a:rPr lang="en">
                <a:solidFill>
                  <a:schemeClr val="dk1"/>
                </a:solidFill>
              </a:rPr>
              <a:t>θs and velocity based on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and global min error</a:t>
            </a:r>
            <a:endParaRPr/>
          </a:p>
        </p:txBody>
      </p:sp>
      <p:sp>
        <p:nvSpPr>
          <p:cNvPr id="278" name="Google Shape;278;p42"/>
          <p:cNvSpPr txBox="1"/>
          <p:nvPr/>
        </p:nvSpPr>
        <p:spPr>
          <a:xfrm>
            <a:off x="5095500" y="148900"/>
            <a:ext cx="19008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θ values for each particle</a:t>
            </a:r>
            <a:endParaRPr/>
          </a:p>
        </p:txBody>
      </p:sp>
      <p:sp>
        <p:nvSpPr>
          <p:cNvPr id="279" name="Google Shape;279;p42"/>
          <p:cNvSpPr/>
          <p:nvPr/>
        </p:nvSpPr>
        <p:spPr>
          <a:xfrm>
            <a:off x="7041175" y="205633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2"/>
          <p:cNvSpPr/>
          <p:nvPr/>
        </p:nvSpPr>
        <p:spPr>
          <a:xfrm>
            <a:off x="7041175" y="29315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2"/>
          <p:cNvSpPr/>
          <p:nvPr/>
        </p:nvSpPr>
        <p:spPr>
          <a:xfrm>
            <a:off x="7041175" y="39317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2"/>
          <p:cNvSpPr/>
          <p:nvPr/>
        </p:nvSpPr>
        <p:spPr>
          <a:xfrm rot="5400000" flipH="1">
            <a:off x="5461475" y="1156375"/>
            <a:ext cx="256500" cy="1019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2"/>
          <p:cNvSpPr/>
          <p:nvPr/>
        </p:nvSpPr>
        <p:spPr>
          <a:xfrm flipH="1">
            <a:off x="5008150" y="3042875"/>
            <a:ext cx="1019400" cy="1766100"/>
          </a:xfrm>
          <a:prstGeom prst="bentUpArrow">
            <a:avLst>
              <a:gd name="adj1" fmla="val 8058"/>
              <a:gd name="adj2" fmla="val 11074"/>
              <a:gd name="adj3" fmla="val 23072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3">
            <a:alphaModFix/>
          </a:blip>
          <a:srcRect l="42588"/>
          <a:stretch/>
        </p:blipFill>
        <p:spPr>
          <a:xfrm>
            <a:off x="2625226" y="24575"/>
            <a:ext cx="2470275" cy="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 r="86977"/>
          <a:stretch/>
        </p:blipFill>
        <p:spPr>
          <a:xfrm>
            <a:off x="1690701" y="0"/>
            <a:ext cx="560325" cy="7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>
            <a:off x="95100" y="4269300"/>
            <a:ext cx="4943400" cy="1689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00" y="4345272"/>
            <a:ext cx="2171325" cy="153346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 txBox="1"/>
          <p:nvPr/>
        </p:nvSpPr>
        <p:spPr>
          <a:xfrm>
            <a:off x="2508000" y="455125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particles motion across the space defined by particle’s location and the current error</a:t>
            </a:r>
            <a:endParaRPr/>
          </a:p>
        </p:txBody>
      </p:sp>
      <p:sp>
        <p:nvSpPr>
          <p:cNvPr id="289" name="Google Shape;289;p42"/>
          <p:cNvSpPr/>
          <p:nvPr/>
        </p:nvSpPr>
        <p:spPr>
          <a:xfrm rot="2700000">
            <a:off x="7105198" y="964277"/>
            <a:ext cx="159948" cy="2473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2"/>
          <p:cNvSpPr/>
          <p:nvPr/>
        </p:nvSpPr>
        <p:spPr>
          <a:xfrm rot="-2700000">
            <a:off x="6817192" y="964289"/>
            <a:ext cx="159948" cy="2473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Comparison 1</a:t>
            </a:r>
            <a:endParaRPr/>
          </a:p>
        </p:txBody>
      </p:sp>
      <p:sp>
        <p:nvSpPr>
          <p:cNvPr id="296" name="Google Shape;29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- Random Train/Test split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Bior 6,8 - 96.21%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record based - 98.79%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Beat based - 98.46%</a:t>
            </a:r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225" y="0"/>
            <a:ext cx="3330975" cy="29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188" y="3124775"/>
            <a:ext cx="3323043" cy="29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8250" y="3119225"/>
            <a:ext cx="3330975" cy="299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100" y="445025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Comparison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First 5 minutes train 300 samples (bpm ~60hz)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Rest as test			Average score 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Bior6,8 = 97.30%    4% std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Record based = 97.54%  3.85% std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Beat Based = 97.80%  3.69% std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1 minute 60 samples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Bior6,8 = 94.35% 7.97% std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Record based = 94.58%  7.86% std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Beat Based = 94.05%  9.04% std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174" y="445025"/>
            <a:ext cx="3706250" cy="27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Sherlock and Monro recursive formula for orthonormal wavelets</a:t>
            </a:r>
            <a:endParaRPr/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875" y="1779975"/>
            <a:ext cx="42100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863" y="2404138"/>
            <a:ext cx="40100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8813" y="3612375"/>
            <a:ext cx="40862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6"/>
          <p:cNvPicPr preferRelativeResize="0"/>
          <p:nvPr/>
        </p:nvPicPr>
        <p:blipFill rotWithShape="1">
          <a:blip r:embed="rId6">
            <a:alphaModFix/>
          </a:blip>
          <a:srcRect l="1185" t="935" r="2438" b="2613"/>
          <a:stretch/>
        </p:blipFill>
        <p:spPr>
          <a:xfrm>
            <a:off x="-378087" y="1873450"/>
            <a:ext cx="3371050" cy="304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 rotWithShape="1">
          <a:blip r:embed="rId7">
            <a:alphaModFix/>
          </a:blip>
          <a:srcRect l="648" t="603" r="1071" b="524"/>
          <a:stretch/>
        </p:blipFill>
        <p:spPr>
          <a:xfrm>
            <a:off x="6870600" y="2930650"/>
            <a:ext cx="2192900" cy="1983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title"/>
          </p:nvPr>
        </p:nvSpPr>
        <p:spPr>
          <a:xfrm>
            <a:off x="64400" y="82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Wavelets Applied to the Stated Problem</a:t>
            </a:r>
            <a:endParaRPr/>
          </a:p>
        </p:txBody>
      </p:sp>
      <p:graphicFrame>
        <p:nvGraphicFramePr>
          <p:cNvPr id="331" name="Google Shape;331;p47"/>
          <p:cNvGraphicFramePr/>
          <p:nvPr/>
        </p:nvGraphicFramePr>
        <p:xfrm>
          <a:off x="4824525" y="1499825"/>
          <a:ext cx="4225500" cy="3099355"/>
        </p:xfrm>
        <a:graphic>
          <a:graphicData uri="http://schemas.openxmlformats.org/drawingml/2006/table">
            <a:tbl>
              <a:tblPr>
                <a:noFill/>
                <a:tableStyleId>{E8C960F0-E0DA-4A33-9141-6C2C28965006}</a:tableStyleId>
              </a:tblPr>
              <a:tblGrid>
                <a:gridCol w="9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Train/Test split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Bior(6,8)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Record based Optimization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Beat based Optimization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Random 80/20 Split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96.2%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98.79%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98.46%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Train on 300, Test on remaining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97.30% (4%)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97.54% (3.85%)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97.80% (3.69%)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1 min/60 beats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94.35% (7.97%)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94.58% (7.86%)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94.05% (9.04%)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>
            <a:spLocks noGrp="1"/>
          </p:cNvSpPr>
          <p:nvPr>
            <p:ph type="title"/>
          </p:nvPr>
        </p:nvSpPr>
        <p:spPr>
          <a:xfrm>
            <a:off x="122125" y="173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Particle Swarm Optimization</a:t>
            </a:r>
            <a:endParaRPr/>
          </a:p>
        </p:txBody>
      </p:sp>
      <p:sp>
        <p:nvSpPr>
          <p:cNvPr id="337" name="Google Shape;337;p48"/>
          <p:cNvSpPr txBox="1">
            <a:spLocks noGrp="1"/>
          </p:cNvSpPr>
          <p:nvPr>
            <p:ph type="body" idx="1"/>
          </p:nvPr>
        </p:nvSpPr>
        <p:spPr>
          <a:xfrm>
            <a:off x="0" y="896975"/>
            <a:ext cx="695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value is monotone decreasing with each iteration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PSO used to find 2 different wavelets</a:t>
            </a:r>
            <a:endParaRPr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SVM is trained under record based scheme (independent patients train vs test)</a:t>
            </a:r>
            <a:endParaRPr sz="16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SVM </a:t>
            </a:r>
            <a:r>
              <a:rPr lang="en"/>
              <a:t>is trained under beat based scheme (same patient)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8" name="Google Shape;338;p48"/>
          <p:cNvPicPr preferRelativeResize="0"/>
          <p:nvPr/>
        </p:nvPicPr>
        <p:blipFill rotWithShape="1">
          <a:blip r:embed="rId3">
            <a:alphaModFix/>
          </a:blip>
          <a:srcRect l="1185" t="18468" r="2438" b="2604"/>
          <a:stretch/>
        </p:blipFill>
        <p:spPr>
          <a:xfrm>
            <a:off x="6776700" y="2920050"/>
            <a:ext cx="2192900" cy="16184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9" name="Google Shape;339;p48"/>
          <p:cNvPicPr preferRelativeResize="0"/>
          <p:nvPr/>
        </p:nvPicPr>
        <p:blipFill rotWithShape="1">
          <a:blip r:embed="rId4">
            <a:alphaModFix/>
          </a:blip>
          <a:srcRect l="648" t="16730" r="1071" b="529"/>
          <a:stretch/>
        </p:blipFill>
        <p:spPr>
          <a:xfrm>
            <a:off x="6776700" y="436125"/>
            <a:ext cx="2192900" cy="1659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0" name="Google Shape;34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8175" y="2641650"/>
            <a:ext cx="3107300" cy="2330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1" name="Google Shape;341;p48"/>
          <p:cNvSpPr txBox="1"/>
          <p:nvPr/>
        </p:nvSpPr>
        <p:spPr>
          <a:xfrm>
            <a:off x="0" y="2749725"/>
            <a:ext cx="2982300" cy="2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Evolution of a single Particle and its corresponding Theta Values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One of 40 particles in the swarm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6804250" y="4538500"/>
            <a:ext cx="21378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Decreasing Error under beat based training scheme</a:t>
            </a:r>
            <a:endParaRPr sz="1200"/>
          </a:p>
        </p:txBody>
      </p:sp>
      <p:sp>
        <p:nvSpPr>
          <p:cNvPr id="343" name="Google Shape;343;p48"/>
          <p:cNvSpPr txBox="1"/>
          <p:nvPr/>
        </p:nvSpPr>
        <p:spPr>
          <a:xfrm>
            <a:off x="6776650" y="2155175"/>
            <a:ext cx="21930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Decreasing Error under record based training scheme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28">
            <a:extLst>
              <a:ext uri="{FF2B5EF4-FFF2-40B4-BE49-F238E27FC236}">
                <a16:creationId xmlns:a16="http://schemas.microsoft.com/office/drawing/2014/main" id="{397E3FDE-3B7D-415F-8197-BC157260D518}"/>
              </a:ext>
            </a:extLst>
          </p:cNvPr>
          <p:cNvSpPr txBox="1"/>
          <p:nvPr/>
        </p:nvSpPr>
        <p:spPr>
          <a:xfrm>
            <a:off x="7137225" y="756994"/>
            <a:ext cx="1809000" cy="5397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Construct Wavelet (Sherlock-Monro algorithm)</a:t>
            </a:r>
            <a:endParaRPr sz="1100" dirty="0"/>
          </a:p>
        </p:txBody>
      </p:sp>
      <p:sp>
        <p:nvSpPr>
          <p:cNvPr id="5" name="Google Shape;126;p28">
            <a:extLst>
              <a:ext uri="{FF2B5EF4-FFF2-40B4-BE49-F238E27FC236}">
                <a16:creationId xmlns:a16="http://schemas.microsoft.com/office/drawing/2014/main" id="{720DD5D4-7CF6-4464-AEA6-7930F36EFA34}"/>
              </a:ext>
            </a:extLst>
          </p:cNvPr>
          <p:cNvSpPr txBox="1"/>
          <p:nvPr/>
        </p:nvSpPr>
        <p:spPr>
          <a:xfrm>
            <a:off x="7137300" y="1476670"/>
            <a:ext cx="1809000" cy="189128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8-level WMRA</a:t>
            </a:r>
            <a:endParaRPr sz="1200" dirty="0"/>
          </a:p>
        </p:txBody>
      </p:sp>
      <p:sp>
        <p:nvSpPr>
          <p:cNvPr id="6" name="Google Shape;127;p28">
            <a:extLst>
              <a:ext uri="{FF2B5EF4-FFF2-40B4-BE49-F238E27FC236}">
                <a16:creationId xmlns:a16="http://schemas.microsoft.com/office/drawing/2014/main" id="{819AB56B-615F-4252-AE8E-202D3784C39D}"/>
              </a:ext>
            </a:extLst>
          </p:cNvPr>
          <p:cNvSpPr txBox="1"/>
          <p:nvPr/>
        </p:nvSpPr>
        <p:spPr>
          <a:xfrm>
            <a:off x="7161000" y="1845774"/>
            <a:ext cx="1809000" cy="359602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PCA: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Dimension reduction</a:t>
            </a:r>
            <a:endParaRPr sz="1200" dirty="0"/>
          </a:p>
        </p:txBody>
      </p:sp>
      <p:sp>
        <p:nvSpPr>
          <p:cNvPr id="7" name="Google Shape;128;p28">
            <a:extLst>
              <a:ext uri="{FF2B5EF4-FFF2-40B4-BE49-F238E27FC236}">
                <a16:creationId xmlns:a16="http://schemas.microsoft.com/office/drawing/2014/main" id="{A404B7F7-149A-44DF-9DD7-39687510BE05}"/>
              </a:ext>
            </a:extLst>
          </p:cNvPr>
          <p:cNvSpPr txBox="1"/>
          <p:nvPr/>
        </p:nvSpPr>
        <p:spPr>
          <a:xfrm>
            <a:off x="7137225" y="2389382"/>
            <a:ext cx="1809000" cy="365074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Train SVM,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Calculate Error</a:t>
            </a:r>
            <a:endParaRPr sz="1200" dirty="0"/>
          </a:p>
        </p:txBody>
      </p:sp>
      <p:sp>
        <p:nvSpPr>
          <p:cNvPr id="8" name="Google Shape;129;p28">
            <a:extLst>
              <a:ext uri="{FF2B5EF4-FFF2-40B4-BE49-F238E27FC236}">
                <a16:creationId xmlns:a16="http://schemas.microsoft.com/office/drawing/2014/main" id="{490A7AAA-58A3-455B-87DA-170D1F119640}"/>
              </a:ext>
            </a:extLst>
          </p:cNvPr>
          <p:cNvSpPr txBox="1"/>
          <p:nvPr/>
        </p:nvSpPr>
        <p:spPr>
          <a:xfrm>
            <a:off x="5303025" y="1074625"/>
            <a:ext cx="1668900" cy="600702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Update </a:t>
            </a:r>
            <a:r>
              <a:rPr lang="en" sz="1200" dirty="0">
                <a:solidFill>
                  <a:schemeClr val="dk1"/>
                </a:solidFill>
              </a:rPr>
              <a:t>θs &amp; velocity based on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L</a:t>
            </a:r>
            <a:r>
              <a:rPr lang="en" sz="1200" dirty="0"/>
              <a:t>ocal/global min error</a:t>
            </a:r>
            <a:endParaRPr sz="1200" dirty="0"/>
          </a:p>
        </p:txBody>
      </p:sp>
      <p:sp>
        <p:nvSpPr>
          <p:cNvPr id="9" name="Google Shape;130;p28">
            <a:extLst>
              <a:ext uri="{FF2B5EF4-FFF2-40B4-BE49-F238E27FC236}">
                <a16:creationId xmlns:a16="http://schemas.microsoft.com/office/drawing/2014/main" id="{F2B1BD56-7FD3-4925-9535-ED8557CC0387}"/>
              </a:ext>
            </a:extLst>
          </p:cNvPr>
          <p:cNvSpPr txBox="1"/>
          <p:nvPr/>
        </p:nvSpPr>
        <p:spPr>
          <a:xfrm>
            <a:off x="7137300" y="148900"/>
            <a:ext cx="1900800" cy="419088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Initialize θ &amp; velocity values for each particle</a:t>
            </a:r>
            <a:endParaRPr sz="1200" dirty="0"/>
          </a:p>
        </p:txBody>
      </p:sp>
      <p:sp>
        <p:nvSpPr>
          <p:cNvPr id="10" name="Google Shape;131;p28">
            <a:extLst>
              <a:ext uri="{FF2B5EF4-FFF2-40B4-BE49-F238E27FC236}">
                <a16:creationId xmlns:a16="http://schemas.microsoft.com/office/drawing/2014/main" id="{189201FF-151B-4935-BC7B-50CED552A576}"/>
              </a:ext>
            </a:extLst>
          </p:cNvPr>
          <p:cNvSpPr/>
          <p:nvPr/>
        </p:nvSpPr>
        <p:spPr>
          <a:xfrm>
            <a:off x="8052225" y="582032"/>
            <a:ext cx="59900" cy="1609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5;p28">
            <a:extLst>
              <a:ext uri="{FF2B5EF4-FFF2-40B4-BE49-F238E27FC236}">
                <a16:creationId xmlns:a16="http://schemas.microsoft.com/office/drawing/2014/main" id="{AE465C55-2E43-4AAE-98BC-A95C7E74D541}"/>
              </a:ext>
            </a:extLst>
          </p:cNvPr>
          <p:cNvSpPr/>
          <p:nvPr/>
        </p:nvSpPr>
        <p:spPr>
          <a:xfrm rot="5400000" flipH="1">
            <a:off x="6553617" y="480917"/>
            <a:ext cx="147816" cy="1019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6;p28">
            <a:extLst>
              <a:ext uri="{FF2B5EF4-FFF2-40B4-BE49-F238E27FC236}">
                <a16:creationId xmlns:a16="http://schemas.microsoft.com/office/drawing/2014/main" id="{1A62775F-55DA-4B62-8834-917C52F93C59}"/>
              </a:ext>
            </a:extLst>
          </p:cNvPr>
          <p:cNvSpPr/>
          <p:nvPr/>
        </p:nvSpPr>
        <p:spPr>
          <a:xfrm flipH="1">
            <a:off x="6077803" y="1685427"/>
            <a:ext cx="1059636" cy="902453"/>
          </a:xfrm>
          <a:custGeom>
            <a:avLst/>
            <a:gdLst>
              <a:gd name="connsiteX0" fmla="*/ 0 w 445273"/>
              <a:gd name="connsiteY0" fmla="*/ 859429 h 895309"/>
              <a:gd name="connsiteX1" fmla="*/ 378023 w 445273"/>
              <a:gd name="connsiteY1" fmla="*/ 859429 h 895309"/>
              <a:gd name="connsiteX2" fmla="*/ 378023 w 445273"/>
              <a:gd name="connsiteY2" fmla="*/ 102733 h 895309"/>
              <a:gd name="connsiteX3" fmla="*/ 346654 w 445273"/>
              <a:gd name="connsiteY3" fmla="*/ 102733 h 895309"/>
              <a:gd name="connsiteX4" fmla="*/ 395963 w 445273"/>
              <a:gd name="connsiteY4" fmla="*/ 0 h 895309"/>
              <a:gd name="connsiteX5" fmla="*/ 445273 w 445273"/>
              <a:gd name="connsiteY5" fmla="*/ 102733 h 895309"/>
              <a:gd name="connsiteX6" fmla="*/ 413904 w 445273"/>
              <a:gd name="connsiteY6" fmla="*/ 102733 h 895309"/>
              <a:gd name="connsiteX7" fmla="*/ 413904 w 445273"/>
              <a:gd name="connsiteY7" fmla="*/ 895309 h 895309"/>
              <a:gd name="connsiteX8" fmla="*/ 0 w 445273"/>
              <a:gd name="connsiteY8" fmla="*/ 895309 h 895309"/>
              <a:gd name="connsiteX9" fmla="*/ 0 w 445273"/>
              <a:gd name="connsiteY9" fmla="*/ 859429 h 895309"/>
              <a:gd name="connsiteX0" fmla="*/ 0 w 1050111"/>
              <a:gd name="connsiteY0" fmla="*/ 854666 h 895309"/>
              <a:gd name="connsiteX1" fmla="*/ 982861 w 1050111"/>
              <a:gd name="connsiteY1" fmla="*/ 859429 h 895309"/>
              <a:gd name="connsiteX2" fmla="*/ 982861 w 1050111"/>
              <a:gd name="connsiteY2" fmla="*/ 102733 h 895309"/>
              <a:gd name="connsiteX3" fmla="*/ 951492 w 1050111"/>
              <a:gd name="connsiteY3" fmla="*/ 102733 h 895309"/>
              <a:gd name="connsiteX4" fmla="*/ 1000801 w 1050111"/>
              <a:gd name="connsiteY4" fmla="*/ 0 h 895309"/>
              <a:gd name="connsiteX5" fmla="*/ 1050111 w 1050111"/>
              <a:gd name="connsiteY5" fmla="*/ 102733 h 895309"/>
              <a:gd name="connsiteX6" fmla="*/ 1018742 w 1050111"/>
              <a:gd name="connsiteY6" fmla="*/ 102733 h 895309"/>
              <a:gd name="connsiteX7" fmla="*/ 1018742 w 1050111"/>
              <a:gd name="connsiteY7" fmla="*/ 895309 h 895309"/>
              <a:gd name="connsiteX8" fmla="*/ 604838 w 1050111"/>
              <a:gd name="connsiteY8" fmla="*/ 895309 h 895309"/>
              <a:gd name="connsiteX9" fmla="*/ 0 w 1050111"/>
              <a:gd name="connsiteY9" fmla="*/ 854666 h 895309"/>
              <a:gd name="connsiteX0" fmla="*/ 9525 w 1059636"/>
              <a:gd name="connsiteY0" fmla="*/ 854666 h 902453"/>
              <a:gd name="connsiteX1" fmla="*/ 992386 w 1059636"/>
              <a:gd name="connsiteY1" fmla="*/ 859429 h 902453"/>
              <a:gd name="connsiteX2" fmla="*/ 992386 w 1059636"/>
              <a:gd name="connsiteY2" fmla="*/ 102733 h 902453"/>
              <a:gd name="connsiteX3" fmla="*/ 961017 w 1059636"/>
              <a:gd name="connsiteY3" fmla="*/ 102733 h 902453"/>
              <a:gd name="connsiteX4" fmla="*/ 1010326 w 1059636"/>
              <a:gd name="connsiteY4" fmla="*/ 0 h 902453"/>
              <a:gd name="connsiteX5" fmla="*/ 1059636 w 1059636"/>
              <a:gd name="connsiteY5" fmla="*/ 102733 h 902453"/>
              <a:gd name="connsiteX6" fmla="*/ 1028267 w 1059636"/>
              <a:gd name="connsiteY6" fmla="*/ 102733 h 902453"/>
              <a:gd name="connsiteX7" fmla="*/ 1028267 w 1059636"/>
              <a:gd name="connsiteY7" fmla="*/ 895309 h 902453"/>
              <a:gd name="connsiteX8" fmla="*/ 0 w 1059636"/>
              <a:gd name="connsiteY8" fmla="*/ 902453 h 902453"/>
              <a:gd name="connsiteX9" fmla="*/ 9525 w 1059636"/>
              <a:gd name="connsiteY9" fmla="*/ 854666 h 902453"/>
              <a:gd name="connsiteX0" fmla="*/ 2381 w 1059636"/>
              <a:gd name="connsiteY0" fmla="*/ 854666 h 902453"/>
              <a:gd name="connsiteX1" fmla="*/ 992386 w 1059636"/>
              <a:gd name="connsiteY1" fmla="*/ 859429 h 902453"/>
              <a:gd name="connsiteX2" fmla="*/ 992386 w 1059636"/>
              <a:gd name="connsiteY2" fmla="*/ 102733 h 902453"/>
              <a:gd name="connsiteX3" fmla="*/ 961017 w 1059636"/>
              <a:gd name="connsiteY3" fmla="*/ 102733 h 902453"/>
              <a:gd name="connsiteX4" fmla="*/ 1010326 w 1059636"/>
              <a:gd name="connsiteY4" fmla="*/ 0 h 902453"/>
              <a:gd name="connsiteX5" fmla="*/ 1059636 w 1059636"/>
              <a:gd name="connsiteY5" fmla="*/ 102733 h 902453"/>
              <a:gd name="connsiteX6" fmla="*/ 1028267 w 1059636"/>
              <a:gd name="connsiteY6" fmla="*/ 102733 h 902453"/>
              <a:gd name="connsiteX7" fmla="*/ 1028267 w 1059636"/>
              <a:gd name="connsiteY7" fmla="*/ 895309 h 902453"/>
              <a:gd name="connsiteX8" fmla="*/ 0 w 1059636"/>
              <a:gd name="connsiteY8" fmla="*/ 902453 h 902453"/>
              <a:gd name="connsiteX9" fmla="*/ 2381 w 1059636"/>
              <a:gd name="connsiteY9" fmla="*/ 854666 h 90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636" h="902453">
                <a:moveTo>
                  <a:pt x="2381" y="854666"/>
                </a:moveTo>
                <a:lnTo>
                  <a:pt x="992386" y="859429"/>
                </a:lnTo>
                <a:lnTo>
                  <a:pt x="992386" y="102733"/>
                </a:lnTo>
                <a:lnTo>
                  <a:pt x="961017" y="102733"/>
                </a:lnTo>
                <a:lnTo>
                  <a:pt x="1010326" y="0"/>
                </a:lnTo>
                <a:lnTo>
                  <a:pt x="1059636" y="102733"/>
                </a:lnTo>
                <a:lnTo>
                  <a:pt x="1028267" y="102733"/>
                </a:lnTo>
                <a:lnTo>
                  <a:pt x="1028267" y="895309"/>
                </a:lnTo>
                <a:lnTo>
                  <a:pt x="0" y="902453"/>
                </a:lnTo>
                <a:lnTo>
                  <a:pt x="2381" y="85466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31;p28">
            <a:extLst>
              <a:ext uri="{FF2B5EF4-FFF2-40B4-BE49-F238E27FC236}">
                <a16:creationId xmlns:a16="http://schemas.microsoft.com/office/drawing/2014/main" id="{2DF1A828-DEDC-4F58-BB40-C1F90A46B978}"/>
              </a:ext>
            </a:extLst>
          </p:cNvPr>
          <p:cNvSpPr/>
          <p:nvPr/>
        </p:nvSpPr>
        <p:spPr>
          <a:xfrm>
            <a:off x="8052225" y="1306223"/>
            <a:ext cx="59900" cy="1609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1;p28">
            <a:extLst>
              <a:ext uri="{FF2B5EF4-FFF2-40B4-BE49-F238E27FC236}">
                <a16:creationId xmlns:a16="http://schemas.microsoft.com/office/drawing/2014/main" id="{CAEA7050-87FE-45A5-9513-052636047FB9}"/>
              </a:ext>
            </a:extLst>
          </p:cNvPr>
          <p:cNvSpPr/>
          <p:nvPr/>
        </p:nvSpPr>
        <p:spPr>
          <a:xfrm>
            <a:off x="8052225" y="1675327"/>
            <a:ext cx="59900" cy="1609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1;p28">
            <a:extLst>
              <a:ext uri="{FF2B5EF4-FFF2-40B4-BE49-F238E27FC236}">
                <a16:creationId xmlns:a16="http://schemas.microsoft.com/office/drawing/2014/main" id="{6BA83F9C-B133-4221-ABC5-E844C96F398F}"/>
              </a:ext>
            </a:extLst>
          </p:cNvPr>
          <p:cNvSpPr/>
          <p:nvPr/>
        </p:nvSpPr>
        <p:spPr>
          <a:xfrm>
            <a:off x="8052225" y="2213551"/>
            <a:ext cx="59900" cy="1609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1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311700" y="280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Approaches: Pro and Con</a:t>
            </a:r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-1550" y="905175"/>
            <a:ext cx="4641000" cy="3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Acharya et al.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Bior Wavelet Transform &gt; sub-band fuzzy entropy &amp; log-energy &gt; Binary SVM classification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 et al.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PCA, LDA, ICA &gt; classification with NN, SVM classifiers, PNN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Liu et al.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200"/>
              <a:t>bior(6,8) Wavelet Transform &gt; PCA &gt; SVM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Melgani et al.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Wavelet optimization: wavelet &gt; SVM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Pro: Consistently Get high accuracy ~ 99%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Problem: Classification schemes optimized/trained across whole database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Underperform in realistic setting where only prior data is available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l="9199" r="49581"/>
          <a:stretch/>
        </p:blipFill>
        <p:spPr>
          <a:xfrm>
            <a:off x="4572000" y="1166725"/>
            <a:ext cx="1599099" cy="327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7"/>
          <p:cNvPicPr preferRelativeResize="0"/>
          <p:nvPr/>
        </p:nvPicPr>
        <p:blipFill rotWithShape="1">
          <a:blip r:embed="rId4">
            <a:alphaModFix/>
          </a:blip>
          <a:srcRect l="2751" t="2360" r="2046" b="2064"/>
          <a:stretch/>
        </p:blipFill>
        <p:spPr>
          <a:xfrm>
            <a:off x="6238550" y="1264625"/>
            <a:ext cx="2855326" cy="28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l="42588"/>
          <a:stretch/>
        </p:blipFill>
        <p:spPr>
          <a:xfrm>
            <a:off x="1857976" y="3118000"/>
            <a:ext cx="2470275" cy="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 rotWithShape="1">
          <a:blip r:embed="rId3">
            <a:alphaModFix/>
          </a:blip>
          <a:srcRect r="86977"/>
          <a:stretch/>
        </p:blipFill>
        <p:spPr>
          <a:xfrm>
            <a:off x="1297651" y="3118000"/>
            <a:ext cx="560325" cy="7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0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Baseline - Classification Scheme Proposed by Liu et al. 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Beat Segmentation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8-level WMRA using bior(6,8) wavelets </a:t>
            </a:r>
            <a:endParaRPr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12 component PCA transform for SVM transform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 Wavelet using Particle Swarm Optimization (PSO)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over Orthonormal Wavelets </a:t>
            </a:r>
            <a:endParaRPr sz="1200"/>
          </a:p>
        </p:txBody>
      </p:sp>
      <p:sp>
        <p:nvSpPr>
          <p:cNvPr id="125" name="Google Shape;125;p28"/>
          <p:cNvSpPr txBox="1"/>
          <p:nvPr/>
        </p:nvSpPr>
        <p:spPr>
          <a:xfrm>
            <a:off x="7137225" y="1267700"/>
            <a:ext cx="18090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Construct Wavelet (Sherlock-Monro algorithm)</a:t>
            </a:r>
            <a:endParaRPr sz="1300"/>
          </a:p>
        </p:txBody>
      </p:sp>
      <p:sp>
        <p:nvSpPr>
          <p:cNvPr id="126" name="Google Shape;126;p28"/>
          <p:cNvSpPr txBox="1"/>
          <p:nvPr/>
        </p:nvSpPr>
        <p:spPr>
          <a:xfrm>
            <a:off x="7137300" y="2333200"/>
            <a:ext cx="1809000" cy="5397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8-level WMRA</a:t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7161000" y="3269100"/>
            <a:ext cx="1809000" cy="5727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7137225" y="4269300"/>
            <a:ext cx="18090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Calculate Error</a:t>
            </a:r>
            <a:endParaRPr/>
          </a:p>
        </p:txBody>
      </p:sp>
      <p:sp>
        <p:nvSpPr>
          <p:cNvPr id="129" name="Google Shape;129;p28"/>
          <p:cNvSpPr txBox="1"/>
          <p:nvPr/>
        </p:nvSpPr>
        <p:spPr>
          <a:xfrm>
            <a:off x="5314125" y="1905600"/>
            <a:ext cx="1668900" cy="10260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r>
              <a:rPr lang="en">
                <a:solidFill>
                  <a:schemeClr val="dk1"/>
                </a:solidFill>
              </a:rPr>
              <a:t>θs &amp; velocity based on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and global min error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7137300" y="148900"/>
            <a:ext cx="1900800" cy="759300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Initialize θ &amp; velocity values for each particle</a:t>
            </a:r>
            <a:endParaRPr dirty="0"/>
          </a:p>
        </p:txBody>
      </p:sp>
      <p:sp>
        <p:nvSpPr>
          <p:cNvPr id="131" name="Google Shape;131;p28"/>
          <p:cNvSpPr/>
          <p:nvPr/>
        </p:nvSpPr>
        <p:spPr>
          <a:xfrm>
            <a:off x="7985550" y="9641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7985550" y="205633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8"/>
          <p:cNvSpPr/>
          <p:nvPr/>
        </p:nvSpPr>
        <p:spPr>
          <a:xfrm>
            <a:off x="7985550" y="29315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8"/>
          <p:cNvSpPr/>
          <p:nvPr/>
        </p:nvSpPr>
        <p:spPr>
          <a:xfrm>
            <a:off x="7985550" y="3931788"/>
            <a:ext cx="1599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8"/>
          <p:cNvSpPr/>
          <p:nvPr/>
        </p:nvSpPr>
        <p:spPr>
          <a:xfrm rot="5400000" flipH="1">
            <a:off x="6405850" y="1156375"/>
            <a:ext cx="256500" cy="1019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8"/>
          <p:cNvSpPr/>
          <p:nvPr/>
        </p:nvSpPr>
        <p:spPr>
          <a:xfrm flipH="1">
            <a:off x="5952525" y="3042875"/>
            <a:ext cx="1019400" cy="1766100"/>
          </a:xfrm>
          <a:prstGeom prst="bentUpArrow">
            <a:avLst>
              <a:gd name="adj1" fmla="val 8058"/>
              <a:gd name="adj2" fmla="val 11074"/>
              <a:gd name="adj3" fmla="val 23072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237575" y="3795250"/>
            <a:ext cx="4860300" cy="13065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50" y="3841802"/>
            <a:ext cx="1723842" cy="12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/>
        </p:nvSpPr>
        <p:spPr>
          <a:xfrm>
            <a:off x="2484250" y="384180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An Example of particles motion across the space defined by particle’s location and the current error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122125" y="173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Particle Swarm Optimization</a:t>
            </a: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0" y="896975"/>
            <a:ext cx="6212700" cy="17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PSO used to find 2 different wavelets</a:t>
            </a:r>
            <a:endParaRPr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SVM is trained under record based scheme (independent patients train vs test)</a:t>
            </a:r>
            <a:endParaRPr sz="16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SVM </a:t>
            </a:r>
            <a:r>
              <a:rPr lang="en"/>
              <a:t>is trained under beat based scheme (same patient)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l="1185" t="18468" r="2438" b="2604"/>
          <a:stretch/>
        </p:blipFill>
        <p:spPr>
          <a:xfrm>
            <a:off x="6495725" y="3082825"/>
            <a:ext cx="2446326" cy="18054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p29"/>
          <p:cNvPicPr preferRelativeResize="0"/>
          <p:nvPr/>
        </p:nvPicPr>
        <p:blipFill rotWithShape="1">
          <a:blip r:embed="rId4">
            <a:alphaModFix/>
          </a:blip>
          <a:srcRect l="648" t="16730" r="1071" b="529"/>
          <a:stretch/>
        </p:blipFill>
        <p:spPr>
          <a:xfrm>
            <a:off x="6495728" y="677150"/>
            <a:ext cx="2446322" cy="1851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4700" y="2248475"/>
            <a:ext cx="3595451" cy="2696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" name="Google Shape;149;p29"/>
          <p:cNvSpPr txBox="1"/>
          <p:nvPr/>
        </p:nvSpPr>
        <p:spPr>
          <a:xfrm>
            <a:off x="0" y="2749725"/>
            <a:ext cx="2488500" cy="2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40 particles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Trained on 500 samples, tested on 10,000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6649975" y="2702763"/>
            <a:ext cx="21378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Beat Based Training </a:t>
            </a:r>
            <a:endParaRPr sz="1200"/>
          </a:p>
        </p:txBody>
      </p:sp>
      <p:sp>
        <p:nvSpPr>
          <p:cNvPr id="151" name="Google Shape;151;p29"/>
          <p:cNvSpPr txBox="1"/>
          <p:nvPr/>
        </p:nvSpPr>
        <p:spPr>
          <a:xfrm>
            <a:off x="6622388" y="326125"/>
            <a:ext cx="21930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Record Based Training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254000" y="4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Wavelets and Bior(6,8) Structures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122125" y="613825"/>
            <a:ext cx="85206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structure of the final beat optimized and record optimized wavelet compared to Bior(6,8)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Resulting wavelets shown are after convergence of PSO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l="239" t="1555"/>
          <a:stretch/>
        </p:blipFill>
        <p:spPr>
          <a:xfrm>
            <a:off x="6109850" y="1920900"/>
            <a:ext cx="3034149" cy="25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 rotWithShape="1">
          <a:blip r:embed="rId4">
            <a:alphaModFix/>
          </a:blip>
          <a:srcRect t="1555"/>
          <a:stretch/>
        </p:blipFill>
        <p:spPr>
          <a:xfrm>
            <a:off x="3054925" y="1920900"/>
            <a:ext cx="3034150" cy="25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 rotWithShape="1">
          <a:blip r:embed="rId5">
            <a:alphaModFix/>
          </a:blip>
          <a:srcRect t="1922"/>
          <a:stretch/>
        </p:blipFill>
        <p:spPr>
          <a:xfrm>
            <a:off x="0" y="1920900"/>
            <a:ext cx="3041376" cy="25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278725" y="164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Optimized Wavelets Applied to the Stated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900" y="1244325"/>
            <a:ext cx="4103175" cy="3024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31"/>
          <p:cNvGraphicFramePr/>
          <p:nvPr/>
        </p:nvGraphicFramePr>
        <p:xfrm>
          <a:off x="132250" y="1244325"/>
          <a:ext cx="4646125" cy="2789175"/>
        </p:xfrm>
        <a:graphic>
          <a:graphicData uri="http://schemas.openxmlformats.org/drawingml/2006/table">
            <a:tbl>
              <a:tblPr>
                <a:noFill/>
                <a:tableStyleId>{E8C960F0-E0DA-4A33-9141-6C2C28965006}</a:tableStyleId>
              </a:tblPr>
              <a:tblGrid>
                <a:gridCol w="109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Train/Test split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Bior(6,8)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Record based Optimization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Beat based Optimization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dk2"/>
                          </a:solidFill>
                        </a:rPr>
                        <a:t>Random 20/80 </a:t>
                      </a:r>
                      <a:endParaRPr sz="1300"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</a:rPr>
                        <a:t>96.2%</a:t>
                      </a:r>
                      <a:endParaRPr sz="13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98.79%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</a:rPr>
                        <a:t>98.46%</a:t>
                      </a:r>
                      <a:endParaRPr sz="13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300 beats/ remainder</a:t>
                      </a:r>
                      <a:endParaRPr sz="1300"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97.30% (4%)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97.54% (3.85%)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97.80% (3.69%)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60 beats/ remainder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94.35% (7.97%)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94.58% (7.86%)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</a:rPr>
                        <a:t>94.05% (9.04%)</a:t>
                      </a:r>
                      <a:endParaRPr sz="13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8" name="Google Shape;168;p31"/>
          <p:cNvSpPr txBox="1"/>
          <p:nvPr/>
        </p:nvSpPr>
        <p:spPr>
          <a:xfrm>
            <a:off x="174350" y="4464200"/>
            <a:ext cx="4558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using 10 fold cross validation</a:t>
            </a:r>
            <a:endParaRPr/>
          </a:p>
        </p:txBody>
      </p:sp>
      <p:sp>
        <p:nvSpPr>
          <p:cNvPr id="169" name="Google Shape;169;p31"/>
          <p:cNvSpPr txBox="1"/>
          <p:nvPr/>
        </p:nvSpPr>
        <p:spPr>
          <a:xfrm>
            <a:off x="4986050" y="4334450"/>
            <a:ext cx="410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Confusion Matrix, from Record based optimized wavelet, 300 beats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to be solved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an approach to classify ECG signals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it performs well in realistic scenarios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approach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wavelet decomposition and PCA, classify with SVM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out own Wavelet using Particle Swarm Optimization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Optimized Wavelets compared favorably with Bior(6,8)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wavelets performed comparably to Bior(6,8)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Improvement may be possible with more computational resources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21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 </a:t>
            </a: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927650"/>
            <a:ext cx="8520600" cy="3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[1] Acharyabcd, U.Rajendra. “A New Method to Identify Coronary Artery Disease with ECG Signals and Time-Frequency Concentrated Antisymmetric Biorthogonal Wavelet Filter Bank.” </a:t>
            </a:r>
            <a:r>
              <a:rPr lang="en" sz="1000" i="1">
                <a:solidFill>
                  <a:schemeClr val="dk1"/>
                </a:solidFill>
              </a:rPr>
              <a:t>Pattern Recognition Letters</a:t>
            </a:r>
            <a:r>
              <a:rPr lang="en" sz="1000">
                <a:solidFill>
                  <a:schemeClr val="dk1"/>
                </a:solidFill>
              </a:rPr>
              <a:t>, vol. 125, 1 July 2019, pp. 235–240. 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[2] Daamouche, Abdelhamid &amp; Hamami, Latifa &amp; Alajlan, Naif &amp; Melgani, Farid. (2012). A wavelet optimization approach for ECG signal classification. Biomedical Signal Processing and Control - BIOMED SIGNAL PROCESS CONTROL. 7. 10.1016/j.bspc.2011.07.001.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[3] Fatin, A. E. </a:t>
            </a:r>
            <a:r>
              <a:rPr lang="en" sz="1000" i="1">
                <a:solidFill>
                  <a:schemeClr val="dk1"/>
                </a:solidFill>
              </a:rPr>
              <a:t>et al</a:t>
            </a:r>
            <a:r>
              <a:rPr lang="en" sz="1000">
                <a:solidFill>
                  <a:schemeClr val="dk1"/>
                </a:solidFill>
              </a:rPr>
              <a:t>. Arrhythmia recognition and classification using combined linear and nonlinear features of ECG signals. </a:t>
            </a:r>
            <a:r>
              <a:rPr lang="en" sz="1000" i="1">
                <a:solidFill>
                  <a:schemeClr val="dk1"/>
                </a:solidFill>
              </a:rPr>
              <a:t>Comput. Methods Programs Biomed.</a:t>
            </a:r>
            <a:r>
              <a:rPr lang="en" sz="1000">
                <a:solidFill>
                  <a:schemeClr val="dk1"/>
                </a:solidFill>
              </a:rPr>
              <a:t> 127, 52–63 (2016).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[4] Martis, R. J., Acharya, U. R. &amp; Min, L. C. ECG beat classification using PCA, LDA, ICA and discrete wavelet transform. </a:t>
            </a:r>
            <a:r>
              <a:rPr lang="en" sz="1000" i="1">
                <a:solidFill>
                  <a:schemeClr val="dk1"/>
                </a:solidFill>
              </a:rPr>
              <a:t>Biomedical Signal Processing and Control</a:t>
            </a:r>
            <a:r>
              <a:rPr lang="en" sz="1000">
                <a:solidFill>
                  <a:schemeClr val="dk1"/>
                </a:solidFill>
              </a:rPr>
              <a:t> 8, 437–448 (2013).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[5] Martis, R. J. </a:t>
            </a:r>
            <a:r>
              <a:rPr lang="en" sz="1000" i="1">
                <a:solidFill>
                  <a:schemeClr val="dk1"/>
                </a:solidFill>
              </a:rPr>
              <a:t>et al</a:t>
            </a:r>
            <a:r>
              <a:rPr lang="en" sz="1000">
                <a:solidFill>
                  <a:schemeClr val="dk1"/>
                </a:solidFill>
              </a:rPr>
              <a:t>. Characterization of ECG beats from cardiac arrhythmia using discrete cosine transform in PCA framework. </a:t>
            </a:r>
            <a:r>
              <a:rPr lang="en" sz="1000" i="1">
                <a:solidFill>
                  <a:schemeClr val="dk1"/>
                </a:solidFill>
              </a:rPr>
              <a:t>Knowledge-based Systems</a:t>
            </a:r>
            <a:r>
              <a:rPr lang="en" sz="1000">
                <a:solidFill>
                  <a:schemeClr val="dk1"/>
                </a:solidFill>
              </a:rPr>
              <a:t> 45, 76–82 (2013).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[6] Qin, Q., Li, J., Zhang, L. </a:t>
            </a:r>
            <a:r>
              <a:rPr lang="en" sz="1000" i="1">
                <a:solidFill>
                  <a:schemeClr val="dk1"/>
                </a:solidFill>
              </a:rPr>
              <a:t>et al.</a:t>
            </a:r>
            <a:r>
              <a:rPr lang="en" sz="1000">
                <a:solidFill>
                  <a:schemeClr val="dk1"/>
                </a:solidFill>
              </a:rPr>
              <a:t> Combining Low-dimensional Wavelet Features and Support Vector Machine for Arrhythmia Beat Classification. </a:t>
            </a:r>
            <a:r>
              <a:rPr lang="en" sz="1000" i="1">
                <a:solidFill>
                  <a:schemeClr val="dk1"/>
                </a:solidFill>
              </a:rPr>
              <a:t>Sci Rep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 b="1">
                <a:solidFill>
                  <a:schemeClr val="dk1"/>
                </a:solidFill>
              </a:rPr>
              <a:t>7, </a:t>
            </a:r>
            <a:r>
              <a:rPr lang="en" sz="1000">
                <a:solidFill>
                  <a:schemeClr val="dk1"/>
                </a:solidFill>
              </a:rPr>
              <a:t>6067 (2017). </a:t>
            </a:r>
            <a:r>
              <a:rPr lang="en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https://doi.org/10.1038/s41598-017-06596-z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[7] Sherlock, B., &amp; Kakad, Y.P. (2002). MATLAB Programs for Generating Orthonormal Wavelets.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1848</Words>
  <Application>Microsoft Office PowerPoint</Application>
  <PresentationFormat>On-screen Show (16:9)</PresentationFormat>
  <Paragraphs>350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Simple Light</vt:lpstr>
      <vt:lpstr>Simple Light</vt:lpstr>
      <vt:lpstr>Optimization of Wavelets for Time Series Classification with Support Vector Machine</vt:lpstr>
      <vt:lpstr>Problem Summary </vt:lpstr>
      <vt:lpstr>Other Approaches: Pro and Con</vt:lpstr>
      <vt:lpstr>Proposed Approach</vt:lpstr>
      <vt:lpstr>Results of Particle Swarm Optimization</vt:lpstr>
      <vt:lpstr>Optimized Wavelets and Bior(6,8) Structures</vt:lpstr>
      <vt:lpstr>Optimized Wavelets Applied to the Stated Problem </vt:lpstr>
      <vt:lpstr>Summary</vt:lpstr>
      <vt:lpstr>Works Cited 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Approaches: Pro and Con</vt:lpstr>
      <vt:lpstr>Proposed Approach</vt:lpstr>
      <vt:lpstr>Particle Swarm Optimization of a Wavelet  </vt:lpstr>
      <vt:lpstr>Proposed Approach </vt:lpstr>
      <vt:lpstr>Proposed Approach</vt:lpstr>
      <vt:lpstr>Results and Comparison 1</vt:lpstr>
      <vt:lpstr>PowerPoint Presentation</vt:lpstr>
      <vt:lpstr>Results and Comparison 2 </vt:lpstr>
      <vt:lpstr>PowerPoint Presentation</vt:lpstr>
      <vt:lpstr>Optimized Wavelets Applied to the Stated Problem</vt:lpstr>
      <vt:lpstr>Results of Particle Swarm Optimization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Wavelets for Time Series Classification with Support Vector Machine</dc:title>
  <cp:lastModifiedBy>Karndeep Singh</cp:lastModifiedBy>
  <cp:revision>8</cp:revision>
  <dcterms:modified xsi:type="dcterms:W3CDTF">2020-12-21T03:47:54Z</dcterms:modified>
</cp:coreProperties>
</file>